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58" r:id="rId4"/>
    <p:sldId id="259" r:id="rId5"/>
    <p:sldId id="274" r:id="rId6"/>
    <p:sldId id="261" r:id="rId7"/>
    <p:sldId id="275" r:id="rId8"/>
    <p:sldId id="262" r:id="rId9"/>
    <p:sldId id="263" r:id="rId10"/>
    <p:sldId id="265" r:id="rId11"/>
    <p:sldId id="264" r:id="rId12"/>
    <p:sldId id="271" r:id="rId13"/>
    <p:sldId id="272" r:id="rId14"/>
    <p:sldId id="273" r:id="rId15"/>
    <p:sldId id="267" r:id="rId16"/>
    <p:sldId id="268" r:id="rId17"/>
    <p:sldId id="266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92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B5928-8B0E-4A10-9D44-E624573FCCAB}" type="datetimeFigureOut">
              <a:rPr lang="en-IN" smtClean="0"/>
              <a:t>11/21/2013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B1048-F473-47D2-8691-37400F32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4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048-F473-47D2-8691-37400F32F17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8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CF87-F341-4842-A488-37303193C44C}" type="datetime1">
              <a:rPr lang="en-IN" smtClean="0"/>
              <a:t>11/21/2013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4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FDB3-36C3-46EB-80A4-ABD6161D567D}" type="datetime1">
              <a:rPr lang="en-IN" smtClean="0"/>
              <a:t>11/21/2013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5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C822-1A3F-41F0-A5BE-6ABB7051175C}" type="datetime1">
              <a:rPr lang="en-IN" smtClean="0"/>
              <a:t>11/21/2013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43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E2BE-4359-465C-BFD9-01268401A921}" type="datetime1">
              <a:rPr lang="en-IN" smtClean="0"/>
              <a:t>11/21/2013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01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669B-1CFB-4FCA-AD61-32BD5072241E}" type="datetime1">
              <a:rPr lang="en-IN" smtClean="0"/>
              <a:t>11/21/2013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9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1B74-D7F7-4E92-A204-731ACE9F4080}" type="datetime1">
              <a:rPr lang="en-IN" smtClean="0"/>
              <a:t>11/21/2013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7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CE-0AA6-4A7A-B199-AE1C5AA089FB}" type="datetime1">
              <a:rPr lang="en-IN" smtClean="0"/>
              <a:t>11/21/2013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90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0A3C-6F99-4436-9E8B-CE1E945EAF88}" type="datetime1">
              <a:rPr lang="en-IN" smtClean="0"/>
              <a:t>11/21/2013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54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785-6776-4128-B6FC-4DCB0C622303}" type="datetime1">
              <a:rPr lang="en-IN" smtClean="0"/>
              <a:t>11/21/2013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01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1FEE8F-EF5B-4398-AF5A-DAE07398BDAB}" type="datetime1">
              <a:rPr lang="en-IN" smtClean="0"/>
              <a:t>11/21/2013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E83479-26F6-45B5-9D73-E7F1670D7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0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ED03-9AE3-4285-9EC5-73287F2D1D8C}" type="datetime1">
              <a:rPr lang="en-IN" smtClean="0"/>
              <a:t>11/21/2013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1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89C489-BF94-4EB0-9A0B-6465F8D79C07}" type="datetime1">
              <a:rPr lang="en-IN" smtClean="0"/>
              <a:t>11/21/2013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E83479-26F6-45B5-9D73-E7F1670D79F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84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ineeringtoolbox.com/light-level-rooms-d_708.html" TargetMode="External"/><Relationship Id="rId4" Type="http://schemas.openxmlformats.org/officeDocument/2006/relationships/hyperlink" Target="http://www.cs.ubc.ca/~heidrich/Papers/APGV.09_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ove.cnuce.cnr.it/ctte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br>
              <a:rPr lang="en-US" dirty="0" smtClean="0"/>
            </a:br>
            <a:r>
              <a:rPr lang="en-US" dirty="0" smtClean="0"/>
              <a:t>Intelligence in Vsigns 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-E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3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Accessing Method: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In case no QR code is present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Access patient file using combination of</a:t>
            </a:r>
          </a:p>
          <a:p>
            <a:pPr lvl="1"/>
            <a:r>
              <a:rPr lang="en-US" sz="2000" dirty="0" smtClean="0"/>
              <a:t>Room number</a:t>
            </a:r>
          </a:p>
          <a:p>
            <a:pPr lvl="1"/>
            <a:r>
              <a:rPr lang="en-US" sz="2000" dirty="0" smtClean="0"/>
              <a:t>Bed number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72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Table: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755619"/>
              </p:ext>
            </p:extLst>
          </p:nvPr>
        </p:nvGraphicFramePr>
        <p:xfrm>
          <a:off x="1039657" y="1690684"/>
          <a:ext cx="10314142" cy="4622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2277"/>
                <a:gridCol w="6966758"/>
                <a:gridCol w="651420"/>
                <a:gridCol w="651420"/>
                <a:gridCol w="651420"/>
                <a:gridCol w="750847"/>
              </a:tblGrid>
              <a:tr h="4202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 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Condition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Rules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202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 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 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1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2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3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4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2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C1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The nurse is in the patient’s room during night shift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-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-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-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-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2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C2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The level of light in the room is low.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N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N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2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C3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QR code is present beside patient.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N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Y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N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2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 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Actions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 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 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 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 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2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A1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Adjust the screen display brightness to high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 </a:t>
                      </a:r>
                      <a:r>
                        <a:rPr lang="en-US" sz="2400" b="0" dirty="0" smtClean="0">
                          <a:effectLst/>
                        </a:rPr>
                        <a:t>X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 </a:t>
                      </a:r>
                      <a:r>
                        <a:rPr lang="en-US" sz="2400" b="0" dirty="0" smtClean="0">
                          <a:effectLst/>
                        </a:rPr>
                        <a:t>X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2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A2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Turn on the flash of the camera to scan QR code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X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 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 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 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2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A3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Use the alternate method to get user information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 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X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 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X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2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A4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Adjust the screen display brightness to </a:t>
                      </a:r>
                      <a:r>
                        <a:rPr lang="en-US" sz="2400" b="0" dirty="0" smtClean="0">
                          <a:effectLst/>
                        </a:rPr>
                        <a:t>40%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 </a:t>
                      </a:r>
                      <a:r>
                        <a:rPr lang="en-US" sz="2400" b="0" dirty="0" smtClean="0">
                          <a:effectLst/>
                        </a:rPr>
                        <a:t>X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 </a:t>
                      </a:r>
                      <a:r>
                        <a:rPr lang="en-US" sz="2400" b="0" dirty="0" smtClean="0">
                          <a:effectLst/>
                        </a:rPr>
                        <a:t>X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2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A5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Scan QR code without flash light (flash off)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 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 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X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 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21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</a:t>
            </a:r>
            <a:r>
              <a:rPr lang="en-IN" dirty="0" smtClean="0"/>
              <a:t>sability </a:t>
            </a:r>
            <a:r>
              <a:rPr lang="en-IN" dirty="0"/>
              <a:t>testing </a:t>
            </a:r>
            <a:r>
              <a:rPr lang="en-IN" dirty="0" smtClean="0"/>
              <a:t>methods: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Questionnaires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/>
              <a:t>Think Aloud protocols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7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Process: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IN" dirty="0" smtClean="0"/>
              <a:t>Six people were involed.</a:t>
            </a:r>
          </a:p>
          <a:p>
            <a:pPr>
              <a:buFont typeface="Wingdings" charset="2"/>
              <a:buChar char="Ø"/>
            </a:pPr>
            <a:r>
              <a:rPr lang="en-IN" dirty="0"/>
              <a:t>E</a:t>
            </a:r>
            <a:r>
              <a:rPr lang="en-IN" dirty="0" smtClean="0"/>
              <a:t>ach </a:t>
            </a:r>
            <a:r>
              <a:rPr lang="en-IN" dirty="0"/>
              <a:t>two people </a:t>
            </a:r>
            <a:r>
              <a:rPr lang="en-IN" dirty="0" smtClean="0"/>
              <a:t>had </a:t>
            </a:r>
            <a:r>
              <a:rPr lang="en-IN" dirty="0"/>
              <a:t>the same condition and task</a:t>
            </a:r>
            <a:r>
              <a:rPr lang="en-IN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IN" dirty="0" smtClean="0"/>
              <a:t> </a:t>
            </a:r>
            <a:r>
              <a:rPr lang="en-IN" dirty="0"/>
              <a:t>And each one </a:t>
            </a:r>
            <a:r>
              <a:rPr lang="en-IN" dirty="0" smtClean="0"/>
              <a:t>had two </a:t>
            </a:r>
            <a:r>
              <a:rPr lang="en-IN" dirty="0"/>
              <a:t>tasks </a:t>
            </a:r>
            <a:endParaRPr lang="en-IN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Tasks </a:t>
            </a:r>
            <a:r>
              <a:rPr lang="en-US" dirty="0"/>
              <a:t>were carried out in different environmental </a:t>
            </a:r>
            <a:r>
              <a:rPr lang="en-US" dirty="0" smtClean="0"/>
              <a:t>conditions</a:t>
            </a:r>
          </a:p>
          <a:p>
            <a:pPr>
              <a:buFont typeface="Wingdings" charset="2"/>
              <a:buChar char="Ø"/>
            </a:pPr>
            <a:r>
              <a:rPr lang="en-IN" dirty="0"/>
              <a:t>Q</a:t>
            </a:r>
            <a:r>
              <a:rPr lang="en-IN" dirty="0" smtClean="0"/>
              <a:t>uestionnaires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33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U</a:t>
            </a:r>
            <a:r>
              <a:rPr lang="en-US" dirty="0" smtClean="0"/>
              <a:t>nable </a:t>
            </a:r>
            <a:r>
              <a:rPr lang="en-US" dirty="0"/>
              <a:t>to find the </a:t>
            </a:r>
            <a:r>
              <a:rPr lang="en-US" dirty="0" smtClean="0"/>
              <a:t>functionalities.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C</a:t>
            </a:r>
            <a:r>
              <a:rPr lang="en-US" dirty="0" smtClean="0"/>
              <a:t>onfused </a:t>
            </a:r>
            <a:r>
              <a:rPr lang="en-US" dirty="0"/>
              <a:t>when entering new vital </a:t>
            </a:r>
            <a:r>
              <a:rPr lang="en-US" dirty="0" smtClean="0"/>
              <a:t>values.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 Some were </a:t>
            </a:r>
            <a:r>
              <a:rPr lang="en-US" dirty="0"/>
              <a:t>new to android applications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People </a:t>
            </a:r>
            <a:r>
              <a:rPr lang="en-US" dirty="0"/>
              <a:t>seemed to be amused to see the changes in </a:t>
            </a:r>
            <a:r>
              <a:rPr lang="en-US" dirty="0" smtClean="0"/>
              <a:t>brightness.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was comfortable for their </a:t>
            </a:r>
            <a:r>
              <a:rPr lang="en-US" dirty="0" smtClean="0"/>
              <a:t>eyes.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Some were </a:t>
            </a:r>
            <a:r>
              <a:rPr lang="en-US" dirty="0"/>
              <a:t>quite new to the QR </a:t>
            </a:r>
            <a:r>
              <a:rPr lang="en-US" dirty="0" smtClean="0"/>
              <a:t>code.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time taken to complete a simple task was too long.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44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Coordinating flash light with camera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Does not </a:t>
            </a:r>
            <a:r>
              <a:rPr lang="en-US" smtClean="0"/>
              <a:t>support older </a:t>
            </a:r>
            <a:r>
              <a:rPr lang="en-US" dirty="0" smtClean="0"/>
              <a:t>android versions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Database problems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Difficulty in understanding the code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New to android programing environment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0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Users could use the application more easily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Solves the brightness problems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Communication between the nurses and doctors will be improved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07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12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571500">
              <a:buFont typeface="+mj-lt"/>
              <a:buAutoNum type="romanUcPeriod"/>
            </a:pPr>
            <a:r>
              <a:rPr lang="en-US" dirty="0"/>
              <a:t>Jameson, A. (2009). Adaptive interfaces and agents. Human-Computer Interaction:  Design Issues, Solutions, and Applications, 105. </a:t>
            </a:r>
            <a:endParaRPr lang="en-IN" dirty="0"/>
          </a:p>
          <a:p>
            <a:pPr marL="571500" lvl="0" indent="-571500">
              <a:buFont typeface="+mj-lt"/>
              <a:buAutoNum type="romanUcPeriod"/>
            </a:pPr>
            <a:r>
              <a:rPr lang="en-US" dirty="0"/>
              <a:t>Concur Task Trees Environment (CTTE): </a:t>
            </a:r>
            <a:r>
              <a:rPr lang="en-US" u="sng" dirty="0">
                <a:hlinkClick r:id="rId2"/>
              </a:rPr>
              <a:t>http://giove.cnuce.cnr.it/ctte.html</a:t>
            </a:r>
            <a:endParaRPr lang="en-IN" dirty="0"/>
          </a:p>
          <a:p>
            <a:pPr marL="571500" lvl="0" indent="-571500">
              <a:buFont typeface="+mj-lt"/>
              <a:buAutoNum type="romanUcPeriod"/>
            </a:pPr>
            <a:r>
              <a:rPr lang="en-US" dirty="0"/>
              <a:t>Light levels: </a:t>
            </a:r>
            <a:r>
              <a:rPr lang="en-US" u="sng" dirty="0">
                <a:hlinkClick r:id="rId3"/>
              </a:rPr>
              <a:t>http://www.engineeringtoolbox.com/light-level-rooms-d_708.html</a:t>
            </a:r>
            <a:endParaRPr lang="en-IN" dirty="0"/>
          </a:p>
          <a:p>
            <a:pPr marL="571500" lvl="0" indent="-571500">
              <a:buFont typeface="+mj-lt"/>
              <a:buAutoNum type="romanUcPeriod"/>
            </a:pPr>
            <a:r>
              <a:rPr lang="en-US" dirty="0"/>
              <a:t>Screen brightness: </a:t>
            </a:r>
            <a:r>
              <a:rPr lang="en-US" u="sng" dirty="0">
                <a:hlinkClick r:id="rId4"/>
              </a:rPr>
              <a:t>http://www.cs.ubc.ca/~heidrich/Papers/APGV.09_1.pdf</a:t>
            </a:r>
            <a:endParaRPr lang="en-IN" dirty="0"/>
          </a:p>
          <a:p>
            <a:pPr marL="571500" indent="-571500">
              <a:buFont typeface="+mj-lt"/>
              <a:buAutoNum type="romanU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59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7805" y="2757596"/>
            <a:ext cx="2783075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2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Context of use – Hospital</a:t>
            </a:r>
          </a:p>
          <a:p>
            <a:pPr>
              <a:buFont typeface="Wingdings" charset="2"/>
              <a:buChar char="Ø"/>
            </a:pPr>
            <a:r>
              <a:rPr lang="en-IN" dirty="0" smtClean="0"/>
              <a:t>Why hospital?</a:t>
            </a:r>
          </a:p>
          <a:p>
            <a:pPr lvl="1"/>
            <a:r>
              <a:rPr lang="en-IN" sz="2000" dirty="0" smtClean="0"/>
              <a:t>Critical place.</a:t>
            </a:r>
            <a:endParaRPr lang="en-US" sz="2000" dirty="0" smtClean="0"/>
          </a:p>
          <a:p>
            <a:pPr lvl="1"/>
            <a:r>
              <a:rPr lang="en-US" sz="2000" dirty="0" smtClean="0"/>
              <a:t>Wide range of possibilities of problems</a:t>
            </a:r>
          </a:p>
          <a:p>
            <a:pPr lvl="1"/>
            <a:r>
              <a:rPr lang="en-US" sz="2000" dirty="0" smtClean="0"/>
              <a:t>Different user groups</a:t>
            </a:r>
          </a:p>
          <a:p>
            <a:pPr lvl="2"/>
            <a:r>
              <a:rPr lang="en-US" sz="1800" dirty="0" smtClean="0"/>
              <a:t>Nurses</a:t>
            </a:r>
          </a:p>
          <a:p>
            <a:pPr lvl="2"/>
            <a:r>
              <a:rPr lang="en-US" sz="1800" dirty="0" smtClean="0"/>
              <a:t>Doctors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74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Assigning many patients to the nurse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Collecting vital signs during night time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What </a:t>
            </a:r>
            <a:r>
              <a:rPr lang="en-IN" dirty="0" smtClean="0"/>
              <a:t>if the patient is not available to take vital signs?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Low light during night time – difficulty in using Application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Overload for the shift nurse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3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UI adaptation is to facilitate user tasks</a:t>
            </a:r>
          </a:p>
          <a:p>
            <a:pPr>
              <a:buFont typeface="Wingdings" charset="2"/>
              <a:buChar char="Ø"/>
            </a:pPr>
            <a:r>
              <a:rPr lang="en-US" dirty="0"/>
              <a:t>Help users in using the system</a:t>
            </a:r>
          </a:p>
          <a:p>
            <a:pPr lvl="1"/>
            <a:r>
              <a:rPr lang="en-US" sz="2000" dirty="0"/>
              <a:t>Successfully</a:t>
            </a:r>
          </a:p>
          <a:p>
            <a:pPr lvl="1"/>
            <a:r>
              <a:rPr lang="en-US" sz="2000" dirty="0" smtClean="0"/>
              <a:t>Effectively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93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Intelligence: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Changing </a:t>
            </a:r>
            <a:r>
              <a:rPr lang="en-US" dirty="0"/>
              <a:t>screen brightness by sensing room lighting</a:t>
            </a:r>
          </a:p>
          <a:p>
            <a:pPr>
              <a:buFont typeface="Wingdings" charset="2"/>
              <a:buChar char="Ø"/>
            </a:pPr>
            <a:r>
              <a:rPr lang="en-US" dirty="0"/>
              <a:t>QR code to access patient files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Flash light</a:t>
            </a:r>
          </a:p>
          <a:p>
            <a:pPr>
              <a:buFont typeface="Wingdings" charset="2"/>
              <a:buChar char="Ø"/>
            </a:pPr>
            <a:r>
              <a:rPr lang="en-US" dirty="0"/>
              <a:t>Notes to give instructions/commands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98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Screen Brightness: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814061"/>
              </p:ext>
            </p:extLst>
          </p:nvPr>
        </p:nvGraphicFramePr>
        <p:xfrm>
          <a:off x="1097280" y="1737360"/>
          <a:ext cx="10652134" cy="222964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339843"/>
                <a:gridCol w="2312291"/>
              </a:tblGrid>
              <a:tr h="941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Activity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Illumination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(lux, lumen/m</a:t>
                      </a:r>
                      <a:r>
                        <a:rPr lang="en-US" sz="2400" baseline="30000" dirty="0"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304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Public areas with dark surroundings</a:t>
                      </a:r>
                      <a:endParaRPr lang="en-IN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20 - 50</a:t>
                      </a:r>
                      <a:endParaRPr lang="en-IN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304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Simple orientation for short visits</a:t>
                      </a:r>
                      <a:endParaRPr lang="en-IN" sz="2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50 - 100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304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Working areas where visual tasks are only occasionally performed</a:t>
                      </a:r>
                      <a:endParaRPr lang="en-IN" sz="2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100 - 150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33589"/>
            <a:ext cx="10515600" cy="204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level: 40 lux</a:t>
            </a:r>
          </a:p>
          <a:p>
            <a:pPr>
              <a:buFont typeface="Wingdings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less than 40 lux; Turn on flash light; Screen brightness 40%</a:t>
            </a:r>
          </a:p>
          <a:p>
            <a:pPr>
              <a:buFont typeface="Wingdings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more than 40 lux; Turn off flash light; Screen brightness 100%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2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Code:</a:t>
            </a:r>
            <a:endParaRPr lang="en-US" dirty="0"/>
          </a:p>
        </p:txBody>
      </p:sp>
      <p:pic>
        <p:nvPicPr>
          <p:cNvPr id="5" name="Content Placeholder 4" descr="qrfree.kaywa.co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000" r="-75000"/>
          <a:stretch>
            <a:fillRect/>
          </a:stretch>
        </p:blipFill>
        <p:spPr>
          <a:xfrm>
            <a:off x="-1990430" y="1862601"/>
            <a:ext cx="10058400" cy="40233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7</a:t>
            </a:fld>
            <a:endParaRPr lang="en-I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94669" y="1951561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QR Code - QUICK RESPONSE Code</a:t>
            </a:r>
          </a:p>
          <a:p>
            <a:pPr>
              <a:buFont typeface="Wingdings" charset="2"/>
              <a:buChar char="Ø"/>
            </a:pPr>
            <a:r>
              <a:rPr lang="en-IN" dirty="0" smtClean="0"/>
              <a:t>Machine readable label</a:t>
            </a:r>
          </a:p>
          <a:p>
            <a:pPr>
              <a:buFont typeface="Wingdings" charset="2"/>
              <a:buChar char="Ø"/>
            </a:pPr>
            <a:r>
              <a:rPr lang="en-IN" dirty="0" smtClean="0"/>
              <a:t>Information is encoded as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73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Code: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QR code for each patient with MRN (Medical Record Number)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Placed on patient’s bracelet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QR process</a:t>
            </a:r>
          </a:p>
          <a:p>
            <a:pPr lvl="1"/>
            <a:r>
              <a:rPr lang="en-US" dirty="0" smtClean="0"/>
              <a:t>Scans the </a:t>
            </a:r>
            <a:r>
              <a:rPr lang="en-US" sz="2000" dirty="0" smtClean="0"/>
              <a:t>QR code</a:t>
            </a:r>
          </a:p>
          <a:p>
            <a:pPr lvl="1"/>
            <a:r>
              <a:rPr lang="en-US" sz="2000" dirty="0" smtClean="0"/>
              <a:t>Identifies the MRN</a:t>
            </a:r>
          </a:p>
          <a:p>
            <a:pPr lvl="1"/>
            <a:r>
              <a:rPr lang="en-US" sz="2000" dirty="0" smtClean="0"/>
              <a:t>Getting patient file matching the MRN</a:t>
            </a:r>
          </a:p>
          <a:p>
            <a:pPr lvl="1"/>
            <a:r>
              <a:rPr lang="en-US" sz="2000" dirty="0" smtClean="0"/>
              <a:t>Displays/allows </a:t>
            </a:r>
            <a:r>
              <a:rPr lang="en-US" dirty="0" smtClean="0"/>
              <a:t>to enter vital signs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94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When could a note be created</a:t>
            </a:r>
          </a:p>
          <a:p>
            <a:pPr lvl="1"/>
            <a:r>
              <a:rPr lang="en-US" sz="2000" dirty="0" smtClean="0"/>
              <a:t>If the patient is not available</a:t>
            </a:r>
          </a:p>
          <a:p>
            <a:pPr lvl="1"/>
            <a:r>
              <a:rPr lang="en-US" sz="2000" dirty="0" smtClean="0"/>
              <a:t>If some medication has to be given by next shift nurse</a:t>
            </a:r>
          </a:p>
          <a:p>
            <a:pPr lvl="1"/>
            <a:r>
              <a:rPr lang="en-US" sz="2000" dirty="0" smtClean="0"/>
              <a:t>Comments to nurses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Can alter any time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Will appear when next time the patient file is accessed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3479-26F6-45B5-9D73-E7F1670D79F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493</TotalTime>
  <Words>607</Words>
  <Application>Microsoft Macintosh PowerPoint</Application>
  <PresentationFormat>Custom</PresentationFormat>
  <Paragraphs>179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Adding  Intelligence in Vsigns Application</vt:lpstr>
      <vt:lpstr>Introduction:</vt:lpstr>
      <vt:lpstr>Problem Statement:</vt:lpstr>
      <vt:lpstr>Proposed Solution:</vt:lpstr>
      <vt:lpstr>Adding Intelligence:</vt:lpstr>
      <vt:lpstr>Changing Screen Brightness:</vt:lpstr>
      <vt:lpstr>QR Code:</vt:lpstr>
      <vt:lpstr>QR Code:</vt:lpstr>
      <vt:lpstr>Notes:</vt:lpstr>
      <vt:lpstr>Alternative Accessing Method:</vt:lpstr>
      <vt:lpstr>Decision Table:</vt:lpstr>
      <vt:lpstr>Usability Testing:</vt:lpstr>
      <vt:lpstr>Evaluation Process:</vt:lpstr>
      <vt:lpstr>Evaluation Results:</vt:lpstr>
      <vt:lpstr>Challenges:</vt:lpstr>
      <vt:lpstr>Conclusion:</vt:lpstr>
      <vt:lpstr>Demo:</vt:lpstr>
      <vt:lpstr>References: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in Vsign Application</dc:title>
  <dc:creator>Jillz</dc:creator>
  <cp:lastModifiedBy>Abdulrhman Albeladi</cp:lastModifiedBy>
  <cp:revision>15</cp:revision>
  <dcterms:created xsi:type="dcterms:W3CDTF">2013-11-20T20:05:31Z</dcterms:created>
  <dcterms:modified xsi:type="dcterms:W3CDTF">2013-11-21T22:44:01Z</dcterms:modified>
</cp:coreProperties>
</file>