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8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90" r:id="rId12"/>
    <p:sldId id="288" r:id="rId13"/>
    <p:sldId id="291" r:id="rId14"/>
    <p:sldId id="289" r:id="rId15"/>
    <p:sldId id="292" r:id="rId16"/>
    <p:sldId id="29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7" r:id="rId27"/>
    <p:sldId id="282" r:id="rId28"/>
    <p:sldId id="283" r:id="rId29"/>
    <p:sldId id="284" r:id="rId30"/>
    <p:sldId id="285" r:id="rId31"/>
    <p:sldId id="260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>
                <a:latin typeface="Arial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fld id="{94FA931A-63B7-4CB9-BCE7-31C9429124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7900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40464-E4A6-4F17-9838-9900D638703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381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40464-E4A6-4F17-9838-9900D638703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05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40464-E4A6-4F17-9838-9900D638703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35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40464-E4A6-4F17-9838-9900D638703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136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5257800" cy="1295400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5257800" cy="21336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81010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380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445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2133600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727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9428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Arial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Arial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Arial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Arial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Arial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yoclinic.com/health/blood-pressure/HI00043" TargetMode="External"/><Relationship Id="rId2" Type="http://schemas.openxmlformats.org/officeDocument/2006/relationships/hyperlink" Target="http://www.medindia.net/patients/calculators/bloodsugar_chart.asp#.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SOEN-7761 – Project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5400" dirty="0" smtClean="0"/>
              <a:t>Intelligence to </a:t>
            </a:r>
            <a:r>
              <a:rPr lang="en-US" sz="5400" dirty="0" err="1" smtClean="0"/>
              <a:t>MyPHR</a:t>
            </a:r>
            <a:r>
              <a:rPr lang="en-US" sz="5400" dirty="0" smtClean="0"/>
              <a:t> Application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000" dirty="0" smtClean="0"/>
              <a:t>NOVEMBER 21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2013</a:t>
            </a:r>
            <a:endParaRPr lang="en-US" b="1" dirty="0"/>
          </a:p>
          <a:p>
            <a:pPr marL="3657600" lvl="8" indent="0">
              <a:buNone/>
            </a:pPr>
            <a:r>
              <a:rPr lang="en-US" b="1" dirty="0" smtClean="0"/>
              <a:t>                TEAM D : </a:t>
            </a:r>
          </a:p>
          <a:p>
            <a:pPr marL="3657600" lvl="8" indent="0">
              <a:buNone/>
            </a:pPr>
            <a:r>
              <a:rPr lang="en-US" dirty="0" smtClean="0"/>
              <a:t>                Arundeep Malapati</a:t>
            </a:r>
          </a:p>
          <a:p>
            <a:pPr marL="3657600" lvl="8" indent="0">
              <a:buNone/>
            </a:pPr>
            <a:r>
              <a:rPr lang="en-US" dirty="0" smtClean="0"/>
              <a:t>                Deepak </a:t>
            </a:r>
            <a:r>
              <a:rPr lang="en-US" dirty="0" err="1" smtClean="0"/>
              <a:t>Chandrashekar</a:t>
            </a:r>
            <a:endParaRPr lang="en-US" dirty="0" smtClean="0"/>
          </a:p>
          <a:p>
            <a:pPr marL="3657600" lvl="8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Manoj</a:t>
            </a:r>
            <a:r>
              <a:rPr lang="en-US" dirty="0" smtClean="0"/>
              <a:t> Kumar </a:t>
            </a:r>
            <a:r>
              <a:rPr lang="en-US" dirty="0" err="1" smtClean="0"/>
              <a:t>Chowdary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891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system with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238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New intelligence added to the existing app are</a:t>
            </a:r>
          </a:p>
          <a:p>
            <a:pPr marL="571500" indent="-571500" algn="just"/>
            <a:r>
              <a:rPr lang="en-US" dirty="0" smtClean="0"/>
              <a:t>W</a:t>
            </a:r>
            <a:r>
              <a:rPr lang="en-CA" dirty="0" smtClean="0"/>
              <a:t>hen user enters the values for the vital sign, the UI should ask user whether he need a reminder for next intake of vital sign.</a:t>
            </a:r>
            <a:endParaRPr lang="en-US" dirty="0" smtClean="0"/>
          </a:p>
          <a:p>
            <a:pPr marL="571500" indent="-571500" algn="just"/>
            <a:r>
              <a:rPr lang="en-CA" dirty="0" smtClean="0"/>
              <a:t>When the vital sign values saved, the severity level is indicated based on the values are normal, above or below the normal values.</a:t>
            </a:r>
          </a:p>
          <a:p>
            <a:pPr marL="571500" indent="-571500" algn="just"/>
            <a:r>
              <a:rPr lang="en-CA" dirty="0" smtClean="0"/>
              <a:t>If the vital sign is increasing above normal compared to previous value OR decreasing below normal value compared to previous value then alert the user.</a:t>
            </a:r>
            <a:endParaRPr lang="en-US" dirty="0" smtClean="0"/>
          </a:p>
          <a:p>
            <a:pPr marL="571500" indent="-571500" algn="just">
              <a:buNone/>
            </a:pPr>
            <a:endParaRPr lang="en-CA" dirty="0" smtClean="0"/>
          </a:p>
          <a:p>
            <a:pPr marL="571500" indent="-571500" algn="just">
              <a:buNone/>
            </a:pPr>
            <a:endParaRPr lang="en-CA" dirty="0" smtClean="0"/>
          </a:p>
          <a:p>
            <a:pPr marL="571500" indent="-571500" algn="just">
              <a:buFont typeface="+mj-lt"/>
              <a:buAutoNum type="romanUcPeriod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76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Severity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598640"/>
          </a:xfrm>
        </p:spPr>
        <p:txBody>
          <a:bodyPr/>
          <a:lstStyle/>
          <a:p>
            <a:r>
              <a:rPr lang="en-CA" dirty="0" smtClean="0"/>
              <a:t>When the vital sign values saved, the severity level is indicated based on the values are normal, above or below the normal values.</a:t>
            </a:r>
            <a:endParaRPr lang="en-US" dirty="0" smtClean="0"/>
          </a:p>
          <a:p>
            <a:pPr lvl="1"/>
            <a:r>
              <a:rPr lang="en-US" dirty="0" smtClean="0"/>
              <a:t>Normal – Indicated by Green Color</a:t>
            </a:r>
          </a:p>
          <a:p>
            <a:pPr lvl="1"/>
            <a:r>
              <a:rPr lang="en-US" dirty="0" smtClean="0"/>
              <a:t>Low – Indicated by Yellow Color</a:t>
            </a:r>
          </a:p>
          <a:p>
            <a:pPr lvl="1"/>
            <a:r>
              <a:rPr lang="en-US" dirty="0" smtClean="0"/>
              <a:t>High – Indicated by Red Color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Unobtrusive to the user</a:t>
            </a:r>
          </a:p>
          <a:p>
            <a:pPr lvl="1"/>
            <a:r>
              <a:rPr lang="en-US" dirty="0" smtClean="0"/>
              <a:t>Easy to understand for both literates and </a:t>
            </a:r>
            <a:r>
              <a:rPr lang="en-US" dirty="0" err="1" smtClean="0"/>
              <a:t>illitrates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76672"/>
            <a:ext cx="4159466" cy="54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Alerting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the vital sign is increasing above normal compared to previous value OR decreasing below normal value compared to previous value then alert the user.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692696"/>
            <a:ext cx="3982006" cy="5544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Reminder for next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CA" dirty="0"/>
              <a:t>hen user enters the values for the vital sign, the UI should ask user whether he need a reminder for next intake of vital sign</a:t>
            </a:r>
            <a:r>
              <a:rPr lang="en-CA" dirty="0" smtClean="0"/>
              <a:t>.</a:t>
            </a:r>
          </a:p>
          <a:p>
            <a:r>
              <a:rPr lang="en-CA" dirty="0" smtClean="0"/>
              <a:t>It is unobtrusive since checkbox is used</a:t>
            </a:r>
          </a:p>
          <a:p>
            <a:r>
              <a:rPr lang="en-CA" dirty="0" smtClean="0"/>
              <a:t>Only if user select the checkbox, user can set the reminder</a:t>
            </a:r>
          </a:p>
          <a:p>
            <a:r>
              <a:rPr lang="en-CA" dirty="0" smtClean="0"/>
              <a:t>This option is disabled if reminder is set multiple times, which serves the purpose.</a:t>
            </a:r>
          </a:p>
          <a:p>
            <a:r>
              <a:rPr lang="en-CA" dirty="0" smtClean="0"/>
              <a:t>This option is more useful for old people who often forgets the things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84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Reminder for next reading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616663617"/>
              </p:ext>
            </p:extLst>
          </p:nvPr>
        </p:nvGraphicFramePr>
        <p:xfrm>
          <a:off x="685800" y="1752600"/>
          <a:ext cx="7772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Single/Multiple</a:t>
                      </a:r>
                      <a:r>
                        <a:rPr lang="en-US" baseline="0" dirty="0" smtClean="0"/>
                        <a:t> Reminder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Box</a:t>
                      </a:r>
                      <a:r>
                        <a:rPr lang="en-US" baseline="0" dirty="0" smtClean="0"/>
                        <a:t> selected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 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Box de-selected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Multiple Reminder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0919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59864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This application is a knowledge based system. It contains Facts and Rules (i.e., if-then-else</a:t>
            </a:r>
            <a:r>
              <a:rPr lang="en-US" dirty="0" smtClean="0"/>
              <a:t>).</a:t>
            </a:r>
          </a:p>
          <a:p>
            <a:pPr algn="just" fontAlgn="base"/>
            <a:r>
              <a:rPr lang="en-US" b="1" dirty="0"/>
              <a:t>Severity of the V-sign values: </a:t>
            </a:r>
          </a:p>
          <a:p>
            <a:pPr marL="0" indent="0" algn="just" fontAlgn="base">
              <a:buNone/>
            </a:pPr>
            <a:r>
              <a:rPr lang="en-US" b="1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facts about the normal range of V-sign values are </a:t>
            </a:r>
            <a:r>
              <a:rPr lang="en-US" dirty="0" smtClean="0"/>
              <a:t>stored.  The </a:t>
            </a:r>
            <a:r>
              <a:rPr lang="en-US" dirty="0"/>
              <a:t>rules are as below –</a:t>
            </a:r>
          </a:p>
          <a:p>
            <a:pPr lvl="0" algn="just"/>
            <a:r>
              <a:rPr lang="en-US" dirty="0"/>
              <a:t>If the user provided V-sign value is within the normal range as mentioned in the fact, then the severity level is considered as normal.</a:t>
            </a:r>
          </a:p>
          <a:p>
            <a:pPr lvl="0" algn="just"/>
            <a:r>
              <a:rPr lang="en-US" dirty="0"/>
              <a:t>If the V-sign is greater than the normal range, then the severity level is considered as high.</a:t>
            </a:r>
          </a:p>
          <a:p>
            <a:pPr lvl="0" algn="just"/>
            <a:r>
              <a:rPr lang="en-US" dirty="0"/>
              <a:t>If the V-sign is lesser than the normal range, then the severity level is considered as low.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13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3826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application will help the user in organizing the vital sign readings, treatment history in an efficient and effective </a:t>
            </a:r>
            <a:r>
              <a:rPr lang="en-US" dirty="0" smtClean="0"/>
              <a:t>manner by following the properties of vital signs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971550" lvl="1" indent="-571500" algn="just">
              <a:buFont typeface="+mj-lt"/>
              <a:buAutoNum type="romanUcPeriod"/>
            </a:pPr>
            <a:r>
              <a:rPr lang="en-US" dirty="0" smtClean="0"/>
              <a:t>Body </a:t>
            </a:r>
            <a:r>
              <a:rPr lang="en-US" dirty="0"/>
              <a:t>Temperature {low, normal, </a:t>
            </a:r>
            <a:r>
              <a:rPr lang="en-US" dirty="0" smtClean="0"/>
              <a:t>high}</a:t>
            </a:r>
          </a:p>
          <a:p>
            <a:pPr marL="971550" lvl="1" indent="-571500" algn="just">
              <a:buFont typeface="+mj-lt"/>
              <a:buAutoNum type="romanUcPeriod"/>
            </a:pPr>
            <a:r>
              <a:rPr lang="en-US" dirty="0" smtClean="0"/>
              <a:t>Oxygen </a:t>
            </a:r>
            <a:r>
              <a:rPr lang="en-US" dirty="0"/>
              <a:t>Level {low, normal, </a:t>
            </a:r>
            <a:r>
              <a:rPr lang="en-US" dirty="0" smtClean="0"/>
              <a:t>high}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Blood </a:t>
            </a:r>
            <a:r>
              <a:rPr lang="en-US" dirty="0"/>
              <a:t>Sugar {low, normal, </a:t>
            </a:r>
            <a:r>
              <a:rPr lang="en-US" dirty="0" smtClean="0"/>
              <a:t>high}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833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4114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rules for </a:t>
            </a:r>
            <a:r>
              <a:rPr lang="en-US" dirty="0" smtClean="0"/>
              <a:t>relevant properties of vital signs are </a:t>
            </a:r>
            <a:r>
              <a:rPr lang="en-US" dirty="0"/>
              <a:t>as follows:</a:t>
            </a:r>
          </a:p>
          <a:p>
            <a:pPr marL="571500" lvl="0" indent="-571500" algn="just">
              <a:buFont typeface="+mj-lt"/>
              <a:buAutoNum type="romanUcPeriod"/>
            </a:pPr>
            <a:r>
              <a:rPr lang="en-US" dirty="0"/>
              <a:t>For normal body temperature it should be between 97 – 100 F</a:t>
            </a:r>
          </a:p>
          <a:p>
            <a:pPr marL="571500" lvl="0" indent="-571500" algn="just">
              <a:buFont typeface="+mj-lt"/>
              <a:buAutoNum type="romanUcPeriod"/>
            </a:pPr>
            <a:r>
              <a:rPr lang="en-US" dirty="0" smtClean="0"/>
              <a:t>Oxygen </a:t>
            </a:r>
            <a:r>
              <a:rPr lang="en-US" dirty="0"/>
              <a:t>Levels (95-100</a:t>
            </a:r>
            <a:r>
              <a:rPr lang="en-US" dirty="0" smtClean="0"/>
              <a:t>%)</a:t>
            </a:r>
          </a:p>
          <a:p>
            <a:pPr marL="571500" lvl="0" indent="-571500" algn="just">
              <a:buFont typeface="+mj-lt"/>
              <a:buAutoNum type="romanUcPeriod"/>
            </a:pPr>
            <a:r>
              <a:rPr lang="en-US" dirty="0" smtClean="0"/>
              <a:t>The </a:t>
            </a:r>
            <a:r>
              <a:rPr lang="en-US" dirty="0"/>
              <a:t>normal sugar level is 70 to 100 mg/dl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041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“Our bodies are our gardens – our wills are our gardeners</a:t>
            </a:r>
            <a:r>
              <a:rPr lang="en-US" dirty="0" smtClean="0"/>
              <a:t>.”            </a:t>
            </a:r>
          </a:p>
          <a:p>
            <a:pPr marL="0" indent="0" algn="just">
              <a:buNone/>
            </a:pPr>
            <a:r>
              <a:rPr lang="en-US" dirty="0" smtClean="0"/>
              <a:t>					-William Shakespeare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“Take care of your body. It’s the only place you have to live</a:t>
            </a:r>
            <a:r>
              <a:rPr lang="en-US" dirty="0" smtClean="0"/>
              <a:t>.”           </a:t>
            </a:r>
          </a:p>
          <a:p>
            <a:pPr marL="0" indent="0" algn="just">
              <a:buNone/>
            </a:pPr>
            <a:r>
              <a:rPr lang="en-US" dirty="0" smtClean="0"/>
              <a:t>                        				    -Jim </a:t>
            </a:r>
            <a:r>
              <a:rPr lang="en-US" dirty="0" err="1"/>
              <a:t>Rohn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690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454624"/>
          </a:xfrm>
        </p:spPr>
        <p:txBody>
          <a:bodyPr>
            <a:normAutofit/>
          </a:bodyPr>
          <a:lstStyle/>
          <a:p>
            <a:pPr algn="just"/>
            <a:r>
              <a:rPr lang="en-CA" dirty="0"/>
              <a:t>We evaluated the usability of the </a:t>
            </a:r>
            <a:r>
              <a:rPr lang="en-CA" dirty="0" err="1"/>
              <a:t>MyPHR</a:t>
            </a:r>
            <a:r>
              <a:rPr lang="en-CA" dirty="0"/>
              <a:t> project involving the user under controlled settings to measure and observe users behaviour. </a:t>
            </a:r>
            <a:endParaRPr lang="en-CA" dirty="0" smtClean="0"/>
          </a:p>
          <a:p>
            <a:pPr algn="just"/>
            <a:r>
              <a:rPr lang="en-CA" dirty="0"/>
              <a:t>Our aim </a:t>
            </a:r>
            <a:r>
              <a:rPr lang="en-CA" dirty="0" smtClean="0"/>
              <a:t>is </a:t>
            </a:r>
            <a:r>
              <a:rPr lang="en-CA" dirty="0"/>
              <a:t>to test the usability of our project for the intended user population (i.e. older and middle aged people) to achieve the task for which our project is designed</a:t>
            </a:r>
            <a:r>
              <a:rPr lang="en-CA" dirty="0" smtClean="0"/>
              <a:t>.</a:t>
            </a:r>
          </a:p>
          <a:p>
            <a:pPr algn="just"/>
            <a:r>
              <a:rPr lang="en-CA" dirty="0"/>
              <a:t>We performed this usability test on certain number (say 3-5) of users in controlled settings.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34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52663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CA" dirty="0"/>
              <a:t>Testing Conditions:</a:t>
            </a:r>
            <a:endParaRPr lang="en-US" dirty="0"/>
          </a:p>
          <a:p>
            <a:pPr marL="971550" lvl="1" indent="-571500" algn="just">
              <a:buFont typeface="+mj-lt"/>
              <a:buAutoNum type="romanUcPeriod"/>
            </a:pPr>
            <a:r>
              <a:rPr lang="en-CA" dirty="0"/>
              <a:t>Selecting different participants who are older/middle aged.</a:t>
            </a:r>
            <a:endParaRPr lang="en-US" dirty="0"/>
          </a:p>
          <a:p>
            <a:pPr marL="971550" lvl="1" indent="-571500" algn="just">
              <a:buFont typeface="+mj-lt"/>
              <a:buAutoNum type="romanUcPeriod"/>
            </a:pPr>
            <a:r>
              <a:rPr lang="en-CA" dirty="0"/>
              <a:t>Typically 3-5 participants.</a:t>
            </a:r>
            <a:endParaRPr lang="en-US" dirty="0"/>
          </a:p>
          <a:p>
            <a:pPr marL="971550" lvl="1" indent="-571500" algn="just">
              <a:buFont typeface="+mj-lt"/>
              <a:buAutoNum type="romanUcPeriod"/>
            </a:pPr>
            <a:r>
              <a:rPr lang="en-CA" dirty="0"/>
              <a:t>Test condition should be same for every participant.</a:t>
            </a:r>
            <a:endParaRPr lang="en-US" dirty="0"/>
          </a:p>
          <a:p>
            <a:pPr marL="971550" lvl="1" indent="-571500" algn="just">
              <a:buFont typeface="+mj-lt"/>
              <a:buAutoNum type="romanUcPeriod"/>
            </a:pPr>
            <a:r>
              <a:rPr lang="en-CA" dirty="0"/>
              <a:t>Test is conducted in a closed room like laboratory.</a:t>
            </a:r>
            <a:endParaRPr lang="en-US" dirty="0"/>
          </a:p>
          <a:p>
            <a:pPr marL="971550" lvl="1" indent="-571500" algn="just">
              <a:buFont typeface="+mj-lt"/>
              <a:buAutoNum type="romanUcPeriod"/>
            </a:pPr>
            <a:r>
              <a:rPr lang="en-CA" dirty="0"/>
              <a:t>The task should not be more than half an </a:t>
            </a:r>
            <a:r>
              <a:rPr lang="en-CA" dirty="0" smtClean="0"/>
              <a:t>hour.</a:t>
            </a:r>
            <a:endParaRPr lang="en-US" dirty="0" smtClean="0"/>
          </a:p>
          <a:p>
            <a:pPr marL="971550" lvl="1" indent="-571500" algn="just">
              <a:buFont typeface="+mj-lt"/>
              <a:buAutoNum type="romanUcPeriod"/>
            </a:pPr>
            <a:r>
              <a:rPr lang="en-CA" dirty="0" smtClean="0"/>
              <a:t>Participants </a:t>
            </a:r>
            <a:r>
              <a:rPr lang="en-CA" dirty="0"/>
              <a:t>should be explained about the consent form and issues</a:t>
            </a:r>
            <a:r>
              <a:rPr lang="en-CA" dirty="0" smtClean="0"/>
              <a:t>.</a:t>
            </a:r>
          </a:p>
          <a:p>
            <a:pPr marL="0" lvl="0" indent="0" algn="just">
              <a:buNone/>
            </a:pPr>
            <a:endParaRPr lang="en-US" dirty="0"/>
          </a:p>
          <a:p>
            <a:pPr algn="just"/>
            <a:r>
              <a:rPr lang="en-CA" dirty="0"/>
              <a:t>Testing Observations:</a:t>
            </a:r>
            <a:endParaRPr lang="en-US" dirty="0"/>
          </a:p>
          <a:p>
            <a:pPr marL="971550" lvl="1" indent="-571500" algn="just">
              <a:buFont typeface="+mj-lt"/>
              <a:buAutoNum type="romanUcPeriod"/>
            </a:pPr>
            <a:r>
              <a:rPr lang="en-CA" dirty="0"/>
              <a:t>Number of errors made by users for a task is to be noted.</a:t>
            </a:r>
            <a:endParaRPr lang="en-US" dirty="0"/>
          </a:p>
          <a:p>
            <a:pPr marL="971550" lvl="1" indent="-571500" algn="just">
              <a:buFont typeface="+mj-lt"/>
              <a:buAutoNum type="romanUcPeriod"/>
            </a:pPr>
            <a:r>
              <a:rPr lang="en-CA" dirty="0"/>
              <a:t>Time to complete the assigned task.</a:t>
            </a:r>
            <a:endParaRPr lang="en-US" dirty="0"/>
          </a:p>
          <a:p>
            <a:pPr marL="971550" lvl="1" indent="-571500" algn="just">
              <a:buFont typeface="+mj-lt"/>
              <a:buAutoNum type="romanUcPeriod"/>
            </a:pPr>
            <a:r>
              <a:rPr lang="en-CA" dirty="0"/>
              <a:t>Type of errors made by users.</a:t>
            </a:r>
            <a:endParaRPr lang="en-US" dirty="0"/>
          </a:p>
          <a:p>
            <a:pPr marL="971550" lvl="1" indent="-571500" algn="just">
              <a:buFont typeface="+mj-lt"/>
              <a:buAutoNum type="romanUcPeriod"/>
            </a:pPr>
            <a:r>
              <a:rPr lang="en-CA" dirty="0"/>
              <a:t>Common errors made by users.</a:t>
            </a:r>
            <a:endParaRPr lang="en-US" dirty="0"/>
          </a:p>
          <a:p>
            <a:pPr marL="971550" lvl="1" indent="-571500" algn="just">
              <a:buFont typeface="+mj-lt"/>
              <a:buAutoNum type="romanUcPeriod"/>
            </a:pPr>
            <a:r>
              <a:rPr lang="en-CA" dirty="0"/>
              <a:t>Number of users successfully completing the tasks.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8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Usability is evaluated by selecting 3 participants of middle age. The participants are assigned with tasks which are held in controlled settings to test the </a:t>
            </a:r>
            <a:r>
              <a:rPr lang="en-US" dirty="0" smtClean="0"/>
              <a:t>My PHR </a:t>
            </a:r>
            <a:r>
              <a:rPr lang="en-US" dirty="0"/>
              <a:t>application</a:t>
            </a:r>
            <a:r>
              <a:rPr lang="en-US" dirty="0" smtClean="0"/>
              <a:t>.</a:t>
            </a:r>
          </a:p>
          <a:p>
            <a:r>
              <a:rPr lang="en-US" dirty="0"/>
              <a:t>The user actions are observed and noted. Our aim is to test the specified age group (35 and above) </a:t>
            </a:r>
            <a:r>
              <a:rPr lang="en-US" dirty="0" smtClean="0"/>
              <a:t>users</a:t>
            </a:r>
          </a:p>
          <a:p>
            <a:r>
              <a:rPr lang="en-US" dirty="0"/>
              <a:t> So we planned accordingly to collect information. Collected information is given in the following table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83475624"/>
              </p:ext>
            </p:extLst>
          </p:nvPr>
        </p:nvGraphicFramePr>
        <p:xfrm>
          <a:off x="838200" y="1676401"/>
          <a:ext cx="7696201" cy="4190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740"/>
                <a:gridCol w="985121"/>
                <a:gridCol w="2216303"/>
                <a:gridCol w="1766212"/>
                <a:gridCol w="1585825"/>
              </a:tblGrid>
              <a:tr h="9448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No: of Errors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Description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 Status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Taken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13249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1 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Type Mistake, unable to plot selected values on graph.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Successfully completed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27 min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960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Unable to plot graph for selected dates.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Successfully completed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24 min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960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3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Enter details for treatment history.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Successfully completed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19 min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37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User satisfaction is evaluated </a:t>
            </a:r>
            <a:r>
              <a:rPr lang="en-CA" smtClean="0"/>
              <a:t>by conducting interviews</a:t>
            </a:r>
            <a:r>
              <a:rPr lang="en-CA" dirty="0"/>
              <a:t>. </a:t>
            </a:r>
            <a:endParaRPr lang="en-CA" dirty="0" smtClean="0"/>
          </a:p>
          <a:p>
            <a:pPr algn="just"/>
            <a:r>
              <a:rPr lang="en-CA" dirty="0" smtClean="0"/>
              <a:t>Few of them are :</a:t>
            </a:r>
          </a:p>
          <a:p>
            <a:pPr marL="0" lvl="0" indent="0" algn="just">
              <a:buNone/>
            </a:pPr>
            <a:r>
              <a:rPr lang="en-US" dirty="0" smtClean="0"/>
              <a:t>What do you feel about this application?</a:t>
            </a:r>
          </a:p>
          <a:p>
            <a:pPr algn="just"/>
            <a:r>
              <a:rPr lang="en-US" b="1" dirty="0" smtClean="0"/>
              <a:t>User1: </a:t>
            </a:r>
            <a:r>
              <a:rPr lang="en-US" dirty="0" smtClean="0"/>
              <a:t>It is good, Useful health application.</a:t>
            </a:r>
          </a:p>
          <a:p>
            <a:pPr algn="just"/>
            <a:r>
              <a:rPr lang="en-US" b="1" dirty="0" smtClean="0"/>
              <a:t>User2: </a:t>
            </a:r>
            <a:r>
              <a:rPr lang="en-US" dirty="0" smtClean="0"/>
              <a:t>Good, but I have an </a:t>
            </a:r>
            <a:r>
              <a:rPr lang="en-US" dirty="0" err="1" smtClean="0"/>
              <a:t>Iphone</a:t>
            </a:r>
            <a:r>
              <a:rPr lang="en-US" dirty="0" smtClean="0"/>
              <a:t> in which this app is not supported.</a:t>
            </a:r>
          </a:p>
          <a:p>
            <a:pPr algn="just"/>
            <a:r>
              <a:rPr lang="en-US" b="1" dirty="0" smtClean="0"/>
              <a:t>User3: </a:t>
            </a:r>
            <a:r>
              <a:rPr lang="en-US" dirty="0" smtClean="0"/>
              <a:t>I don’t think it’s a good idea for me because I don’t like to monitor vital signs.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89442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92696"/>
            <a:ext cx="8382000" cy="5433467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en-US" dirty="0" smtClean="0"/>
              <a:t>Do </a:t>
            </a:r>
            <a:r>
              <a:rPr lang="en-US" dirty="0"/>
              <a:t>you like to set reminder for alerting to take readings?</a:t>
            </a:r>
          </a:p>
          <a:p>
            <a:pPr algn="just"/>
            <a:r>
              <a:rPr lang="en-US" b="1" dirty="0"/>
              <a:t>User1: </a:t>
            </a:r>
            <a:r>
              <a:rPr lang="en-US" dirty="0"/>
              <a:t>No, I am not, but this is helpful to people who often forget.</a:t>
            </a:r>
          </a:p>
          <a:p>
            <a:pPr algn="just"/>
            <a:r>
              <a:rPr lang="en-US" b="1" dirty="0"/>
              <a:t>User2: </a:t>
            </a:r>
            <a:r>
              <a:rPr lang="en-US" dirty="0"/>
              <a:t>I like this, no need to remember timings to record my sugar levels.</a:t>
            </a:r>
          </a:p>
          <a:p>
            <a:pPr algn="just"/>
            <a:r>
              <a:rPr lang="en-US" b="1" dirty="0"/>
              <a:t>User3: </a:t>
            </a:r>
            <a:r>
              <a:rPr lang="en-US" dirty="0"/>
              <a:t>Yes, I like this because it reminds me when I may forget to record vsigns due to my daily schedule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 </a:t>
            </a:r>
          </a:p>
          <a:p>
            <a:pPr marL="0" lvl="0" indent="0" algn="just">
              <a:buNone/>
            </a:pPr>
            <a:r>
              <a:rPr lang="en-US" dirty="0"/>
              <a:t>Would you like to compare and notify the severity level of every vital sign?</a:t>
            </a:r>
          </a:p>
          <a:p>
            <a:pPr algn="just"/>
            <a:r>
              <a:rPr lang="en-US" b="1" dirty="0"/>
              <a:t>User1: </a:t>
            </a:r>
            <a:r>
              <a:rPr lang="en-US" dirty="0"/>
              <a:t>Not every value out of normal range is severe to a normal man like me, but when it comes to sick people it helps.</a:t>
            </a:r>
          </a:p>
          <a:p>
            <a:pPr algn="just"/>
            <a:r>
              <a:rPr lang="en-US" b="1" dirty="0"/>
              <a:t>User2: </a:t>
            </a:r>
            <a:r>
              <a:rPr lang="en-US" dirty="0"/>
              <a:t>It is good but</a:t>
            </a:r>
            <a:r>
              <a:rPr lang="en-US" b="1" dirty="0"/>
              <a:t> </a:t>
            </a:r>
            <a:r>
              <a:rPr lang="en-US" dirty="0"/>
              <a:t>Severity range may vary from one to other.</a:t>
            </a:r>
          </a:p>
          <a:p>
            <a:pPr algn="just"/>
            <a:r>
              <a:rPr lang="en-US" b="1" dirty="0"/>
              <a:t>User3: </a:t>
            </a:r>
            <a:r>
              <a:rPr lang="en-US" dirty="0"/>
              <a:t>Helpful sometimes, It shows how the present condition is compared to previous value but it does not mention how serious it 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119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Artificiality, User is not exposed to natural settings as it is a controlled setting experiment.</a:t>
            </a:r>
          </a:p>
          <a:p>
            <a:pPr lvl="0" algn="just"/>
            <a:r>
              <a:rPr lang="en-US" dirty="0"/>
              <a:t>User behavior in laboratory might not be same as in natural environments</a:t>
            </a:r>
            <a:r>
              <a:rPr lang="en-US" dirty="0" smtClean="0"/>
              <a:t>.</a:t>
            </a:r>
            <a:endParaRPr lang="en-US" dirty="0"/>
          </a:p>
          <a:p>
            <a:pPr lvl="0" algn="just"/>
            <a:r>
              <a:rPr lang="en-US" dirty="0"/>
              <a:t>Experiment is conducted on specified age group users.</a:t>
            </a:r>
          </a:p>
          <a:p>
            <a:pPr lvl="0" algn="just"/>
            <a:r>
              <a:rPr lang="en-US" dirty="0"/>
              <a:t>No scope for technology evaluation.</a:t>
            </a:r>
          </a:p>
          <a:p>
            <a:pPr lvl="0" algn="just"/>
            <a:r>
              <a:rPr lang="en-US" dirty="0"/>
              <a:t>Even though the experiments are conducted in controlled environments, it is not possible to control all the variables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32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</a:t>
            </a:r>
            <a:r>
              <a:rPr lang="en-US" dirty="0" smtClean="0"/>
              <a:t>he vital sign blood pressure severity depends on the age and gender of user</a:t>
            </a:r>
          </a:p>
          <a:p>
            <a:pPr lvl="0"/>
            <a:r>
              <a:rPr lang="en-US" dirty="0" smtClean="0"/>
              <a:t>The vital sign weight severity depends on the height and age of the user</a:t>
            </a:r>
          </a:p>
          <a:p>
            <a:pPr lvl="0"/>
            <a:r>
              <a:rPr lang="en-US" dirty="0" smtClean="0"/>
              <a:t>We don’t have any Android device and new to Android interface</a:t>
            </a:r>
          </a:p>
          <a:p>
            <a:r>
              <a:rPr lang="en-US" dirty="0" smtClean="0"/>
              <a:t>Complexity in understanding the code</a:t>
            </a:r>
          </a:p>
          <a:p>
            <a:r>
              <a:rPr lang="en-US" dirty="0" smtClean="0"/>
              <a:t>Emulator is slow to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We have many ways to maintain the health data, but recording the values and maintaining the treatment history in mobile application helps user a </a:t>
            </a:r>
            <a:r>
              <a:rPr lang="en-CA" dirty="0" smtClean="0"/>
              <a:t>lot.</a:t>
            </a:r>
          </a:p>
          <a:p>
            <a:pPr algn="just"/>
            <a:endParaRPr lang="en-CA" dirty="0" smtClean="0"/>
          </a:p>
          <a:p>
            <a:pPr algn="just"/>
            <a:r>
              <a:rPr lang="en-CA" dirty="0"/>
              <a:t>T</a:t>
            </a:r>
            <a:r>
              <a:rPr lang="en-CA" dirty="0" smtClean="0"/>
              <a:t>hey </a:t>
            </a:r>
            <a:r>
              <a:rPr lang="en-CA" dirty="0"/>
              <a:t>can track information </a:t>
            </a:r>
            <a:r>
              <a:rPr lang="en-CA" i="1" dirty="0"/>
              <a:t>even while on go</a:t>
            </a:r>
            <a:r>
              <a:rPr lang="en-CA" i="1" dirty="0" smtClean="0"/>
              <a:t>.</a:t>
            </a:r>
          </a:p>
          <a:p>
            <a:pPr algn="just">
              <a:buNone/>
            </a:pPr>
            <a:endParaRPr lang="en-CA" i="1" dirty="0" smtClean="0"/>
          </a:p>
          <a:p>
            <a:pPr algn="just"/>
            <a:r>
              <a:rPr lang="en-CA" dirty="0" smtClean="0"/>
              <a:t>Using </a:t>
            </a:r>
            <a:r>
              <a:rPr lang="en-CA" dirty="0"/>
              <a:t>the other way of electronic storing may need more technical knowledge like in computers we need to know how to plot graphs and create tables. </a:t>
            </a:r>
            <a:endParaRPr lang="en-CA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4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So we have a mobile application which creates an interest in technically illiterates including literates with the graphical and pictorial </a:t>
            </a:r>
            <a:r>
              <a:rPr lang="en-CA" dirty="0" smtClean="0"/>
              <a:t>notations.</a:t>
            </a:r>
          </a:p>
          <a:p>
            <a:pPr algn="just"/>
            <a:endParaRPr lang="en-CA" dirty="0" smtClean="0"/>
          </a:p>
          <a:p>
            <a:pPr algn="just"/>
            <a:r>
              <a:rPr lang="en-CA" dirty="0" smtClean="0"/>
              <a:t>It is </a:t>
            </a:r>
            <a:r>
              <a:rPr lang="en-CA" dirty="0"/>
              <a:t>easy to access and user friendly interface</a:t>
            </a:r>
            <a:r>
              <a:rPr lang="en-CA" dirty="0" smtClean="0"/>
              <a:t>.</a:t>
            </a:r>
          </a:p>
          <a:p>
            <a:pPr algn="just"/>
            <a:endParaRPr lang="en-CA" dirty="0" smtClean="0"/>
          </a:p>
          <a:p>
            <a:pPr algn="just"/>
            <a:r>
              <a:rPr lang="en-US" dirty="0" smtClean="0"/>
              <a:t>This project  was a very important learning experience for us.</a:t>
            </a:r>
          </a:p>
        </p:txBody>
      </p:sp>
    </p:spTree>
    <p:extLst>
      <p:ext uri="{BB962C8B-B14F-4D97-AF65-F5344CB8AC3E}">
        <p14:creationId xmlns="" xmlns:p14="http://schemas.microsoft.com/office/powerpoint/2010/main" val="16502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Materials and Notes provided in the class.</a:t>
            </a:r>
          </a:p>
          <a:p>
            <a:pPr lvl="0" algn="just" fontAlgn="base"/>
            <a:r>
              <a:rPr lang="en-US" dirty="0"/>
              <a:t>Blood Sugar Level Chart and Normal Range of Values </a:t>
            </a:r>
            <a:r>
              <a:rPr lang="en-US" u="sng" dirty="0">
                <a:hlinkClick r:id="rId2"/>
              </a:rPr>
              <a:t>http://www.medindia.net/patients/calculators/bloodsugar_chart.asp#.</a:t>
            </a:r>
            <a:endParaRPr lang="en-US" dirty="0"/>
          </a:p>
          <a:p>
            <a:pPr lvl="0" algn="just" fontAlgn="base"/>
            <a:r>
              <a:rPr lang="en-US" dirty="0"/>
              <a:t>Blood Pressure Chart and Normal value Range </a:t>
            </a:r>
            <a:r>
              <a:rPr lang="en-US" u="sng" dirty="0">
                <a:hlinkClick r:id="rId3"/>
              </a:rPr>
              <a:t>http://www.mayoclinic.com/health/blood-pressure/HI00043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99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454624"/>
          </a:xfrm>
        </p:spPr>
        <p:txBody>
          <a:bodyPr/>
          <a:lstStyle/>
          <a:p>
            <a:pPr algn="just"/>
            <a:r>
              <a:rPr lang="en-US" dirty="0"/>
              <a:t>Health plays a vital role in people’s life; hence health must be constantly monitored.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various ways to monitor the health status </a:t>
            </a:r>
            <a:r>
              <a:rPr lang="en-US" dirty="0" smtClean="0"/>
              <a:t>like</a:t>
            </a:r>
          </a:p>
          <a:p>
            <a:pPr marL="971550" lvl="1" indent="-571500" algn="just">
              <a:buFont typeface="+mj-lt"/>
              <a:buAutoNum type="romanUcPeriod"/>
            </a:pPr>
            <a:r>
              <a:rPr lang="en-US" dirty="0" smtClean="0"/>
              <a:t>Visiting to the doctor</a:t>
            </a:r>
          </a:p>
          <a:p>
            <a:pPr marL="971550" lvl="1" indent="-571500" algn="just">
              <a:buFont typeface="+mj-lt"/>
              <a:buAutoNum type="romanUcPeriod"/>
            </a:pPr>
            <a:r>
              <a:rPr lang="en-US" dirty="0" smtClean="0"/>
              <a:t>Taking vital signs and validating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Mobile </a:t>
            </a:r>
            <a:r>
              <a:rPr lang="en-US" dirty="0"/>
              <a:t>technology has made a significant improvement in the growing </a:t>
            </a:r>
            <a:r>
              <a:rPr lang="en-US" dirty="0" smtClean="0"/>
              <a:t>world.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33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147248" cy="50014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3688" y="764704"/>
            <a:ext cx="50338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4045" y="2967335"/>
            <a:ext cx="1915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Demo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93081" y="1916832"/>
            <a:ext cx="761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&amp;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28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One of the targeted mobile applications is that which can help to monitor the health status by providing various </a:t>
            </a:r>
            <a:r>
              <a:rPr lang="en-US" dirty="0" smtClean="0"/>
              <a:t>features.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Features like recording </a:t>
            </a:r>
            <a:r>
              <a:rPr lang="en-US" dirty="0"/>
              <a:t>the vital </a:t>
            </a:r>
            <a:r>
              <a:rPr lang="en-US" dirty="0" smtClean="0"/>
              <a:t>signs measurements, treatment history, etc.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also reduces the </a:t>
            </a:r>
            <a:r>
              <a:rPr lang="en-US" dirty="0" smtClean="0"/>
              <a:t>paperwork and helps illiterates including literates.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26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 is important for individuals to </a:t>
            </a:r>
            <a:r>
              <a:rPr lang="en-US" dirty="0"/>
              <a:t>maintain the health records in their </a:t>
            </a:r>
            <a:r>
              <a:rPr lang="en-US" dirty="0" smtClean="0"/>
              <a:t>lifetime.</a:t>
            </a:r>
          </a:p>
          <a:p>
            <a:pPr algn="just"/>
            <a:r>
              <a:rPr lang="en-US" dirty="0" smtClean="0"/>
              <a:t>The Classical way of maintaining the health documents and records in a file or folder becomes hard.</a:t>
            </a:r>
          </a:p>
          <a:p>
            <a:pPr algn="just"/>
            <a:r>
              <a:rPr lang="en-US" dirty="0" smtClean="0"/>
              <a:t>There is a chance of losing or misplacing of some important health documents.</a:t>
            </a:r>
          </a:p>
          <a:p>
            <a:pPr algn="just"/>
            <a:r>
              <a:rPr lang="en-US" dirty="0" smtClean="0"/>
              <a:t>The Illiterate people are not aware of keeping track the health documents.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9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common problem that everyone may face while maintaining the health records are :</a:t>
            </a:r>
          </a:p>
          <a:p>
            <a:pPr algn="just">
              <a:buNone/>
            </a:pPr>
            <a:endParaRPr lang="en-US" dirty="0" smtClean="0"/>
          </a:p>
          <a:p>
            <a:pPr marL="971550" lvl="1" indent="-571500" algn="just">
              <a:buFont typeface="+mj-lt"/>
              <a:buAutoNum type="romanUcPeriod"/>
            </a:pPr>
            <a:r>
              <a:rPr lang="en-US" dirty="0"/>
              <a:t>When people want to compare and analyze the vital sign readings considering their health background</a:t>
            </a:r>
            <a:r>
              <a:rPr lang="en-US" dirty="0" smtClean="0"/>
              <a:t>. </a:t>
            </a:r>
            <a:endParaRPr lang="en-US" dirty="0"/>
          </a:p>
          <a:p>
            <a:pPr marL="971550" lvl="1" indent="-571500" algn="just">
              <a:buFont typeface="+mj-lt"/>
              <a:buAutoNum type="romanUcPeriod"/>
            </a:pPr>
            <a:endParaRPr lang="en-US" dirty="0" smtClean="0"/>
          </a:p>
          <a:p>
            <a:pPr marL="971550" lvl="1" indent="-571500" algn="just">
              <a:buFont typeface="+mj-lt"/>
              <a:buAutoNum type="romanUcPeriod"/>
            </a:pPr>
            <a:r>
              <a:rPr lang="en-US" dirty="0" smtClean="0"/>
              <a:t>When </a:t>
            </a:r>
            <a:r>
              <a:rPr lang="en-US" dirty="0"/>
              <a:t>people need to take medication or record vital signs readings at regular interval of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3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overcome some of the following issues, </a:t>
            </a:r>
            <a:r>
              <a:rPr lang="en-US" dirty="0"/>
              <a:t>My PHR application is </a:t>
            </a:r>
            <a:r>
              <a:rPr lang="en-US" dirty="0" smtClean="0"/>
              <a:t>developed.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It can </a:t>
            </a:r>
            <a:r>
              <a:rPr lang="en-US" dirty="0"/>
              <a:t>be used to avoid the paper </a:t>
            </a:r>
            <a:r>
              <a:rPr lang="en-US" dirty="0" smtClean="0"/>
              <a:t>work and </a:t>
            </a:r>
            <a:r>
              <a:rPr lang="en-US" dirty="0"/>
              <a:t>to maintain records in an easy </a:t>
            </a:r>
            <a:r>
              <a:rPr lang="en-US" dirty="0" smtClean="0"/>
              <a:t>manner.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By graphical representation we can compare the vital signs easily and analyzing such information becomes easy.</a:t>
            </a:r>
          </a:p>
        </p:txBody>
      </p:sp>
    </p:spTree>
    <p:extLst>
      <p:ext uri="{BB962C8B-B14F-4D97-AF65-F5344CB8AC3E}">
        <p14:creationId xmlns="" xmlns:p14="http://schemas.microsoft.com/office/powerpoint/2010/main" val="24440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existing app there are so many features like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Recording vital signs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View/Analyze the graphs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Add/update the personal information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Set up the reminders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View your </a:t>
            </a:r>
            <a:r>
              <a:rPr lang="en-US" dirty="0"/>
              <a:t>T</a:t>
            </a:r>
            <a:r>
              <a:rPr lang="en-US" dirty="0" smtClean="0"/>
              <a:t>reatment history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Modify any of the settings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095"/>
            <a:ext cx="6984776" cy="68399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10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vital signs present in the app are blood pressure, Weight, oxygen saturation, Temperature and sugar levels.</a:t>
            </a:r>
          </a:p>
          <a:p>
            <a:r>
              <a:rPr lang="en-US" dirty="0" smtClean="0"/>
              <a:t>We can record the measurements of required vital signs and can save their entries.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0"/>
            <a:ext cx="7632848" cy="68113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043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CS-Concordia-Powerpoint-2011">
  <a:themeElements>
    <a:clrScheme name="Concordia-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Concordia-Powerpoint-2010-Template-B.potx</Template>
  <TotalTime>1229</TotalTime>
  <Words>1567</Words>
  <Application>Microsoft Office PowerPoint</Application>
  <PresentationFormat>On-screen Show (4:3)</PresentationFormat>
  <Paragraphs>202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UCS-Concordia-Powerpoint-2011</vt:lpstr>
      <vt:lpstr>SOEN-7761 – Project Presentation</vt:lpstr>
      <vt:lpstr>INTRODUCTION </vt:lpstr>
      <vt:lpstr>INTRODUCTION </vt:lpstr>
      <vt:lpstr>INTRODUCTION </vt:lpstr>
      <vt:lpstr>Motivation</vt:lpstr>
      <vt:lpstr>Motivation</vt:lpstr>
      <vt:lpstr>Motivation</vt:lpstr>
      <vt:lpstr>Existing System</vt:lpstr>
      <vt:lpstr>Existing system</vt:lpstr>
      <vt:lpstr>Enhanced system with Intelligence</vt:lpstr>
      <vt:lpstr>Design - Severity Level</vt:lpstr>
      <vt:lpstr>Slide 12</vt:lpstr>
      <vt:lpstr>Design - Alerting the User</vt:lpstr>
      <vt:lpstr>Slide 14</vt:lpstr>
      <vt:lpstr>Design – Reminder for next reading</vt:lpstr>
      <vt:lpstr>Design – Reminder for next reading</vt:lpstr>
      <vt:lpstr>Design</vt:lpstr>
      <vt:lpstr>Design</vt:lpstr>
      <vt:lpstr>Design</vt:lpstr>
      <vt:lpstr>Evaluations</vt:lpstr>
      <vt:lpstr>Evaluations</vt:lpstr>
      <vt:lpstr>Evaluations</vt:lpstr>
      <vt:lpstr>Evaluation</vt:lpstr>
      <vt:lpstr>Slide 24</vt:lpstr>
      <vt:lpstr>Limitations</vt:lpstr>
      <vt:lpstr>Challenges</vt:lpstr>
      <vt:lpstr>Conclusion</vt:lpstr>
      <vt:lpstr>Conclusion</vt:lpstr>
      <vt:lpstr>References</vt:lpstr>
      <vt:lpstr>Slide 30</vt:lpstr>
      <vt:lpstr>Slide 31</vt:lpstr>
    </vt:vector>
  </TitlesOfParts>
  <Company>Marketing 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Alleyne</dc:creator>
  <cp:lastModifiedBy>Manoj</cp:lastModifiedBy>
  <cp:revision>41</cp:revision>
  <dcterms:created xsi:type="dcterms:W3CDTF">2011-06-22T22:00:22Z</dcterms:created>
  <dcterms:modified xsi:type="dcterms:W3CDTF">2013-11-21T23:55:40Z</dcterms:modified>
</cp:coreProperties>
</file>