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73" r:id="rId11"/>
    <p:sldId id="266" r:id="rId12"/>
    <p:sldId id="270" r:id="rId13"/>
    <p:sldId id="269" r:id="rId14"/>
    <p:sldId id="268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66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DDE20-7EF0-784A-8554-86AFC9D834F2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2A42C-D7B3-514D-8595-7A8CE0B5CB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300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D5E8F-4C4B-0149-AEE8-53FB513B5173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FAF9F-5B89-B740-B3A7-8B0B8A951F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3426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CDB2A-5276-1740-B686-F3C0FCC7B338}" type="datetime4">
              <a:rPr lang="en-CA" smtClean="0"/>
              <a:pPr/>
              <a:t>November-21-13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6D0E-3FDC-6C41-87F6-3F0EE614B854}" type="datetime4">
              <a:rPr lang="en-CA" smtClean="0"/>
              <a:pPr/>
              <a:t>November-21-13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0670-059D-0047-A60E-D8392B094912}" type="datetime4">
              <a:rPr lang="en-CA" smtClean="0"/>
              <a:pPr/>
              <a:t>November-21-13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5640-D9BF-A948-854B-18AAFD33A40F}" type="datetime4">
              <a:rPr lang="en-CA" smtClean="0"/>
              <a:pPr/>
              <a:t>November-21-13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1C84-A654-324F-B418-33B24B022DA5}" type="datetime4">
              <a:rPr lang="en-CA" smtClean="0"/>
              <a:pPr/>
              <a:t>November-21-13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3D45E8F-2839-C647-9AF0-622776BB32D9}" type="datetime4">
              <a:rPr lang="en-CA" smtClean="0"/>
              <a:pPr/>
              <a:t>November-21-13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284-BB51-DE40-A646-AC713C033D12}" type="datetime4">
              <a:rPr lang="en-CA" smtClean="0"/>
              <a:pPr/>
              <a:t>November-21-13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67FD-95F2-DC45-9629-C21607397F14}" type="datetime4">
              <a:rPr lang="en-CA" smtClean="0"/>
              <a:pPr/>
              <a:t>November-21-13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5FD9-2723-5648-A616-0C18AFFE03DF}" type="datetime4">
              <a:rPr lang="en-CA" smtClean="0"/>
              <a:pPr/>
              <a:t>November-21-13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EE31-AAF3-874E-9719-34BF13F9D9AD}" type="datetime4">
              <a:rPr lang="en-CA" smtClean="0"/>
              <a:pPr/>
              <a:t>November-21-13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84A81C3-5934-B94F-B946-FED4B7E16BD3}" type="datetime4">
              <a:rPr lang="en-CA" smtClean="0"/>
              <a:pPr/>
              <a:t>November-21-13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91C5CE5-F78E-FB4D-AAFC-B630EBA52AC6}" type="datetime4">
              <a:rPr lang="en-CA" smtClean="0"/>
              <a:pPr/>
              <a:t>November-21-13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3206044"/>
          </a:xfrm>
        </p:spPr>
        <p:txBody>
          <a:bodyPr>
            <a:normAutofit/>
          </a:bodyPr>
          <a:lstStyle/>
          <a:p>
            <a:endParaRPr lang="en-US" cap="none" dirty="0" smtClean="0"/>
          </a:p>
          <a:p>
            <a:r>
              <a:rPr lang="en-US" cap="none" dirty="0" err="1" smtClean="0"/>
              <a:t>Buthaina</a:t>
            </a:r>
            <a:r>
              <a:rPr lang="en-US" cap="none" dirty="0" smtClean="0"/>
              <a:t> Aldosary</a:t>
            </a:r>
          </a:p>
          <a:p>
            <a:endParaRPr lang="en-US" cap="none" dirty="0" smtClean="0"/>
          </a:p>
          <a:p>
            <a:r>
              <a:rPr lang="en-US" cap="none" dirty="0" smtClean="0"/>
              <a:t>Hardev Goraya</a:t>
            </a:r>
          </a:p>
          <a:p>
            <a:endParaRPr lang="en-US" cap="none" dirty="0" smtClean="0"/>
          </a:p>
          <a:p>
            <a:r>
              <a:rPr lang="en-US" cap="none" dirty="0" smtClean="0"/>
              <a:t>Ronak Patel</a:t>
            </a:r>
          </a:p>
          <a:p>
            <a:endParaRPr lang="en-US" cap="none" dirty="0"/>
          </a:p>
          <a:p>
            <a:r>
              <a:rPr lang="en-US" cap="none" dirty="0" smtClean="0"/>
              <a:t>Nov 21, 2013</a:t>
            </a:r>
            <a:endParaRPr lang="en-US" cap="non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PHR Intelligent User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4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u="sng" dirty="0" smtClean="0"/>
              <a:t>Record Temperature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u="sng" dirty="0" smtClean="0"/>
              <a:t>Alert Message!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Intelligence</a:t>
            </a:r>
            <a:endParaRPr lang="en-US" dirty="0"/>
          </a:p>
        </p:txBody>
      </p:sp>
      <p:pic>
        <p:nvPicPr>
          <p:cNvPr id="8" name="Content Placeholder 7" descr="C:\Users\nav\Desktop\attachments\2013-11-21 PHR\2013-11-21 PHR\PHR 019.png"/>
          <p:cNvPicPr>
            <a:picLocks noGrp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447556" y="2824073"/>
            <a:ext cx="1749913" cy="31132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Content Placeholder 8" descr="C:\Users\nav\Desktop\attachments\2013-11-21 PHR\2013-11-21 PHR\PHR 020.png"/>
          <p:cNvPicPr>
            <a:picLocks noGrp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944943" y="2825661"/>
            <a:ext cx="1749913" cy="31132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Blood Pressure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63698125"/>
              </p:ext>
            </p:extLst>
          </p:nvPr>
        </p:nvGraphicFramePr>
        <p:xfrm>
          <a:off x="649110" y="2511708"/>
          <a:ext cx="7918932" cy="3677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276"/>
                <a:gridCol w="1131276"/>
                <a:gridCol w="1131276"/>
                <a:gridCol w="1131276"/>
                <a:gridCol w="1131276"/>
                <a:gridCol w="1131276"/>
                <a:gridCol w="1131276"/>
              </a:tblGrid>
              <a:tr h="3069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BPM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Systolic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Diastolic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Interpretation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Status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0911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Test Case 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Prev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30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60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30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Increase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Pass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09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Current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60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105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50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0911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Test Case 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Prev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100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120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80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Decrease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Pass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09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Current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50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90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60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0911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Test Case 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Prev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50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80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50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Increase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Pass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09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Current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110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150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91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0911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Test Case 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Prev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100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120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80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Increase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Pass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09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Current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119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180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99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0911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Test Case 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Prev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119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180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99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Decrease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Pass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09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Current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100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120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80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0911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Test Case 6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Prev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119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180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99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Decrease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Pass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09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Current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50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80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50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5764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O2 Saturation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1672945"/>
              </p:ext>
            </p:extLst>
          </p:nvPr>
        </p:nvGraphicFramePr>
        <p:xfrm>
          <a:off x="1524000" y="3062111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%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Interpretation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Status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Test Case 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Prev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80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Increase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Pass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Current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95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Test Case 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Prev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98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Decrease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Pass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Current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60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2124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Temperature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17437145"/>
              </p:ext>
            </p:extLst>
          </p:nvPr>
        </p:nvGraphicFramePr>
        <p:xfrm>
          <a:off x="1594555" y="2525887"/>
          <a:ext cx="6096000" cy="3522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2709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°C.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Interpretation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Status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0977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Test Case 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Prev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30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Increase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Pass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09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Current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36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977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Test Case 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Prev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36.5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Increase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Pass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09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Current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40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977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Test Case 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Prev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45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Decrease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Pass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09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Current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37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977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Test Case 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Prev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37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Decrease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Pass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09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Current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34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977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Test Case 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Prev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30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Increase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Pass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09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Current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40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977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Test Case 6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Prev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45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Decrease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Pass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09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Current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30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8220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Blood Sugar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62540591"/>
              </p:ext>
            </p:extLst>
          </p:nvPr>
        </p:nvGraphicFramePr>
        <p:xfrm>
          <a:off x="1650999" y="2265900"/>
          <a:ext cx="6096000" cy="3819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2937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Cambria"/>
                          <a:cs typeface="Times New Roman"/>
                        </a:rPr>
                        <a:t>Mg/dl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Interpretation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Status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3772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Test Case 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Prev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185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Increase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Pass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3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Current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120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3772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Test Case 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Prev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140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Increase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Pass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3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Current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70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3772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Test Case 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Prev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210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Increase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Pass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3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Current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110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3772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Test Case 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Prev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115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Decrease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Pass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3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Current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165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3772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Test Case 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Prev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120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Decrease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Pass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3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Current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380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3772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Test Case 6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Prev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90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Decrease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Pass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37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/>
                          <a:ea typeface="Cambria"/>
                          <a:cs typeface="Times New Roman"/>
                        </a:rPr>
                        <a:t>Current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370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537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Limitations/Issues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Initially</a:t>
            </a:r>
            <a:r>
              <a:rPr lang="en-US" sz="2000" dirty="0"/>
              <a:t>, we included the weight to be part of the adaptations we will implement.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Gender/ Height are required for weight calculations.</a:t>
            </a:r>
          </a:p>
          <a:p>
            <a:endParaRPr lang="en-US" sz="2000" dirty="0" smtClean="0"/>
          </a:p>
          <a:p>
            <a:r>
              <a:rPr lang="en-US" sz="2000" dirty="0" smtClean="0"/>
              <a:t>Current version of PHR does not store these values.</a:t>
            </a:r>
          </a:p>
          <a:p>
            <a:endParaRPr lang="en-US" sz="2000" dirty="0" smtClean="0"/>
          </a:p>
          <a:p>
            <a:r>
              <a:rPr lang="en-US" sz="2000" dirty="0" smtClean="0"/>
              <a:t>Weight adaptation has been excluded.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341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7661D"/>
                </a:solidFill>
              </a:rPr>
              <a:t>Context</a:t>
            </a:r>
          </a:p>
          <a:p>
            <a:endParaRPr lang="en-US" dirty="0" smtClean="0">
              <a:solidFill>
                <a:srgbClr val="C7661D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Hospital.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Highly interruptible workplace.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Interactive and contingent nature.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Good communication is a must.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Error prone environment.</a:t>
            </a:r>
          </a:p>
          <a:p>
            <a:pPr lvl="1"/>
            <a:endParaRPr lang="en-US" dirty="0" smtClean="0">
              <a:solidFill>
                <a:srgbClr val="C7661D"/>
              </a:solidFill>
            </a:endParaRPr>
          </a:p>
          <a:p>
            <a:pPr lvl="1"/>
            <a:endParaRPr lang="en-US" dirty="0">
              <a:solidFill>
                <a:srgbClr val="C7661D"/>
              </a:solidFill>
            </a:endParaRPr>
          </a:p>
          <a:p>
            <a:pPr lvl="1"/>
            <a:endParaRPr lang="en-US" dirty="0" smtClean="0">
              <a:solidFill>
                <a:srgbClr val="C7661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574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C7661D"/>
                </a:solidFill>
              </a:rPr>
              <a:t>Target </a:t>
            </a:r>
            <a:r>
              <a:rPr lang="en-US" dirty="0" smtClean="0">
                <a:solidFill>
                  <a:srgbClr val="C7661D"/>
                </a:solidFill>
              </a:rPr>
              <a:t>Users</a:t>
            </a:r>
          </a:p>
          <a:p>
            <a:endParaRPr lang="en-US" dirty="0">
              <a:solidFill>
                <a:srgbClr val="C7661D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Nurses and </a:t>
            </a:r>
            <a:r>
              <a:rPr lang="en-US" dirty="0" smtClean="0">
                <a:solidFill>
                  <a:srgbClr val="000000"/>
                </a:solidFill>
              </a:rPr>
              <a:t>doctors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Advanced level of literacy.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Time and productivity driven.</a:t>
            </a:r>
          </a:p>
          <a:p>
            <a:pPr lvl="2"/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843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Adaptation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Prior knowledge that patients being treated will most likely have abnormal values for the vital signs.</a:t>
            </a:r>
          </a:p>
          <a:p>
            <a:endParaRPr lang="en-US" sz="2000" dirty="0"/>
          </a:p>
          <a:p>
            <a:r>
              <a:rPr lang="en-US" sz="2000" dirty="0" smtClean="0"/>
              <a:t>For two consecutive measures, if the trend indicates a more “healthy”, “non-healthy” state, an appropriate message will appear indicating this.</a:t>
            </a:r>
          </a:p>
          <a:p>
            <a:endParaRPr lang="en-US" sz="2000" dirty="0"/>
          </a:p>
          <a:p>
            <a:r>
              <a:rPr lang="en-US" sz="2000" dirty="0" smtClean="0"/>
              <a:t>If the measures are stable (no change), then no message will appear.</a:t>
            </a:r>
          </a:p>
        </p:txBody>
      </p:sp>
      <p:pic>
        <p:nvPicPr>
          <p:cNvPr id="5" name="Picture 4" descr="sick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5287" y="4711699"/>
            <a:ext cx="1209879" cy="9863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health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3722" y="4711699"/>
            <a:ext cx="1209879" cy="98636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3146778" y="5204883"/>
            <a:ext cx="241300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49778" y="5856111"/>
            <a:ext cx="106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 °C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78213" y="5914382"/>
            <a:ext cx="106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37 °C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05668" y="5573889"/>
            <a:ext cx="335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Better, “more healthy” state.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75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 of Vital Sign Values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3055458851"/>
              </p:ext>
            </p:extLst>
          </p:nvPr>
        </p:nvGraphicFramePr>
        <p:xfrm>
          <a:off x="331914" y="1795285"/>
          <a:ext cx="8504238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931"/>
                <a:gridCol w="6456307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Measurement</a:t>
                      </a:r>
                      <a:endParaRPr lang="en-US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Interpretation</a:t>
                      </a:r>
                      <a:endParaRPr lang="en-US" sz="14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Blood Pressure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200" b="1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Low Blood Pressure (hypotension): </a:t>
                      </a:r>
                      <a:endParaRPr lang="en-US" sz="1200" b="1" dirty="0" smtClean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Calibri"/>
                        <a:buNone/>
                      </a:pPr>
                      <a:r>
                        <a:rPr lang="en-US" sz="1200" dirty="0" smtClean="0">
                          <a:effectLst/>
                          <a:latin typeface="Cambria"/>
                          <a:ea typeface="Cambria"/>
                          <a:cs typeface="Times New Roman"/>
                        </a:rPr>
                        <a:t>Systolic </a:t>
                      </a:r>
                      <a:r>
                        <a:rPr lang="en-US" sz="1200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(top number) &lt;=90</a:t>
                      </a:r>
                      <a:r>
                        <a:rPr lang="en-US" sz="1200" dirty="0" smtClean="0">
                          <a:effectLst/>
                          <a:latin typeface="Cambria"/>
                          <a:ea typeface="Cambria"/>
                          <a:cs typeface="Times New Roman"/>
                        </a:rPr>
                        <a:t>,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Calibri"/>
                        <a:buNone/>
                      </a:pPr>
                      <a:r>
                        <a:rPr lang="en-US" sz="1200" dirty="0" smtClean="0">
                          <a:effectLst/>
                          <a:latin typeface="Cambria"/>
                          <a:ea typeface="Cambria"/>
                          <a:cs typeface="Times New Roman"/>
                        </a:rPr>
                        <a:t>Diastolic </a:t>
                      </a:r>
                      <a:r>
                        <a:rPr lang="en-US" sz="1200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(bottom number) &lt;=60</a:t>
                      </a:r>
                      <a:r>
                        <a:rPr lang="en-US" sz="1200" dirty="0" smtClean="0">
                          <a:effectLst/>
                          <a:latin typeface="Cambria"/>
                          <a:ea typeface="Cambria"/>
                          <a:cs typeface="Times New Roman"/>
                        </a:rPr>
                        <a:t>.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Calibri"/>
                        <a:buNone/>
                      </a:pPr>
                      <a:r>
                        <a:rPr lang="en-US" sz="1200" dirty="0" smtClean="0">
                          <a:effectLst/>
                          <a:latin typeface="Cambria"/>
                          <a:ea typeface="Cambria"/>
                          <a:cs typeface="Times New Roman"/>
                        </a:rPr>
                        <a:t>BPM&lt;60</a:t>
                      </a:r>
                      <a:endParaRPr lang="en-US" sz="14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200" b="1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Normal Blood </a:t>
                      </a:r>
                      <a:r>
                        <a:rPr lang="en-US" sz="1200" b="1" dirty="0" smtClean="0">
                          <a:effectLst/>
                          <a:latin typeface="Cambria"/>
                          <a:ea typeface="Cambria"/>
                          <a:cs typeface="Times New Roman"/>
                        </a:rPr>
                        <a:t>Pressure: </a:t>
                      </a:r>
                      <a:endParaRPr lang="en-US" sz="1400" b="1" dirty="0" smtClean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  <a:p>
                      <a:pPr marL="0" lvl="0" indent="0" algn="just">
                        <a:spcAft>
                          <a:spcPts val="0"/>
                        </a:spcAft>
                        <a:buFont typeface="Calibri"/>
                        <a:buNone/>
                      </a:pPr>
                      <a:r>
                        <a:rPr lang="en-US" sz="1200" dirty="0" smtClean="0">
                          <a:effectLst/>
                          <a:latin typeface="Cambria"/>
                          <a:ea typeface="Cambria"/>
                          <a:cs typeface="Times New Roman"/>
                        </a:rPr>
                        <a:t>Systolic (top number) &lt;=120</a:t>
                      </a:r>
                    </a:p>
                    <a:p>
                      <a:pPr lvl="0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/>
                          <a:ea typeface="Cambria"/>
                          <a:cs typeface="Times New Roman"/>
                        </a:rPr>
                        <a:t>Diastolic </a:t>
                      </a:r>
                      <a:r>
                        <a:rPr lang="en-US" sz="1200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(bottom number) &lt;=80</a:t>
                      </a:r>
                      <a:r>
                        <a:rPr lang="en-US" sz="1200" dirty="0" smtClean="0">
                          <a:effectLst/>
                          <a:latin typeface="Cambria"/>
                          <a:ea typeface="Cambria"/>
                          <a:cs typeface="Times New Roman"/>
                        </a:rPr>
                        <a:t>.</a:t>
                      </a:r>
                    </a:p>
                    <a:p>
                      <a:pPr lvl="0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mbria"/>
                          <a:ea typeface="Cambria"/>
                          <a:cs typeface="Times New Roman"/>
                        </a:rPr>
                        <a:t>BPM=[60,100]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200" b="1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High Blood Pressure (hypertension)</a:t>
                      </a:r>
                      <a:r>
                        <a:rPr lang="en-US" sz="1200" b="1" dirty="0" smtClean="0">
                          <a:effectLst/>
                          <a:latin typeface="Cambria"/>
                          <a:ea typeface="Cambria"/>
                          <a:cs typeface="Times New Roman"/>
                        </a:rPr>
                        <a:t>: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Calibri"/>
                        <a:buNone/>
                      </a:pPr>
                      <a:r>
                        <a:rPr lang="en-US" sz="1200" dirty="0" smtClean="0">
                          <a:effectLst/>
                          <a:latin typeface="Cambria"/>
                          <a:ea typeface="Cambria"/>
                          <a:cs typeface="Times New Roman"/>
                        </a:rPr>
                        <a:t>Systolic </a:t>
                      </a:r>
                      <a:r>
                        <a:rPr lang="en-US" sz="1200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(top number) =(140, 190]</a:t>
                      </a:r>
                      <a:r>
                        <a:rPr lang="en-US" sz="1200" dirty="0" smtClean="0">
                          <a:effectLst/>
                          <a:latin typeface="Cambria"/>
                          <a:ea typeface="Cambria"/>
                          <a:cs typeface="Times New Roman"/>
                        </a:rPr>
                        <a:t>,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Calibri"/>
                        <a:buNone/>
                      </a:pPr>
                      <a:r>
                        <a:rPr lang="en-US" sz="1200" dirty="0" smtClean="0">
                          <a:effectLst/>
                          <a:latin typeface="Cambria"/>
                          <a:ea typeface="Cambria"/>
                          <a:cs typeface="Times New Roman"/>
                        </a:rPr>
                        <a:t>Diastolic </a:t>
                      </a:r>
                      <a:r>
                        <a:rPr lang="en-US" sz="1200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(bottom number) =(90,100]</a:t>
                      </a:r>
                      <a:r>
                        <a:rPr lang="en-US" sz="1200" dirty="0" smtClean="0">
                          <a:effectLst/>
                          <a:latin typeface="Cambria"/>
                          <a:ea typeface="Cambria"/>
                          <a:cs typeface="Times New Roman"/>
                        </a:rPr>
                        <a:t>.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Calibri"/>
                        <a:buNone/>
                      </a:pPr>
                      <a:r>
                        <a:rPr lang="en-US" sz="1200" dirty="0" smtClean="0">
                          <a:effectLst/>
                          <a:latin typeface="Cambria"/>
                          <a:ea typeface="Cambria"/>
                          <a:cs typeface="Times New Roman"/>
                        </a:rPr>
                        <a:t>BPM&gt;100</a:t>
                      </a:r>
                      <a:endParaRPr lang="en-US" sz="14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O2 Saturation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Any reading &lt; 90% leads to life threatening complications.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Temperature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200" b="1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Hypothermia</a:t>
                      </a:r>
                      <a:r>
                        <a:rPr lang="en-US" sz="1200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: &lt;= 35.0 °C.</a:t>
                      </a:r>
                      <a:endParaRPr lang="en-US" sz="14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200" b="1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Hyperthermia</a:t>
                      </a:r>
                      <a:r>
                        <a:rPr lang="en-US" sz="1200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: &gt;= 40°C.</a:t>
                      </a:r>
                      <a:endParaRPr lang="en-US" sz="14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200" b="1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Normal</a:t>
                      </a:r>
                      <a:r>
                        <a:rPr lang="en-US" sz="1200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: = (35,37.2] °C.</a:t>
                      </a:r>
                      <a:endParaRPr lang="en-US" sz="14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Blood Sugar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200" b="1" dirty="0">
                          <a:effectLst/>
                          <a:latin typeface="Times New Roman"/>
                          <a:ea typeface="Cambria"/>
                          <a:cs typeface="Times New Roman"/>
                        </a:rPr>
                        <a:t>Excellent</a:t>
                      </a:r>
                      <a:r>
                        <a:rPr lang="en-US" sz="1200" dirty="0">
                          <a:effectLst/>
                          <a:latin typeface="Times New Roman"/>
                          <a:ea typeface="Cambria"/>
                          <a:cs typeface="Times New Roman"/>
                        </a:rPr>
                        <a:t>: [50,115] mg/dl</a:t>
                      </a:r>
                      <a:endParaRPr lang="en-US" sz="14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200" b="1" dirty="0">
                          <a:effectLst/>
                          <a:latin typeface="Times New Roman"/>
                          <a:ea typeface="Cambria"/>
                          <a:cs typeface="Times New Roman"/>
                        </a:rPr>
                        <a:t>Good</a:t>
                      </a:r>
                      <a:r>
                        <a:rPr lang="en-US" sz="1200" dirty="0">
                          <a:effectLst/>
                          <a:latin typeface="Times New Roman"/>
                          <a:ea typeface="Cambria"/>
                          <a:cs typeface="Times New Roman"/>
                        </a:rPr>
                        <a:t>: (115,180] mg/dl</a:t>
                      </a:r>
                      <a:endParaRPr lang="en-US" sz="14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/>
                          <a:ea typeface="Cambria"/>
                          <a:cs typeface="Times New Roman"/>
                        </a:rPr>
                        <a:t>-       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mbria"/>
                          <a:cs typeface="Times New Roman"/>
                        </a:rPr>
                        <a:t>Poor</a:t>
                      </a:r>
                      <a:r>
                        <a:rPr lang="en-US" sz="1200" dirty="0">
                          <a:effectLst/>
                          <a:latin typeface="Times New Roman"/>
                          <a:ea typeface="Cambria"/>
                          <a:cs typeface="Times New Roman"/>
                        </a:rPr>
                        <a:t>: (180,380] mg/dl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386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Blood Pressure</a:t>
            </a:r>
          </a:p>
          <a:p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06600"/>
              </p:ext>
            </p:extLst>
          </p:nvPr>
        </p:nvGraphicFramePr>
        <p:xfrm>
          <a:off x="1178224" y="2040700"/>
          <a:ext cx="6942664" cy="4182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833"/>
                <a:gridCol w="867833"/>
                <a:gridCol w="867833"/>
                <a:gridCol w="867833"/>
                <a:gridCol w="867833"/>
                <a:gridCol w="867833"/>
                <a:gridCol w="867833"/>
                <a:gridCol w="867833"/>
              </a:tblGrid>
              <a:tr h="3098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u="none" strike="noStrike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 b="1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Conditions</a:t>
                      </a:r>
                      <a:endParaRPr lang="en-US" sz="1000" b="1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Rules</a:t>
                      </a:r>
                      <a:endParaRPr lang="en-US" sz="1000" b="1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49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1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2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3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4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5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6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4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C1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Previous Reading = Low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Y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Y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4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C2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Previous Reading = Normal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Y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Y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4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C3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Previous Reading = High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Y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Y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4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C4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Current Reading = Low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Y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Y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4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C5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Current Reading = Normal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Y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Y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4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C6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Current Reading = High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Y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Y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49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Actions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098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A1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Alert: Healthy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X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X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4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A2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Alert: Warning Bad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X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X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X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X</a:t>
                      </a:r>
                      <a:endParaRPr lang="en-US" sz="10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535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O2 Saturation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99169544"/>
              </p:ext>
            </p:extLst>
          </p:nvPr>
        </p:nvGraphicFramePr>
        <p:xfrm>
          <a:off x="1524000" y="24130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Conditions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Rules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C1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Previous&lt;90 %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Y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C2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Previous &gt;= 90%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Y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C3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Current &lt;90 %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Y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C4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Current &gt;= 90%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Y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Actions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A1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Healthy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X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A2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Warning-Bad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X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522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Blood Sugar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66653951"/>
              </p:ext>
            </p:extLst>
          </p:nvPr>
        </p:nvGraphicFramePr>
        <p:xfrm>
          <a:off x="917222" y="2102555"/>
          <a:ext cx="7450667" cy="4111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381"/>
                <a:gridCol w="1064381"/>
                <a:gridCol w="1064381"/>
                <a:gridCol w="1064381"/>
                <a:gridCol w="1064381"/>
                <a:gridCol w="1064381"/>
                <a:gridCol w="1064381"/>
              </a:tblGrid>
              <a:tr h="2573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u="none" strike="noStrike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Conditions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Rules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3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u="none" strike="noStrike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u="none" strike="noStrike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1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2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3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4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/>
                </a:tc>
              </a:tr>
              <a:tr h="450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C1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Previous= </a:t>
                      </a:r>
                      <a:r>
                        <a:rPr lang="en-US" sz="1000">
                          <a:effectLst/>
                          <a:latin typeface="Times New Roman"/>
                          <a:ea typeface="Cambria"/>
                          <a:cs typeface="Times New Roman"/>
                        </a:rPr>
                        <a:t>(180,380] mg/dl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Y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/>
                </a:tc>
              </a:tr>
              <a:tr h="450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C2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mbria"/>
                          <a:cs typeface="Times New Roman"/>
                        </a:rPr>
                        <a:t>Previous= (115,180] mg/dl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Y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Y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/>
                </a:tc>
              </a:tr>
              <a:tr h="3005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C3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mbria"/>
                          <a:cs typeface="Times New Roman"/>
                        </a:rPr>
                        <a:t>Previous= [50,115] mg/dl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Y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/>
                </a:tc>
              </a:tr>
              <a:tr h="3005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C4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Current=</a:t>
                      </a:r>
                      <a:r>
                        <a:rPr lang="en-US" sz="1000">
                          <a:effectLst/>
                          <a:latin typeface="Times New Roman"/>
                          <a:ea typeface="Cambria"/>
                          <a:cs typeface="Times New Roman"/>
                        </a:rPr>
                        <a:t>(180,380] mg/dl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Y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/>
                </a:tc>
              </a:tr>
              <a:tr h="450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C5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mbria"/>
                          <a:cs typeface="Times New Roman"/>
                        </a:rPr>
                        <a:t>Current= (115,180] mg/dl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Y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Y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/>
                </a:tc>
              </a:tr>
              <a:tr h="3005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C6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Cambria"/>
                          <a:cs typeface="Times New Roman"/>
                        </a:rPr>
                        <a:t>Current= [50,115] mg/dl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Y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/>
                </a:tc>
              </a:tr>
              <a:tr h="2573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Actions</a:t>
                      </a:r>
                      <a:endParaRPr lang="en-US" sz="10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005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A1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Healthy-Better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X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/>
                </a:tc>
              </a:tr>
              <a:tr h="2573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A2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Healthy-Best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X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/>
                </a:tc>
              </a:tr>
              <a:tr h="2573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A3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Healthy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X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/>
                </a:tc>
              </a:tr>
              <a:tr h="2573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A4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Warning-Bad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mbria"/>
                          <a:ea typeface="Cambria"/>
                          <a:cs typeface="Times New Roman"/>
                        </a:rPr>
                        <a:t>X</a:t>
                      </a:r>
                      <a:endParaRPr lang="en-US" sz="10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3432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Temperature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38674274"/>
              </p:ext>
            </p:extLst>
          </p:nvPr>
        </p:nvGraphicFramePr>
        <p:xfrm>
          <a:off x="1622777" y="2003780"/>
          <a:ext cx="6096000" cy="425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235200" algn="ctr"/>
                        </a:tabLst>
                      </a:pPr>
                      <a:r>
                        <a:rPr lang="en-US" sz="1200" b="1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235200" algn="ctr"/>
                        </a:tabLst>
                      </a:pPr>
                      <a:r>
                        <a:rPr lang="en-US" sz="12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Conditions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235200" algn="ctr"/>
                        </a:tabLst>
                      </a:pPr>
                      <a:r>
                        <a:rPr lang="en-US" sz="12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Rules	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C1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Previous = 35.0 °C.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Y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C2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Previous =(35,37.2] °C.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Y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Y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C3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Previous &gt;= 40°C.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Y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C4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Current = 35.0 °C.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Y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C5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Current=(35,37.2] °C.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Y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Y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C6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Current &gt;= 40°C.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Y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Actions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A1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Healthy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X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X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mbria"/>
                          <a:ea typeface="Cambria"/>
                          <a:cs typeface="Times New Roman"/>
                        </a:rPr>
                        <a:t>A2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Warning-Bad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X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mbria"/>
                          <a:ea typeface="Cambria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Cambria"/>
                          <a:cs typeface="Times New Roman"/>
                        </a:rPr>
                        <a:t>X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3432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145</TotalTime>
  <Words>804</Words>
  <Application>Microsoft Office PowerPoint</Application>
  <PresentationFormat>On-screen Show (4:3)</PresentationFormat>
  <Paragraphs>564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PHR Intelligent User Interface</vt:lpstr>
      <vt:lpstr>Introduction</vt:lpstr>
      <vt:lpstr>Introduction</vt:lpstr>
      <vt:lpstr>User Interface Adaptation</vt:lpstr>
      <vt:lpstr>Summarization of Vital Sign Values</vt:lpstr>
      <vt:lpstr>Decision Tables</vt:lpstr>
      <vt:lpstr>Decision Tables</vt:lpstr>
      <vt:lpstr>Decision Tables</vt:lpstr>
      <vt:lpstr>Decision Tables</vt:lpstr>
      <vt:lpstr>Implemented Intelligence</vt:lpstr>
      <vt:lpstr>Testing</vt:lpstr>
      <vt:lpstr>Testing</vt:lpstr>
      <vt:lpstr>Testing</vt:lpstr>
      <vt:lpstr>Testing</vt:lpstr>
      <vt:lpstr>Limitations/Issues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Buthainah Aldosary</dc:creator>
  <cp:lastModifiedBy>Concordia university</cp:lastModifiedBy>
  <cp:revision>74</cp:revision>
  <dcterms:created xsi:type="dcterms:W3CDTF">2013-11-21T00:38:25Z</dcterms:created>
  <dcterms:modified xsi:type="dcterms:W3CDTF">2013-11-21T21:59:28Z</dcterms:modified>
</cp:coreProperties>
</file>