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57" r:id="rId5"/>
    <p:sldId id="258" r:id="rId6"/>
    <p:sldId id="269" r:id="rId7"/>
    <p:sldId id="271" r:id="rId8"/>
    <p:sldId id="270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6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0FC43E-3DA8-491C-B88D-6D9EEB1C4215}" v="54" dt="2025-02-18T14:51:17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91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4A0C8-4619-45EF-AEF3-3221C1E9195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01A85-0E7B-442D-8DFE-69C0B735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3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/>
              <a:t>Presentation Content</a:t>
            </a:r>
            <a:endParaRPr lang="en-US"/>
          </a:p>
          <a:p>
            <a:r>
              <a:rPr lang="en-US" u="sng"/>
              <a:t>Slide 1: Title</a:t>
            </a:r>
            <a:endParaRPr lang="en-US"/>
          </a:p>
          <a:p>
            <a:r>
              <a:rPr lang="en-US"/>
              <a:t>Building Effective Roadmaps in Software Project Management</a:t>
            </a:r>
          </a:p>
          <a:p>
            <a:r>
              <a:rPr lang="en-US" u="sng"/>
              <a:t>Slide 2: Why Roadmaps Matter</a:t>
            </a:r>
            <a:endParaRPr lang="en-US"/>
          </a:p>
          <a:p>
            <a:pPr marL="171450" indent="-171450">
              <a:buFont typeface="Arial"/>
              <a:buChar char="•"/>
            </a:pPr>
            <a:r>
              <a:rPr lang="en-US"/>
              <a:t>Align team efforts with organizational goals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Provide visual summary of project objectives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Facilitate stakeholder communication</a:t>
            </a:r>
          </a:p>
          <a:p>
            <a:r>
              <a:rPr lang="en-US" u="sng"/>
              <a:t>Slide 3: Key Components</a:t>
            </a:r>
            <a:endParaRPr lang="en-US"/>
          </a:p>
          <a:p>
            <a:pPr marL="171450" indent="-171450">
              <a:buFont typeface="Arial"/>
              <a:buChar char="•"/>
            </a:pPr>
            <a:r>
              <a:rPr lang="en-US"/>
              <a:t>Clear Goals and Objectives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Strategic Initiatives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Key Deliverables and Milestones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Timeline Visualization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Resource Allocation</a:t>
            </a:r>
          </a:p>
          <a:p>
            <a:r>
              <a:rPr lang="en-US" u="sng"/>
              <a:t>Slide 4: Best Practices</a:t>
            </a:r>
            <a:endParaRPr lang="en-US"/>
          </a:p>
          <a:p>
            <a:pPr marL="171450" indent="-171450">
              <a:buFont typeface="Arial"/>
              <a:buChar char="•"/>
            </a:pPr>
            <a:r>
              <a:rPr lang="en-US"/>
              <a:t>Stakeholder Engagement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Flexibility and Adaptability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Prioritization Techniques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Visual Clarity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Integration with Agile Methodologies</a:t>
            </a:r>
          </a:p>
          <a:p>
            <a:r>
              <a:rPr lang="en-US" u="sng"/>
              <a:t>Slide 5: Advanced Considerations</a:t>
            </a:r>
            <a:endParaRPr lang="en-US"/>
          </a:p>
          <a:p>
            <a:pPr marL="171450" indent="-171450">
              <a:buFont typeface="Arial"/>
              <a:buChar char="•"/>
            </a:pPr>
            <a:r>
              <a:rPr lang="en-US"/>
              <a:t>Data-Driven Decision Making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Cross-Functional Alignment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Customer-Centric Approach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Risk Management Integration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Continuous Learning and Improvement</a:t>
            </a:r>
          </a:p>
          <a:p>
            <a:r>
              <a:rPr lang="en-US" u="sng"/>
              <a:t>Slide 6: Creating an Effective Roadmap</a:t>
            </a:r>
            <a:endParaRPr lang="en-US"/>
          </a:p>
          <a:p>
            <a:pPr marL="171450" indent="-171450">
              <a:buFont typeface="Arial"/>
              <a:buChar char="•"/>
            </a:pPr>
            <a:r>
              <a:rPr lang="en-US"/>
              <a:t>Define clear, measurable objectives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Identify key initiatives and milestones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Visualize timeline and dependencies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Allocate resources effectively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Regularly review and update</a:t>
            </a:r>
          </a:p>
          <a:p>
            <a:r>
              <a:rPr lang="en-US" u="sng"/>
              <a:t>Slide 7: Common Pitfalls to Avoid</a:t>
            </a:r>
            <a:endParaRPr lang="en-US"/>
          </a:p>
          <a:p>
            <a:pPr marL="171450" indent="-171450">
              <a:buFont typeface="Arial"/>
              <a:buChar char="•"/>
            </a:pPr>
            <a:r>
              <a:rPr lang="en-US"/>
              <a:t>Overcommitting resources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Neglecting stakeholder input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Ignoring market changes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Lack of flexibility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Poor communication of the roadmap</a:t>
            </a:r>
          </a:p>
          <a:p>
            <a:r>
              <a:rPr lang="en-US" u="sng"/>
              <a:t>Slide 8: Tools for Roadmapping</a:t>
            </a:r>
            <a:endParaRPr lang="en-US"/>
          </a:p>
          <a:p>
            <a:pPr marL="171450" indent="-171450">
              <a:buFont typeface="Arial"/>
              <a:buChar char="•"/>
            </a:pPr>
            <a:r>
              <a:rPr lang="en-US"/>
              <a:t>Aha!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ProductPlan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Roadmunk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Jira Roadmaps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Trello</a:t>
            </a:r>
          </a:p>
          <a:p>
            <a:r>
              <a:rPr lang="en-US" u="sng"/>
              <a:t>Slide 9: Measuring Roadmap Success</a:t>
            </a:r>
            <a:endParaRPr lang="en-US"/>
          </a:p>
          <a:p>
            <a:pPr marL="171450" indent="-171450">
              <a:buFont typeface="Arial"/>
              <a:buChar char="•"/>
            </a:pPr>
            <a:r>
              <a:rPr lang="en-US"/>
              <a:t>Milestone achievement rate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Stakeholder satisfaction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Alignment with business goals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Adaptability to change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Team productivity and morale</a:t>
            </a:r>
          </a:p>
          <a:p>
            <a:r>
              <a:rPr lang="en-US" u="sng"/>
              <a:t>Slide 10: Q&amp;A</a:t>
            </a:r>
            <a:endParaRPr lang="en-US"/>
          </a:p>
          <a:p>
            <a:r>
              <a:rPr lang="en-US"/>
              <a:t>Questions and 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ED007-1DED-4775-BD48-4654B8FA0BF1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52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795DB-B667-AD4A-2705-E0AF7C948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EC6A4-E7BE-725A-913A-0A8A458EA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05E56-9E8F-C28B-4EF7-03AE804BA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1CC1-F907-4AA1-9CE1-CF92A1125A8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2A2ED-5536-235E-601E-2F6B0491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E9ED9-405A-F988-B528-C7156D2AE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704E-52E6-4707-8719-3211FC8B2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1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0E9FB-21F0-9E5A-CB21-030796C93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DFBA2-B8E2-9E5F-C653-30BD45354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20C5E-E805-2C67-0E45-3067978B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1CC1-F907-4AA1-9CE1-CF92A1125A8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F5E61-6E86-F81B-CA9B-B5C1D6ED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C3529-8D0D-2044-91BB-165B68A89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704E-52E6-4707-8719-3211FC8B2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9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A5145C-61D8-9BF0-6560-59249600A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A254E-4F80-165F-30C7-F1579CDBB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ADA63-3C2B-8DB9-B2E9-CEEE375C1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1CC1-F907-4AA1-9CE1-CF92A1125A8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A395C-0B21-0030-C035-A62CC81F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DBD93-9394-4345-A278-FA0E872E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704E-52E6-4707-8719-3211FC8B2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8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C5A8B-69F2-92E5-6550-FCA7744D6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9B79D-3F62-141A-A6E4-50B738280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810"/>
            <a:ext cx="10515600" cy="514715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ABE26-29C3-1D96-3A7C-2AC243285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1CC1-F907-4AA1-9CE1-CF92A1125A8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E05D7-30C8-8D42-0DDC-E6D0E5121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E09AA-9D8F-AB50-12AF-62D77A892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704E-52E6-4707-8719-3211FC8B2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47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AA798-4F25-3F47-ED2E-FDE998C2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2B97C-A6D4-411B-FE97-DC2CBA039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987A6-9C3D-0E7B-750D-F89E119E5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1CC1-F907-4AA1-9CE1-CF92A1125A8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419A3-AD91-235E-644E-C86619FFA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DA4EB-B5D7-C594-E5B4-15C62852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704E-52E6-4707-8719-3211FC8B2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406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53D5-0E0D-A9F5-4D67-E8BC2FF30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C75FD-42EC-A3BC-4A39-9C2E14DE6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5A395-5361-9271-84B0-5AE9EA0F9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A385D-A96D-DF75-49C5-3F3C81C77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1CC1-F907-4AA1-9CE1-CF92A1125A8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B01A2-BA78-FF66-626E-3AE61AF4B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66B44-8714-2C19-4A31-768D0B7A7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704E-52E6-4707-8719-3211FC8B2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732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657AF-A564-3E9F-E843-C548440CD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F96DF-5A7D-18BA-D7B0-3F466BA6D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D7724-B29F-015E-57FF-BDC1FF489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7FD503-9DA6-BB56-23AA-149F25910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750443-9FFA-0664-4F13-356D35D86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95B346-084C-3DC2-90C2-4C5E6363E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1CC1-F907-4AA1-9CE1-CF92A1125A8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898D46-BE20-EFAE-47A1-4052F119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8465D1-87DD-7E57-0AF9-6199D592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704E-52E6-4707-8719-3211FC8B2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0DC1D-A7FF-F58D-C018-B1B599B9E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94A27E-01DA-EFA3-7521-D73F78751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1CC1-F907-4AA1-9CE1-CF92A1125A8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D5B49-045B-906A-B968-770A9FDD1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56BCA-4D5F-122E-FB16-82091E69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704E-52E6-4707-8719-3211FC8B2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04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28BEE7-5DBB-F849-D391-F43BA77A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1CC1-F907-4AA1-9CE1-CF92A1125A8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2A1050-23FE-6696-609D-7AB6666D0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4FBBD-FFE6-3768-B0EC-F78DDD6D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704E-52E6-4707-8719-3211FC8B2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2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49E2E-ACB2-BA5C-B9E3-3635A0296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E203-5B55-A405-476A-984E3EAD7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9DA0B-C04D-ADD0-453F-8DF95E831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9223C-0067-D5B5-FC34-0CC97E67D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1CC1-F907-4AA1-9CE1-CF92A1125A8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D67E3-8F2D-E6B6-4F77-C0A91EA5F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80AFE-6B92-2A28-DF6B-7E7ABF41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704E-52E6-4707-8719-3211FC8B2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3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BAACF-3F09-7BF0-8288-BD8A8DEEB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1EF783-CF7A-B0E2-1997-BB9895246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7C849-FC82-B33F-4EC4-65DE08517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479B8-FE30-F22A-17F7-EB3BFBCD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1CC1-F907-4AA1-9CE1-CF92A1125A8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EB544-23FB-A1AE-C7E0-AA3C7EFA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221A2-F640-5372-88F6-6DAF0095B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704E-52E6-4707-8719-3211FC8B2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6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D6C09E-99F3-B383-2E0A-DEFABDA64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03234-3467-DF30-8991-7E47D3F6E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8ABB4-B6C4-A872-CCAC-11E3ED448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B31CC1-F907-4AA1-9CE1-CF92A1125A8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9BB40-177A-BA03-126B-248291DA9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901FD-B2D8-D17E-6398-E1E34C449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B3704E-52E6-4707-8719-3211FC8B2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7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A678CC9-3D9F-6245-D059-3BC986C99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089" y="2009477"/>
            <a:ext cx="8670186" cy="2209393"/>
          </a:xfrm>
        </p:spPr>
        <p:txBody>
          <a:bodyPr>
            <a:normAutofit fontScale="90000"/>
          </a:bodyPr>
          <a:lstStyle/>
          <a:p>
            <a:pPr algn="l"/>
            <a:r>
              <a:rPr lang="en-US" sz="5300" b="1" dirty="0">
                <a:latin typeface="Trebuchet MS"/>
                <a:ea typeface="Calibri"/>
                <a:cs typeface="Calibri"/>
              </a:rPr>
              <a:t>A Learning-to-Rank Based Fault Localization Approach</a:t>
            </a:r>
            <a:br>
              <a:rPr lang="en-US" sz="4800" dirty="0">
                <a:latin typeface="Trebuchet MS"/>
                <a:ea typeface="Calibri"/>
                <a:cs typeface="Calibri"/>
              </a:rPr>
            </a:br>
            <a:endParaRPr lang="en-US" sz="4800" dirty="0">
              <a:latin typeface="Trebuchet MS"/>
              <a:ea typeface="Calibri"/>
              <a:cs typeface="Calibri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C3D8CA5-F79C-F06D-D19F-C85DC66A4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089" y="3361575"/>
            <a:ext cx="4393461" cy="1066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fr-FR" sz="1100" dirty="0">
                <a:latin typeface="Trebuchet MS" panose="020B0603020202020204" pitchFamily="34" charset="0"/>
              </a:rPr>
              <a:t>Tien-</a:t>
            </a:r>
            <a:r>
              <a:rPr lang="fr-FR" sz="1100" dirty="0" err="1">
                <a:latin typeface="Trebuchet MS" panose="020B0603020202020204" pitchFamily="34" charset="0"/>
              </a:rPr>
              <a:t>Duy</a:t>
            </a:r>
            <a:r>
              <a:rPr lang="fr-FR" sz="1100" dirty="0">
                <a:latin typeface="Trebuchet MS" panose="020B0603020202020204" pitchFamily="34" charset="0"/>
              </a:rPr>
              <a:t> B. Le, David Lo, Claire Le </a:t>
            </a:r>
            <a:r>
              <a:rPr lang="fr-FR" sz="1100" dirty="0" err="1">
                <a:latin typeface="Trebuchet MS" panose="020B0603020202020204" pitchFamily="34" charset="0"/>
              </a:rPr>
              <a:t>Goues</a:t>
            </a:r>
            <a:r>
              <a:rPr lang="fr-FR" sz="1100" dirty="0">
                <a:latin typeface="Trebuchet MS" panose="020B0603020202020204" pitchFamily="34" charset="0"/>
              </a:rPr>
              <a:t>, and Lars </a:t>
            </a:r>
            <a:r>
              <a:rPr lang="fr-FR" sz="1100" dirty="0" err="1">
                <a:latin typeface="Trebuchet MS" panose="020B0603020202020204" pitchFamily="34" charset="0"/>
              </a:rPr>
              <a:t>Grunske</a:t>
            </a:r>
            <a:endParaRPr lang="fr-FR" sz="1100" dirty="0">
              <a:latin typeface="Trebuchet MS" panose="020B0603020202020204" pitchFamily="34" charset="0"/>
            </a:endParaRPr>
          </a:p>
          <a:p>
            <a:pPr algn="l"/>
            <a:r>
              <a:rPr lang="fr-FR" sz="1100" cap="none" dirty="0">
                <a:latin typeface="Trebuchet MS" panose="020B0603020202020204" pitchFamily="34" charset="0"/>
              </a:rPr>
              <a:t>18/02/2025</a:t>
            </a:r>
            <a:endParaRPr lang="en-US" sz="1100" cap="none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9ADA-6E3C-C926-CE13-B89BD61B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19658-4CFF-3EC7-22EE-E53DA1EB4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810"/>
            <a:ext cx="6457545" cy="5147153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Bug Context:</a:t>
            </a:r>
          </a:p>
          <a:p>
            <a:pPr lvl="1"/>
            <a:r>
              <a:rPr lang="en-US" sz="1600" dirty="0"/>
              <a:t>Bug 383 from the Closure Compiler bug database.</a:t>
            </a:r>
          </a:p>
          <a:p>
            <a:pPr lvl="1"/>
            <a:r>
              <a:rPr lang="en-US" sz="1600" dirty="0"/>
              <a:t>High priority bug affecting Internet Explorer 9 and </a:t>
            </a:r>
            <a:r>
              <a:rPr lang="en-US" sz="1600" dirty="0" err="1"/>
              <a:t>jQuery.getScript</a:t>
            </a:r>
            <a:r>
              <a:rPr lang="en-US" sz="1600" dirty="0"/>
              <a:t>.</a:t>
            </a:r>
          </a:p>
          <a:p>
            <a:r>
              <a:rPr lang="en-US" sz="2000" dirty="0"/>
              <a:t>Bug Description:</a:t>
            </a:r>
          </a:p>
          <a:p>
            <a:pPr lvl="1"/>
            <a:r>
              <a:rPr lang="en-US" sz="1600" dirty="0"/>
              <a:t>Incorrect translation of string constants (e.g., "\0", "\x00", "\u0000").</a:t>
            </a:r>
          </a:p>
          <a:p>
            <a:pPr lvl="1"/>
            <a:r>
              <a:rPr lang="en-US" sz="1600" dirty="0"/>
              <a:t>Expected: A string literal with “\0" (or similar).</a:t>
            </a:r>
          </a:p>
          <a:p>
            <a:pPr lvl="1"/>
            <a:r>
              <a:rPr lang="en-US" sz="1600" dirty="0"/>
              <a:t>Observed: A string literal with three null characters.</a:t>
            </a:r>
          </a:p>
          <a:p>
            <a:r>
              <a:rPr lang="en-US" sz="2000" dirty="0"/>
              <a:t>Developer Patch:</a:t>
            </a:r>
          </a:p>
          <a:p>
            <a:pPr lvl="1"/>
            <a:r>
              <a:rPr lang="en-US" sz="1600" dirty="0"/>
              <a:t>Bug resides in the </a:t>
            </a:r>
            <a:r>
              <a:rPr lang="en-US" sz="1600" dirty="0" err="1"/>
              <a:t>strEscape</a:t>
            </a:r>
            <a:r>
              <a:rPr lang="en-US" sz="1600" dirty="0"/>
              <a:t> method of </a:t>
            </a:r>
            <a:r>
              <a:rPr lang="en-US" sz="1600" dirty="0" err="1"/>
              <a:t>com.google.javascript.jscomp.CodeGenerator</a:t>
            </a:r>
            <a:r>
              <a:rPr lang="en-US" sz="1600" dirty="0"/>
              <a:t>.</a:t>
            </a:r>
          </a:p>
          <a:p>
            <a:r>
              <a:rPr lang="en-US" sz="2100" dirty="0"/>
              <a:t>How Savant Helps:</a:t>
            </a:r>
          </a:p>
          <a:p>
            <a:pPr lvl="1"/>
            <a:r>
              <a:rPr lang="en-US" sz="1600" dirty="0"/>
              <a:t>Savant focuses on the differences in program behavior (invariants) between passing and failing tests. </a:t>
            </a:r>
          </a:p>
          <a:p>
            <a:pPr lvl="1"/>
            <a:r>
              <a:rPr lang="en-US" sz="1600" dirty="0"/>
              <a:t>For Bug 383, it quickly narrows down which methods act differently under failing conditions and then ranks them using a learning-to-rank model. </a:t>
            </a:r>
          </a:p>
          <a:p>
            <a:pPr lvl="1"/>
            <a:r>
              <a:rPr lang="en-US" sz="1600" dirty="0"/>
              <a:t>This approach dramatically cuts down the list of suspects from thousands of methods to just a handful, pushing the faulty </a:t>
            </a:r>
            <a:r>
              <a:rPr lang="en-US" sz="1600" dirty="0" err="1"/>
              <a:t>strEscape</a:t>
            </a:r>
            <a:r>
              <a:rPr lang="en-US" sz="1600" dirty="0"/>
              <a:t> method to the top, making it far easier for developers to spot and fix and not look at 6,646 other failing methods.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57F1B-3BEF-D2CD-A016-EF8CB8BC8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745" y="914400"/>
            <a:ext cx="4752849" cy="428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78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D58D0-1683-EF66-8EAD-72446DB68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4CA4-2CEC-B641-FF43-583EA844A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9C3BD-CA26-005C-6B84-4E930663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8" name="Content Placeholder 9">
            <a:extLst>
              <a:ext uri="{FF2B5EF4-FFF2-40B4-BE49-F238E27FC236}">
                <a16:creationId xmlns:a16="http://schemas.microsoft.com/office/drawing/2014/main" id="{2D72F69D-9E6F-3ADB-4144-E8588F8B7D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1005744"/>
              </p:ext>
            </p:extLst>
          </p:nvPr>
        </p:nvGraphicFramePr>
        <p:xfrm>
          <a:off x="838200" y="1150934"/>
          <a:ext cx="10725150" cy="557054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45151">
                  <a:extLst>
                    <a:ext uri="{9D8B030D-6E8A-4147-A177-3AD203B41FA5}">
                      <a16:colId xmlns:a16="http://schemas.microsoft.com/office/drawing/2014/main" val="628806424"/>
                    </a:ext>
                  </a:extLst>
                </a:gridCol>
                <a:gridCol w="8479999">
                  <a:extLst>
                    <a:ext uri="{9D8B030D-6E8A-4147-A177-3AD203B41FA5}">
                      <a16:colId xmlns:a16="http://schemas.microsoft.com/office/drawing/2014/main" val="522209228"/>
                    </a:ext>
                  </a:extLst>
                </a:gridCol>
              </a:tblGrid>
              <a:tr h="61894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rebuchet MS" panose="020B060302020202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rebuchet MS" panose="020B0603020202020204" pitchFamily="34" charset="0"/>
                        </a:rPr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275057"/>
                  </a:ext>
                </a:extLst>
              </a:tr>
              <a:tr h="61894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Overview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293883"/>
                  </a:ext>
                </a:extLst>
              </a:tr>
              <a:tr h="618949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Preliminaries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574549"/>
                  </a:ext>
                </a:extLst>
              </a:tr>
              <a:tr h="618949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771623"/>
                  </a:ext>
                </a:extLst>
              </a:tr>
              <a:tr h="618949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rebuchet MS" panose="020B0603020202020204" pitchFamily="34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rebuchet MS" panose="020B0603020202020204" pitchFamily="34" charset="0"/>
                        </a:rPr>
                        <a:t>Proposed Approach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290212"/>
                  </a:ext>
                </a:extLst>
              </a:tr>
              <a:tr h="618949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Experiments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027760"/>
                  </a:ext>
                </a:extLst>
              </a:tr>
              <a:tr h="618949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Research Questions and Findings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365844"/>
                  </a:ext>
                </a:extLst>
              </a:tr>
              <a:tr h="618949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7.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Trebuchet MS" panose="020B0603020202020204" pitchFamily="34" charset="0"/>
                        </a:rPr>
                        <a:t>Conclusion and Future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0557"/>
                  </a:ext>
                </a:extLst>
              </a:tr>
              <a:tr h="618949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Q/A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40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934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C40E1D-19A2-AEB8-8C2F-83D639853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1" y="3942172"/>
            <a:ext cx="6729818" cy="30751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4DA187-B38D-9E1F-E338-5A8791A8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Proposed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8752C-C101-29B5-3C78-B941D8E6D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936"/>
            <a:ext cx="10744200" cy="4099871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Objective:</a:t>
            </a:r>
          </a:p>
          <a:p>
            <a:pPr lvl="1"/>
            <a:r>
              <a:rPr lang="en-US" sz="1600" dirty="0"/>
              <a:t>Automatically rank methods by their likelihood of containing a bug.</a:t>
            </a:r>
          </a:p>
          <a:p>
            <a:r>
              <a:rPr lang="en-US" sz="2000" dirty="0"/>
              <a:t>Two Main Phases:</a:t>
            </a:r>
          </a:p>
          <a:p>
            <a:pPr lvl="1"/>
            <a:r>
              <a:rPr lang="en-US" sz="1600" dirty="0"/>
              <a:t>Training Phase: Learn a ranking model from fixed bugs.</a:t>
            </a:r>
          </a:p>
          <a:p>
            <a:pPr lvl="1"/>
            <a:r>
              <a:rPr lang="en-US" sz="1600" dirty="0"/>
              <a:t>Deployment Phase: Apply the model to new buggy programs.</a:t>
            </a:r>
          </a:p>
          <a:p>
            <a:r>
              <a:rPr lang="en-US" sz="2000" dirty="0"/>
              <a:t>Key Steps in Training: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/>
              <a:t>Method Clustering &amp; Test Case Selection: Reduce the search space.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/>
              <a:t>Invariant Mining: Extract invariants from execution traces.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/>
              <a:t>Feature Extraction: Compute features from invariant differences and SBFL scores.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/>
              <a:t>Model Learning: Train a ranking model (using </a:t>
            </a:r>
            <a:r>
              <a:rPr lang="en-US" sz="1600" dirty="0" err="1"/>
              <a:t>rankSVM</a:t>
            </a:r>
            <a:r>
              <a:rPr lang="en-US" sz="1600" dirty="0"/>
              <a:t>)</a:t>
            </a:r>
          </a:p>
          <a:p>
            <a:r>
              <a:rPr lang="en-US" sz="2000" dirty="0"/>
              <a:t>Input:</a:t>
            </a:r>
          </a:p>
          <a:p>
            <a:pPr lvl="1"/>
            <a:r>
              <a:rPr lang="en-US" sz="1600" dirty="0"/>
              <a:t>Buggy program version</a:t>
            </a:r>
          </a:p>
          <a:p>
            <a:pPr lvl="1"/>
            <a:r>
              <a:rPr lang="en-US" sz="1600" dirty="0"/>
              <a:t>Failing/Passing test cases</a:t>
            </a:r>
          </a:p>
          <a:p>
            <a:pPr lvl="1"/>
            <a:r>
              <a:rPr lang="en-US" sz="1600" dirty="0"/>
              <a:t>Ground Truth bug location</a:t>
            </a:r>
          </a:p>
        </p:txBody>
      </p:sp>
    </p:spTree>
    <p:extLst>
      <p:ext uri="{BB962C8B-B14F-4D97-AF65-F5344CB8AC3E}">
        <p14:creationId xmlns:p14="http://schemas.microsoft.com/office/powerpoint/2010/main" val="257682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8A202-E480-94D9-D3C4-56A208B32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B3B5D5-EF13-BF9F-325A-456AEE302A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3650"/>
          <a:stretch/>
        </p:blipFill>
        <p:spPr>
          <a:xfrm>
            <a:off x="-1" y="4717355"/>
            <a:ext cx="10353675" cy="21928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2390C6-EAC4-D54D-94F9-ADCACC1D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Proposed Approach (</a:t>
            </a:r>
            <a:r>
              <a:rPr lang="en-US" sz="2200" dirty="0"/>
              <a:t>Method Clustering &amp; Test Case Selection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7C531-A90B-112D-3419-D914B635A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936"/>
            <a:ext cx="10744200" cy="4099871"/>
          </a:xfrm>
        </p:spPr>
        <p:txBody>
          <a:bodyPr>
            <a:normAutofit/>
          </a:bodyPr>
          <a:lstStyle/>
          <a:p>
            <a:r>
              <a:rPr lang="en-US" sz="2000" dirty="0"/>
              <a:t>Purpose:</a:t>
            </a:r>
          </a:p>
          <a:p>
            <a:pPr lvl="1"/>
            <a:r>
              <a:rPr lang="en-US" sz="1600" dirty="0"/>
              <a:t>Reduce computational cost by limiting the number of methods and tests analyzed.</a:t>
            </a:r>
          </a:p>
          <a:p>
            <a:r>
              <a:rPr lang="en-US" sz="2000" dirty="0"/>
              <a:t>Process:</a:t>
            </a:r>
          </a:p>
          <a:p>
            <a:pPr lvl="1"/>
            <a:r>
              <a:rPr lang="en-US" sz="1600" dirty="0"/>
              <a:t>Exclude Irrelevant Methods: Discard methods not executed by failing tests.</a:t>
            </a:r>
          </a:p>
          <a:p>
            <a:r>
              <a:rPr lang="en-US" sz="2000" dirty="0"/>
              <a:t>Clustering Methods:</a:t>
            </a:r>
          </a:p>
          <a:p>
            <a:pPr lvl="1"/>
            <a:r>
              <a:rPr lang="en-US" sz="1600" dirty="0"/>
              <a:t>Represent each method as a coverage vector (1 if a test covers it, 0 otherwise).</a:t>
            </a:r>
          </a:p>
          <a:p>
            <a:pPr lvl="1"/>
            <a:r>
              <a:rPr lang="en-US" sz="1600" dirty="0"/>
              <a:t>Use k-means clustering to group similar methods together.</a:t>
            </a:r>
          </a:p>
          <a:p>
            <a:pPr lvl="1"/>
            <a:r>
              <a:rPr lang="en-US" sz="1600" dirty="0"/>
              <a:t>Limit each cluster to a maximum size of 10 (M = 10).</a:t>
            </a:r>
          </a:p>
          <a:p>
            <a:r>
              <a:rPr lang="en-US" sz="2000" dirty="0"/>
              <a:t>Test Case Selection:</a:t>
            </a:r>
          </a:p>
          <a:p>
            <a:r>
              <a:rPr lang="en-US" sz="2000" dirty="0"/>
              <a:t>For each cluster, select a subset of passing </a:t>
            </a:r>
            <a:r>
              <a:rPr lang="en-US" sz="2000" dirty="0" err="1"/>
              <a:t>tests.Ensure</a:t>
            </a:r>
            <a:r>
              <a:rPr lang="en-US" sz="2000" dirty="0"/>
              <a:t> every method in the cluster is covered by at least 10 tests (T = 10) using a greedy selection based on test coverage.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274F6-8D35-8869-5453-349513BA48A1}"/>
              </a:ext>
            </a:extLst>
          </p:cNvPr>
          <p:cNvSpPr/>
          <p:nvPr/>
        </p:nvSpPr>
        <p:spPr>
          <a:xfrm>
            <a:off x="2409825" y="5516093"/>
            <a:ext cx="1576773" cy="77675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41575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7B0F5-5C9D-589A-070B-6894BBDD5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56F61C-6D37-596C-C591-51E9ACF6E4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3650"/>
          <a:stretch/>
        </p:blipFill>
        <p:spPr>
          <a:xfrm>
            <a:off x="-1" y="4709286"/>
            <a:ext cx="10391775" cy="22009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189FD6-033E-E9DE-916A-A4682DF5F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Proposed Approach (</a:t>
            </a:r>
            <a:r>
              <a:rPr lang="en-US" sz="2200" dirty="0"/>
              <a:t>Invariant Mining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6FC6AA-583A-0B7B-9413-6F8B351CED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3936"/>
                <a:ext cx="10744200" cy="409987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000" dirty="0"/>
                  <a:t>Objective:</a:t>
                </a:r>
              </a:p>
              <a:p>
                <a:pPr lvl="1"/>
                <a:r>
                  <a:rPr lang="en-US" sz="1600" dirty="0"/>
                  <a:t>Capture method behavior through invariants.</a:t>
                </a:r>
              </a:p>
              <a:p>
                <a:r>
                  <a:rPr lang="en-US" sz="2000" dirty="0"/>
                  <a:t>Process:</a:t>
                </a:r>
              </a:p>
              <a:p>
                <a:pPr lvl="1"/>
                <a:r>
                  <a:rPr lang="en-US" sz="1600" dirty="0"/>
                  <a:t>Run test cases on each cluster to collect execution traces.</a:t>
                </a:r>
              </a:p>
              <a:p>
                <a:r>
                  <a:rPr lang="en-US" sz="2000" dirty="0"/>
                  <a:t>Use three sets of executions: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600" dirty="0"/>
                  <a:t>: Failing test cases.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: Selected passing test cases.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: Combined executions (both failing and passing).</a:t>
                </a:r>
              </a:p>
              <a:p>
                <a:r>
                  <a:rPr lang="en-US" sz="2000" dirty="0"/>
                  <a:t>Tool:</a:t>
                </a:r>
              </a:p>
              <a:p>
                <a:pPr lvl="1"/>
                <a:r>
                  <a:rPr lang="en-US" sz="1600" dirty="0"/>
                  <a:t>Daikon: Automatically infers invariants at method entry/exit.</a:t>
                </a:r>
              </a:p>
              <a:p>
                <a:r>
                  <a:rPr lang="en-US" sz="2000" dirty="0"/>
                  <a:t>Outputs:</a:t>
                </a:r>
              </a:p>
              <a:p>
                <a:pPr lvl="1"/>
                <a:r>
                  <a:rPr lang="en-US" sz="1600" dirty="0"/>
                  <a:t>inv(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600" dirty="0"/>
                  <a:t>): Invariants from failing tests.</a:t>
                </a:r>
              </a:p>
              <a:p>
                <a:pPr lvl="1"/>
                <a:r>
                  <a:rPr lang="en-US" sz="1600" dirty="0"/>
                  <a:t>inv(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600" dirty="0"/>
                  <a:t>): Invariants from passing tests.</a:t>
                </a:r>
              </a:p>
              <a:p>
                <a:pPr lvl="1"/>
                <a:r>
                  <a:rPr lang="en-US" sz="1600" dirty="0"/>
                  <a:t>inv(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600" dirty="0"/>
                  <a:t>): Invariants from combined executions.</a:t>
                </a:r>
                <a:endParaRPr lang="en-US" sz="1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6FC6AA-583A-0B7B-9413-6F8B351CED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3936"/>
                <a:ext cx="10744200" cy="4099871"/>
              </a:xfrm>
              <a:blipFill>
                <a:blip r:embed="rId3"/>
                <a:stretch>
                  <a:fillRect l="-454" t="-2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BA7573C-782B-099D-C570-04D9618C2869}"/>
              </a:ext>
            </a:extLst>
          </p:cNvPr>
          <p:cNvSpPr/>
          <p:nvPr/>
        </p:nvSpPr>
        <p:spPr>
          <a:xfrm>
            <a:off x="4333875" y="5532285"/>
            <a:ext cx="826300" cy="7796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628600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58445-5E23-26CD-89D3-C99F9A50C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9761D8-3645-23A3-69CC-66FF3F77B1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3650"/>
          <a:stretch/>
        </p:blipFill>
        <p:spPr>
          <a:xfrm>
            <a:off x="0" y="5413343"/>
            <a:ext cx="7067550" cy="14968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39F34C-5B1A-03CF-34AA-7555F570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Proposed Approach (</a:t>
            </a:r>
            <a:r>
              <a:rPr lang="en-US" sz="2200" dirty="0"/>
              <a:t>Feature Extraction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70655-2716-879C-2556-E904F9A5E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936"/>
            <a:ext cx="10744200" cy="4972539"/>
          </a:xfrm>
        </p:spPr>
        <p:txBody>
          <a:bodyPr>
            <a:normAutofit/>
          </a:bodyPr>
          <a:lstStyle/>
          <a:p>
            <a:r>
              <a:rPr lang="en-US" sz="2000" dirty="0"/>
              <a:t>Objective of Feature Extraction:</a:t>
            </a:r>
          </a:p>
          <a:p>
            <a:pPr lvl="1"/>
            <a:r>
              <a:rPr lang="en-US" sz="1600" dirty="0"/>
              <a:t>Convert qualitative differences in program behavior into quantitative data.</a:t>
            </a:r>
          </a:p>
          <a:p>
            <a:pPr lvl="1"/>
            <a:r>
              <a:rPr lang="en-US" sz="1600" dirty="0"/>
              <a:t>Capture subtle changes in invariants (from passing vs. failing tests) and traditional fault localization scores.</a:t>
            </a:r>
          </a:p>
          <a:p>
            <a:pPr lvl="1"/>
            <a:r>
              <a:rPr lang="en-US" sz="1600" dirty="0"/>
              <a:t>Provide a rich, combined feature set that enables the ranking model to distinguish between faulty and non-faulty methods.</a:t>
            </a:r>
          </a:p>
          <a:p>
            <a:r>
              <a:rPr lang="en-US" sz="2000" dirty="0"/>
              <a:t>Key Points:</a:t>
            </a:r>
          </a:p>
          <a:p>
            <a:pPr lvl="1"/>
            <a:r>
              <a:rPr lang="en-US" sz="1600" dirty="0"/>
              <a:t>Invariant Diff:</a:t>
            </a:r>
          </a:p>
          <a:p>
            <a:pPr lvl="2"/>
            <a:r>
              <a:rPr lang="en-US" sz="1200" dirty="0"/>
              <a:t>Compares invariants from passing tests to those from combined tests.</a:t>
            </a:r>
          </a:p>
          <a:p>
            <a:pPr lvl="2"/>
            <a:r>
              <a:rPr lang="en-US" sz="1200" dirty="0"/>
              <a:t>Generates 3-tuple features (e.g., [Invariant A, Invariant B, Difference Label]).</a:t>
            </a:r>
          </a:p>
          <a:p>
            <a:pPr lvl="2"/>
            <a:r>
              <a:rPr lang="en-US" sz="1200" dirty="0"/>
              <a:t>Abstracts detailed invariants to general types for consistency.</a:t>
            </a:r>
          </a:p>
          <a:p>
            <a:r>
              <a:rPr lang="en-US" sz="2000" dirty="0"/>
              <a:t>Suspiciousness Scores:</a:t>
            </a:r>
          </a:p>
          <a:p>
            <a:pPr lvl="1"/>
            <a:r>
              <a:rPr lang="en-US" sz="1600" dirty="0"/>
              <a:t>Computes scores using multiple SBFL formulas.</a:t>
            </a:r>
          </a:p>
          <a:p>
            <a:pPr lvl="1"/>
            <a:r>
              <a:rPr lang="en-US" sz="1600" dirty="0"/>
              <a:t>Extracts 35 features that capture how suspicious each method is based on test coverage.</a:t>
            </a:r>
          </a:p>
          <a:p>
            <a:r>
              <a:rPr lang="en-US" sz="2000" dirty="0"/>
              <a:t>Combined Approach:</a:t>
            </a:r>
          </a:p>
          <a:p>
            <a:pPr lvl="1"/>
            <a:r>
              <a:rPr lang="en-US" sz="1600" dirty="0"/>
              <a:t>Both sets of features are merged to provide comprehensive input to the learning-to-rank model, enhancing its ability to accurately prioritize buggy methods.</a:t>
            </a:r>
            <a:endParaRPr lang="en-US" sz="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CBFB68-49F1-FC9F-BFE7-95E6CBE60726}"/>
              </a:ext>
            </a:extLst>
          </p:cNvPr>
          <p:cNvSpPr/>
          <p:nvPr/>
        </p:nvSpPr>
        <p:spPr>
          <a:xfrm>
            <a:off x="3714750" y="5962650"/>
            <a:ext cx="561975" cy="53022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82698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56313-CC06-D0B9-6580-61E4E4366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19B94D-9242-F829-A0E2-2C81E2A64A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3650"/>
          <a:stretch/>
        </p:blipFill>
        <p:spPr>
          <a:xfrm>
            <a:off x="-1" y="4762500"/>
            <a:ext cx="10140523" cy="21477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FEFD39-E986-D618-1D9B-0AE6F059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Proposed Approach (</a:t>
            </a:r>
            <a:r>
              <a:rPr lang="en-US" sz="2200" dirty="0"/>
              <a:t>Model Learning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74C16-BAD4-BBD6-A664-EA63FDAE7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936"/>
            <a:ext cx="10744200" cy="4972539"/>
          </a:xfrm>
        </p:spPr>
        <p:txBody>
          <a:bodyPr>
            <a:normAutofit/>
          </a:bodyPr>
          <a:lstStyle/>
          <a:p>
            <a:r>
              <a:rPr lang="en-US" sz="2000" dirty="0"/>
              <a:t>Feature Normalization:</a:t>
            </a:r>
          </a:p>
          <a:p>
            <a:pPr lvl="1"/>
            <a:r>
              <a:rPr lang="en-US" sz="1600" dirty="0"/>
              <a:t>Normalize each feature value to a range of [0, 1]</a:t>
            </a:r>
          </a:p>
          <a:p>
            <a:pPr lvl="1"/>
            <a:r>
              <a:rPr lang="en-US" sz="1600" dirty="0"/>
              <a:t>Purpose: Ensures all features contribute proportionately to the model.</a:t>
            </a:r>
          </a:p>
          <a:p>
            <a:r>
              <a:rPr lang="en-US" sz="2000" dirty="0"/>
              <a:t>Model Learning:</a:t>
            </a:r>
          </a:p>
          <a:p>
            <a:pPr lvl="1"/>
            <a:r>
              <a:rPr lang="en-US" sz="1600" dirty="0"/>
              <a:t>Train a ranking model using </a:t>
            </a:r>
            <a:r>
              <a:rPr lang="en-US" sz="1600" dirty="0" err="1"/>
              <a:t>rankSVM</a:t>
            </a:r>
            <a:r>
              <a:rPr lang="en-US" sz="1600" dirty="0"/>
              <a:t> on feature vectors from fixed bugs.</a:t>
            </a:r>
          </a:p>
          <a:p>
            <a:pPr lvl="1"/>
            <a:r>
              <a:rPr lang="en-US" sz="1600" dirty="0"/>
              <a:t>Exclude bugs with no invariant differences.</a:t>
            </a:r>
          </a:p>
          <a:p>
            <a:pPr lvl="1"/>
            <a:r>
              <a:rPr lang="en-US" sz="1600" dirty="0"/>
              <a:t>Purpose: Learn a model that accurately prioritizes methods likely to be faulty.</a:t>
            </a:r>
          </a:p>
          <a:p>
            <a:r>
              <a:rPr lang="en-US" sz="2000" dirty="0"/>
              <a:t>Deployment Phase:</a:t>
            </a:r>
          </a:p>
          <a:p>
            <a:pPr lvl="1"/>
            <a:r>
              <a:rPr lang="en-US" sz="1600" dirty="0"/>
              <a:t>For a new bug, extract features using the same process.</a:t>
            </a:r>
          </a:p>
          <a:p>
            <a:pPr lvl="1"/>
            <a:r>
              <a:rPr lang="en-US" sz="1600" dirty="0"/>
              <a:t>Apply the learned model to generate a ranked list of suspicious methods.</a:t>
            </a:r>
          </a:p>
          <a:p>
            <a:pPr lvl="1"/>
            <a:r>
              <a:rPr lang="en-US" sz="1600" dirty="0"/>
              <a:t>Purpose: Quickly identify the most likely bug locations in new, unseen programs.</a:t>
            </a:r>
            <a:endParaRPr lang="en-US" sz="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DAB7AF-3E6D-A0CB-F904-0D438C3605D1}"/>
              </a:ext>
            </a:extLst>
          </p:cNvPr>
          <p:cNvSpPr/>
          <p:nvPr/>
        </p:nvSpPr>
        <p:spPr>
          <a:xfrm>
            <a:off x="6572250" y="5573546"/>
            <a:ext cx="800100" cy="75489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12319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367EC-88B4-DDA5-D632-FA2DD66DB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DF34B-24ED-1EB9-C028-656C812A3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F2188-56BC-5BE3-2A4E-AF18B7701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F857B41-6565-3F1C-4EC2-6303E96C8C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918586"/>
              </p:ext>
            </p:extLst>
          </p:nvPr>
        </p:nvGraphicFramePr>
        <p:xfrm>
          <a:off x="952500" y="963612"/>
          <a:ext cx="10725150" cy="557054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45151">
                  <a:extLst>
                    <a:ext uri="{9D8B030D-6E8A-4147-A177-3AD203B41FA5}">
                      <a16:colId xmlns:a16="http://schemas.microsoft.com/office/drawing/2014/main" val="628806424"/>
                    </a:ext>
                  </a:extLst>
                </a:gridCol>
                <a:gridCol w="8479999">
                  <a:extLst>
                    <a:ext uri="{9D8B030D-6E8A-4147-A177-3AD203B41FA5}">
                      <a16:colId xmlns:a16="http://schemas.microsoft.com/office/drawing/2014/main" val="522209228"/>
                    </a:ext>
                  </a:extLst>
                </a:gridCol>
              </a:tblGrid>
              <a:tr h="61894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rebuchet MS" panose="020B060302020202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rebuchet MS" panose="020B0603020202020204" pitchFamily="34" charset="0"/>
                        </a:rPr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275057"/>
                  </a:ext>
                </a:extLst>
              </a:tr>
              <a:tr h="61894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Overview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293883"/>
                  </a:ext>
                </a:extLst>
              </a:tr>
              <a:tr h="618949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Preliminaries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574549"/>
                  </a:ext>
                </a:extLst>
              </a:tr>
              <a:tr h="618949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771623"/>
                  </a:ext>
                </a:extLst>
              </a:tr>
              <a:tr h="618949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Proposed Approach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290212"/>
                  </a:ext>
                </a:extLst>
              </a:tr>
              <a:tr h="618949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rebuchet MS" panose="020B0603020202020204" pitchFamily="34" charset="0"/>
                        </a:rPr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rebuchet MS" panose="020B0603020202020204" pitchFamily="34" charset="0"/>
                        </a:rPr>
                        <a:t>Experiments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027760"/>
                  </a:ext>
                </a:extLst>
              </a:tr>
              <a:tr h="618949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Research Questions and Findings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365844"/>
                  </a:ext>
                </a:extLst>
              </a:tr>
              <a:tr h="618949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7.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Trebuchet MS" panose="020B0603020202020204" pitchFamily="34" charset="0"/>
                        </a:rPr>
                        <a:t>Conclusion and Future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0557"/>
                  </a:ext>
                </a:extLst>
              </a:tr>
              <a:tr h="618949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Q/A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40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801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442AE-355B-DB3E-FAAF-2904E948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B09DF-1906-C08D-71CE-9A9D6A58B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Empirical Evaluation:</a:t>
            </a:r>
          </a:p>
          <a:p>
            <a:pPr lvl="1"/>
            <a:r>
              <a:rPr lang="en-US" dirty="0"/>
              <a:t>Tested on 357 real bugs from 5 Java projects (Defects4J)</a:t>
            </a:r>
          </a:p>
          <a:p>
            <a:pPr lvl="1"/>
            <a:r>
              <a:rPr lang="en-US" dirty="0"/>
              <a:t>Real bugs ensure realistic debugging challenges</a:t>
            </a:r>
          </a:p>
          <a:p>
            <a:r>
              <a:rPr lang="en-US" dirty="0"/>
              <a:t>Comparative Techniques &amp; Validation:</a:t>
            </a:r>
          </a:p>
          <a:p>
            <a:pPr lvl="1"/>
            <a:r>
              <a:rPr lang="en-US" dirty="0"/>
              <a:t>Compared Savant against 12 baseline SBFL methods (e.g., ER1a, GP13, </a:t>
            </a:r>
            <a:r>
              <a:rPr lang="en-US" dirty="0" err="1"/>
              <a:t>Multric</a:t>
            </a:r>
            <a:r>
              <a:rPr lang="en-US" dirty="0"/>
              <a:t>, Carrot+)</a:t>
            </a:r>
          </a:p>
          <a:p>
            <a:pPr lvl="1"/>
            <a:r>
              <a:rPr lang="en-US" dirty="0"/>
              <a:t>Method-level localization; supervised methods use leave-one-out cross validation</a:t>
            </a:r>
          </a:p>
          <a:p>
            <a:r>
              <a:rPr lang="en-US" dirty="0"/>
              <a:t>Parameter Settings &amp; Environment:</a:t>
            </a:r>
          </a:p>
          <a:p>
            <a:pPr lvl="1"/>
            <a:r>
              <a:rPr lang="en-US" dirty="0"/>
              <a:t>Clustering: Maximum cluster size M = 10; Minimum test coverage T = 10</a:t>
            </a:r>
          </a:p>
          <a:p>
            <a:pPr lvl="1"/>
            <a:r>
              <a:rPr lang="en-US" dirty="0"/>
              <a:t>Tools: Daikon v5.2.84, scikit-learn 0.17.0, </a:t>
            </a:r>
            <a:r>
              <a:rPr lang="en-US" dirty="0" err="1"/>
              <a:t>rankSVM</a:t>
            </a:r>
            <a:r>
              <a:rPr lang="en-US" dirty="0"/>
              <a:t> (LIBSVM 1.956)</a:t>
            </a:r>
          </a:p>
          <a:p>
            <a:pPr lvl="1"/>
            <a:r>
              <a:rPr lang="en-US" dirty="0"/>
              <a:t>System: Intel® Xeon E5-2667 2.9 GHz, Linux 2.6</a:t>
            </a:r>
          </a:p>
          <a:p>
            <a:r>
              <a:rPr lang="en-US" dirty="0"/>
              <a:t>Evaluation Metrics:</a:t>
            </a:r>
          </a:p>
          <a:p>
            <a:pPr lvl="1"/>
            <a:r>
              <a:rPr lang="en-US" dirty="0" err="1"/>
              <a:t>acc@n</a:t>
            </a:r>
            <a:r>
              <a:rPr lang="en-US" dirty="0"/>
              <a:t>: Bugs localized within top-n positions (acc@1, @3, @5)</a:t>
            </a:r>
          </a:p>
          <a:p>
            <a:pPr lvl="1"/>
            <a:r>
              <a:rPr lang="en-US" dirty="0" err="1"/>
              <a:t>wef@n</a:t>
            </a:r>
            <a:r>
              <a:rPr lang="en-US" dirty="0"/>
              <a:t>: Wasted effort (non-faulty methods inspected)</a:t>
            </a:r>
          </a:p>
          <a:p>
            <a:pPr lvl="1"/>
            <a:r>
              <a:rPr lang="en-US" dirty="0"/>
              <a:t>MAP: Mean Average Precision</a:t>
            </a:r>
          </a:p>
          <a:p>
            <a:pPr lvl="1"/>
            <a:r>
              <a:rPr lang="en-US" dirty="0"/>
              <a:t>Robustness: Experiments repeated 100 times with randomized tie-breaking</a:t>
            </a:r>
          </a:p>
        </p:txBody>
      </p:sp>
    </p:spTree>
    <p:extLst>
      <p:ext uri="{BB962C8B-B14F-4D97-AF65-F5344CB8AC3E}">
        <p14:creationId xmlns:p14="http://schemas.microsoft.com/office/powerpoint/2010/main" val="276563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48BA3-ACAC-B5DE-EDFC-8DB7B4958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14349-5FDA-6857-4973-E00115BBF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CBBC0-E364-A231-EEBD-B4B83A36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A10322D-0049-F5E1-8A19-89F55CE8D5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4944613"/>
              </p:ext>
            </p:extLst>
          </p:nvPr>
        </p:nvGraphicFramePr>
        <p:xfrm>
          <a:off x="952500" y="963612"/>
          <a:ext cx="10725150" cy="557054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45151">
                  <a:extLst>
                    <a:ext uri="{9D8B030D-6E8A-4147-A177-3AD203B41FA5}">
                      <a16:colId xmlns:a16="http://schemas.microsoft.com/office/drawing/2014/main" val="628806424"/>
                    </a:ext>
                  </a:extLst>
                </a:gridCol>
                <a:gridCol w="8479999">
                  <a:extLst>
                    <a:ext uri="{9D8B030D-6E8A-4147-A177-3AD203B41FA5}">
                      <a16:colId xmlns:a16="http://schemas.microsoft.com/office/drawing/2014/main" val="522209228"/>
                    </a:ext>
                  </a:extLst>
                </a:gridCol>
              </a:tblGrid>
              <a:tr h="61894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rebuchet MS" panose="020B060302020202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rebuchet MS" panose="020B0603020202020204" pitchFamily="34" charset="0"/>
                        </a:rPr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275057"/>
                  </a:ext>
                </a:extLst>
              </a:tr>
              <a:tr h="61894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Overview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293883"/>
                  </a:ext>
                </a:extLst>
              </a:tr>
              <a:tr h="618949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Preliminaries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574549"/>
                  </a:ext>
                </a:extLst>
              </a:tr>
              <a:tr h="618949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771623"/>
                  </a:ext>
                </a:extLst>
              </a:tr>
              <a:tr h="618949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Proposed Approach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290212"/>
                  </a:ext>
                </a:extLst>
              </a:tr>
              <a:tr h="618949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Experiments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027760"/>
                  </a:ext>
                </a:extLst>
              </a:tr>
              <a:tr h="618949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rebuchet MS" panose="020B0603020202020204" pitchFamily="34" charset="0"/>
                        </a:rPr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latin typeface="Trebuchet MS" panose="020B0603020202020204" pitchFamily="34" charset="0"/>
                        </a:rPr>
                        <a:t>Research Questions and Findings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365844"/>
                  </a:ext>
                </a:extLst>
              </a:tr>
              <a:tr h="618949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7.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Trebuchet MS" panose="020B0603020202020204" pitchFamily="34" charset="0"/>
                        </a:rPr>
                        <a:t>Conclusion and Future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0557"/>
                  </a:ext>
                </a:extLst>
              </a:tr>
              <a:tr h="618949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Q/A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40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015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8DA63-4345-9F70-3F2D-4969AB937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A5AB5-1419-0D21-40AC-F61622597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6C49F32F-22BF-2AF5-B02C-A132560A50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324168"/>
              </p:ext>
            </p:extLst>
          </p:nvPr>
        </p:nvGraphicFramePr>
        <p:xfrm>
          <a:off x="952500" y="963612"/>
          <a:ext cx="9963150" cy="557054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153025">
                  <a:extLst>
                    <a:ext uri="{9D8B030D-6E8A-4147-A177-3AD203B41FA5}">
                      <a16:colId xmlns:a16="http://schemas.microsoft.com/office/drawing/2014/main" val="628806424"/>
                    </a:ext>
                  </a:extLst>
                </a:gridCol>
                <a:gridCol w="4810125">
                  <a:extLst>
                    <a:ext uri="{9D8B030D-6E8A-4147-A177-3AD203B41FA5}">
                      <a16:colId xmlns:a16="http://schemas.microsoft.com/office/drawing/2014/main" val="522209228"/>
                    </a:ext>
                  </a:extLst>
                </a:gridCol>
              </a:tblGrid>
              <a:tr h="61894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rebuchet MS" panose="020B060302020202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rebuchet MS" panose="020B0603020202020204" pitchFamily="34" charset="0"/>
                        </a:rPr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275057"/>
                  </a:ext>
                </a:extLst>
              </a:tr>
              <a:tr h="618949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rebuchet MS" panose="020B0603020202020204" pitchFamily="34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rebuchet MS" panose="020B0603020202020204" pitchFamily="34" charset="0"/>
                        </a:rPr>
                        <a:t>Overview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293883"/>
                  </a:ext>
                </a:extLst>
              </a:tr>
              <a:tr h="618949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rebuchet MS" panose="020B0603020202020204" pitchFamily="34" charset="0"/>
                        </a:rPr>
                        <a:t>Preliminaries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574549"/>
                  </a:ext>
                </a:extLst>
              </a:tr>
              <a:tr h="618949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rebuchet MS" panose="020B0603020202020204" pitchFamily="34" charset="0"/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771623"/>
                  </a:ext>
                </a:extLst>
              </a:tr>
              <a:tr h="618949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rebuchet MS" panose="020B0603020202020204" pitchFamily="34" charset="0"/>
                        </a:rPr>
                        <a:t>Proposed Approach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290212"/>
                  </a:ext>
                </a:extLst>
              </a:tr>
              <a:tr h="618949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rebuchet MS" panose="020B0603020202020204" pitchFamily="34" charset="0"/>
                        </a:rPr>
                        <a:t>Experiments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027760"/>
                  </a:ext>
                </a:extLst>
              </a:tr>
              <a:tr h="618949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Research Questions and Findings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365844"/>
                  </a:ext>
                </a:extLst>
              </a:tr>
              <a:tr h="618949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7.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Trebuchet MS" panose="020B0603020202020204" pitchFamily="34" charset="0"/>
                        </a:rPr>
                        <a:t>Conclusion and Future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0557"/>
                  </a:ext>
                </a:extLst>
              </a:tr>
              <a:tr h="618949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Q/A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40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076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3A38B-BD76-385D-0E33-C67B9641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latin typeface="Trebuchet MS" panose="020B0603020202020204" pitchFamily="34" charset="0"/>
              </a:rPr>
              <a:t>Research Questions and 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37543-3568-9908-A023-D657979F6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RQ1: Effectiveness</a:t>
            </a:r>
          </a:p>
          <a:p>
            <a:pPr lvl="1"/>
            <a:r>
              <a:rPr lang="en-US" sz="1800" dirty="0"/>
              <a:t>Avg. acc@1: 63.03, acc@3: 101.72, acc@5: 122 localized bugs</a:t>
            </a:r>
          </a:p>
          <a:p>
            <a:pPr lvl="1"/>
            <a:r>
              <a:rPr lang="en-US" sz="1800" dirty="0"/>
              <a:t>Overall MAP: 0.221</a:t>
            </a:r>
          </a:p>
          <a:p>
            <a:pPr lvl="1"/>
            <a:r>
              <a:rPr lang="en-US" sz="1800" dirty="0"/>
              <a:t>Best performance on Commons Lang (</a:t>
            </a:r>
            <a:r>
              <a:rPr lang="en-US" sz="1800" dirty="0" err="1"/>
              <a:t>acc@k</a:t>
            </a:r>
            <a:r>
              <a:rPr lang="en-US" sz="1800" dirty="0"/>
              <a:t> up to 41; MAP 0.535)</a:t>
            </a:r>
          </a:p>
          <a:p>
            <a:r>
              <a:rPr lang="en-US" sz="2000" dirty="0"/>
              <a:t>RQ2: Comparison to Baselines</a:t>
            </a:r>
          </a:p>
          <a:p>
            <a:pPr lvl="1"/>
            <a:r>
              <a:rPr lang="en-US" sz="1800" dirty="0"/>
              <a:t>Outperforms 12 state-of-the-art SBFL techniques</a:t>
            </a:r>
          </a:p>
          <a:p>
            <a:pPr lvl="1"/>
            <a:r>
              <a:rPr lang="en-US" sz="1800" dirty="0"/>
              <a:t>~57.73% improvement at acc@1 compared to best baselines (e.g., ER1b, GP13</a:t>
            </a:r>
          </a:p>
          <a:p>
            <a:r>
              <a:rPr lang="en-US" sz="2000" dirty="0"/>
              <a:t>RQ3: Impact Of Feature Sets</a:t>
            </a:r>
          </a:p>
          <a:p>
            <a:pPr lvl="1"/>
            <a:r>
              <a:rPr lang="en-US" sz="1800" dirty="0"/>
              <a:t>Combining invariant change and suspiciousness score features yields the best results</a:t>
            </a:r>
          </a:p>
          <a:p>
            <a:pPr lvl="1"/>
            <a:r>
              <a:rPr lang="en-US" sz="1800" dirty="0"/>
              <a:t>Using only one type reduces effectiveness</a:t>
            </a:r>
          </a:p>
          <a:p>
            <a:r>
              <a:rPr lang="en-US" sz="2000" dirty="0"/>
              <a:t>RQ4: Training Data Requirement</a:t>
            </a:r>
          </a:p>
          <a:p>
            <a:pPr lvl="1"/>
            <a:r>
              <a:rPr lang="en-US" sz="1800" dirty="0"/>
              <a:t>Performance varies only slightly with different training sizes</a:t>
            </a:r>
          </a:p>
          <a:p>
            <a:pPr lvl="1"/>
            <a:r>
              <a:rPr lang="en-US" sz="1800" dirty="0"/>
              <a:t>5-fold cross validation provides the best balance</a:t>
            </a:r>
          </a:p>
          <a:p>
            <a:r>
              <a:rPr lang="en-US" sz="2000" dirty="0"/>
              <a:t>RQ5: Efficiency</a:t>
            </a:r>
          </a:p>
          <a:p>
            <a:pPr lvl="1"/>
            <a:r>
              <a:rPr lang="en-US" sz="1800" dirty="0"/>
              <a:t>Average running time: 13.894 seconds overall </a:t>
            </a:r>
          </a:p>
          <a:p>
            <a:pPr lvl="1"/>
            <a:r>
              <a:rPr lang="en-US" sz="1800" dirty="0"/>
              <a:t>Varies by project: 1.53 sec (</a:t>
            </a:r>
            <a:r>
              <a:rPr lang="en-US" sz="1800" dirty="0" err="1"/>
              <a:t>JFreeChart</a:t>
            </a:r>
            <a:r>
              <a:rPr lang="en-US" sz="1800" dirty="0"/>
              <a:t>) to 31.845 sec (Closure Compiler)</a:t>
            </a:r>
          </a:p>
        </p:txBody>
      </p:sp>
    </p:spTree>
    <p:extLst>
      <p:ext uri="{BB962C8B-B14F-4D97-AF65-F5344CB8AC3E}">
        <p14:creationId xmlns:p14="http://schemas.microsoft.com/office/powerpoint/2010/main" val="2406942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13398-9820-9E74-70F9-2A087E473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E5B1-8B74-3EBE-7DCA-3F7BD34F3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D5B30-4AD1-43DF-7439-A9053D1AA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4144952-73D4-F538-2A3F-F5B74A503A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5848653"/>
              </p:ext>
            </p:extLst>
          </p:nvPr>
        </p:nvGraphicFramePr>
        <p:xfrm>
          <a:off x="952500" y="963612"/>
          <a:ext cx="10725150" cy="557054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45151">
                  <a:extLst>
                    <a:ext uri="{9D8B030D-6E8A-4147-A177-3AD203B41FA5}">
                      <a16:colId xmlns:a16="http://schemas.microsoft.com/office/drawing/2014/main" val="628806424"/>
                    </a:ext>
                  </a:extLst>
                </a:gridCol>
                <a:gridCol w="8479999">
                  <a:extLst>
                    <a:ext uri="{9D8B030D-6E8A-4147-A177-3AD203B41FA5}">
                      <a16:colId xmlns:a16="http://schemas.microsoft.com/office/drawing/2014/main" val="522209228"/>
                    </a:ext>
                  </a:extLst>
                </a:gridCol>
              </a:tblGrid>
              <a:tr h="61894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rebuchet MS" panose="020B060302020202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rebuchet MS" panose="020B0603020202020204" pitchFamily="34" charset="0"/>
                        </a:rPr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275057"/>
                  </a:ext>
                </a:extLst>
              </a:tr>
              <a:tr h="61894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Overview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293883"/>
                  </a:ext>
                </a:extLst>
              </a:tr>
              <a:tr h="618949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Preliminaries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574549"/>
                  </a:ext>
                </a:extLst>
              </a:tr>
              <a:tr h="618949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771623"/>
                  </a:ext>
                </a:extLst>
              </a:tr>
              <a:tr h="618949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Proposed Approach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290212"/>
                  </a:ext>
                </a:extLst>
              </a:tr>
              <a:tr h="618949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Experiments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027760"/>
                  </a:ext>
                </a:extLst>
              </a:tr>
              <a:tr h="618949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Research Questions and Findings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365844"/>
                  </a:ext>
                </a:extLst>
              </a:tr>
              <a:tr h="618949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rebuchet MS" panose="020B0603020202020204" pitchFamily="34" charset="0"/>
                        </a:rPr>
                        <a:t>7.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latin typeface="Trebuchet MS" panose="020B0603020202020204" pitchFamily="34" charset="0"/>
                        </a:rPr>
                        <a:t>Conclusion and Future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0557"/>
                  </a:ext>
                </a:extLst>
              </a:tr>
              <a:tr h="618949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Q/A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40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210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46AC9-C453-BD8F-7761-5FCFA25F7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392A2-B1C4-076D-D916-2F164E162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Savant Achievements:</a:t>
            </a:r>
          </a:p>
          <a:p>
            <a:pPr lvl="1"/>
            <a:r>
              <a:rPr lang="en-US" dirty="0"/>
              <a:t>Significantly improves fault localization accuracy.</a:t>
            </a:r>
          </a:p>
          <a:p>
            <a:pPr lvl="1"/>
            <a:r>
              <a:rPr lang="en-US" dirty="0"/>
              <a:t>Reduces the candidate set using invariant mining and efficient test case selection.</a:t>
            </a:r>
          </a:p>
          <a:p>
            <a:pPr lvl="1"/>
            <a:r>
              <a:rPr lang="en-US" dirty="0"/>
              <a:t>Outperforms 12 baseline techniques in key metrics.</a:t>
            </a:r>
          </a:p>
          <a:p>
            <a:r>
              <a:rPr lang="en-US" dirty="0"/>
              <a:t>Practical Impact:</a:t>
            </a:r>
          </a:p>
          <a:p>
            <a:pPr lvl="1"/>
            <a:r>
              <a:rPr lang="en-US" dirty="0"/>
              <a:t>Robust performance across various projects and training data sizes.</a:t>
            </a:r>
          </a:p>
          <a:p>
            <a:pPr lvl="1"/>
            <a:r>
              <a:rPr lang="en-US" dirty="0"/>
              <a:t>Efficient enough for practical debugging tasks.</a:t>
            </a:r>
          </a:p>
          <a:p>
            <a:r>
              <a:rPr lang="en-US" dirty="0"/>
              <a:t>Future Directions:</a:t>
            </a:r>
          </a:p>
          <a:p>
            <a:pPr lvl="1"/>
            <a:r>
              <a:rPr lang="en-US" dirty="0"/>
              <a:t>Expand evaluation to more bugs and programming languages.</a:t>
            </a:r>
          </a:p>
          <a:p>
            <a:pPr lvl="1"/>
            <a:r>
              <a:rPr lang="en-US" dirty="0"/>
              <a:t>Refine invariant selection and feature integration further.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229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3553-C4CD-E208-DE57-EC2D315F2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Q&amp;A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9152B-CD1D-01B1-8852-980F5FED0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3F242-67AC-E39B-C60A-304A2848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E60B1-9526-1E2C-BF7D-11E1CF7B3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Motivation: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Debugging is expensive in time and effort.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Existing fault localization techniques generate long candidate lists.</a:t>
            </a:r>
            <a:endParaRPr lang="en-US" altLang="en-US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 </a:t>
            </a:r>
            <a:r>
              <a:rPr lang="en-US" altLang="en-US" dirty="0"/>
              <a:t>Idea pitched</a:t>
            </a:r>
            <a:r>
              <a:rPr lang="en-US" altLang="en-US" sz="2400" dirty="0"/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Savant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 a fault localization approach that uses a learning-to-rank strategy.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000" b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Core Components: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/>
              <a:t> </a:t>
            </a:r>
            <a:r>
              <a:rPr lang="en-US" altLang="en-US" sz="2000" dirty="0"/>
              <a:t>Consists of four steps: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/>
              <a:t>1. Method Clustering &amp; Test Case Selection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/>
              <a:t>2. Invariant Mining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/>
              <a:t>3. Feature Extraction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/>
              <a:t>4. Method Ranking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b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Results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Evaluated on 357 real bugs from 5 Defects4J projects.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Improves localization accuracy significantly (e.g., 57.73% better at top-1 ranking).</a:t>
            </a:r>
          </a:p>
        </p:txBody>
      </p:sp>
    </p:spTree>
    <p:extLst>
      <p:ext uri="{BB962C8B-B14F-4D97-AF65-F5344CB8AC3E}">
        <p14:creationId xmlns:p14="http://schemas.microsoft.com/office/powerpoint/2010/main" val="363823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8D988-6CE7-87AF-28D2-40DFA9BE9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34F5B-E359-23FA-E866-E5EB31723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EBAFD-7742-A2EF-24FD-B178C4EAC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2C80CFA-DA1D-B46F-8240-8E1B73B80F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0162199"/>
              </p:ext>
            </p:extLst>
          </p:nvPr>
        </p:nvGraphicFramePr>
        <p:xfrm>
          <a:off x="952499" y="963612"/>
          <a:ext cx="9686925" cy="557054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172076">
                  <a:extLst>
                    <a:ext uri="{9D8B030D-6E8A-4147-A177-3AD203B41FA5}">
                      <a16:colId xmlns:a16="http://schemas.microsoft.com/office/drawing/2014/main" val="628806424"/>
                    </a:ext>
                  </a:extLst>
                </a:gridCol>
                <a:gridCol w="4514849">
                  <a:extLst>
                    <a:ext uri="{9D8B030D-6E8A-4147-A177-3AD203B41FA5}">
                      <a16:colId xmlns:a16="http://schemas.microsoft.com/office/drawing/2014/main" val="522209228"/>
                    </a:ext>
                  </a:extLst>
                </a:gridCol>
              </a:tblGrid>
              <a:tr h="61894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rebuchet MS" panose="020B060302020202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rebuchet MS" panose="020B0603020202020204" pitchFamily="34" charset="0"/>
                        </a:rPr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275057"/>
                  </a:ext>
                </a:extLst>
              </a:tr>
              <a:tr h="61894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Overview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293883"/>
                  </a:ext>
                </a:extLst>
              </a:tr>
              <a:tr h="618949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rebuchet MS" panose="020B0603020202020204" pitchFamily="34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rebuchet MS" panose="020B0603020202020204" pitchFamily="34" charset="0"/>
                        </a:rPr>
                        <a:t>Preliminaries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574549"/>
                  </a:ext>
                </a:extLst>
              </a:tr>
              <a:tr h="618949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rebuchet MS" panose="020B0603020202020204" pitchFamily="34" charset="0"/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771623"/>
                  </a:ext>
                </a:extLst>
              </a:tr>
              <a:tr h="618949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rebuchet MS" panose="020B0603020202020204" pitchFamily="34" charset="0"/>
                        </a:rPr>
                        <a:t>Proposed Approach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290212"/>
                  </a:ext>
                </a:extLst>
              </a:tr>
              <a:tr h="618949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rebuchet MS" panose="020B0603020202020204" pitchFamily="34" charset="0"/>
                        </a:rPr>
                        <a:t>Experiments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027760"/>
                  </a:ext>
                </a:extLst>
              </a:tr>
              <a:tr h="618949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Research Questions and Findings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365844"/>
                  </a:ext>
                </a:extLst>
              </a:tr>
              <a:tr h="618949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7.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Trebuchet MS" panose="020B0603020202020204" pitchFamily="34" charset="0"/>
                        </a:rPr>
                        <a:t>Conclusion and Future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0557"/>
                  </a:ext>
                </a:extLst>
              </a:tr>
              <a:tr h="618949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Q/A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40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319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C5B2F-1CD7-026B-658A-9F5899350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ED9F5-C1C4-A593-306C-9583C20A0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52808-5D5E-184B-F71F-1EBECBE0B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Spectrum-Based Fault Localization (SBFL) 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indent="-457200">
              <a:buAutoNum type="arabicPeriod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Mining Likely Invariants (using Daikon)</a:t>
            </a:r>
          </a:p>
          <a:p>
            <a:pPr marL="457200" indent="-457200">
              <a:buAutoNum type="arabicPeriod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Learning-to-Rank Techniques</a:t>
            </a:r>
          </a:p>
        </p:txBody>
      </p:sp>
    </p:spTree>
    <p:extLst>
      <p:ext uri="{BB962C8B-B14F-4D97-AF65-F5344CB8AC3E}">
        <p14:creationId xmlns:p14="http://schemas.microsoft.com/office/powerpoint/2010/main" val="314763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06915-F429-9AD3-EE20-D7165D5C4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005ED-B9D8-6F86-9EE0-8BD4CE30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E8E80-687F-3F51-AB59-FC05A4BCF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kumimoji="0" lang="en-US" altLang="en-US" sz="24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Spectrum-Based Fault Localization (SBFL)</a:t>
            </a:r>
          </a:p>
          <a:p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Goal: Rank program elements by likelihood of being buggy.</a:t>
            </a:r>
          </a:p>
          <a:p>
            <a:r>
              <a:rPr lang="en-US" altLang="en-US" sz="2000" dirty="0"/>
              <a:t>Analogy:</a:t>
            </a:r>
          </a:p>
          <a:p>
            <a:pPr lvl="1"/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Like finding out which ingredient made people sick at a dinner party: If everyone who ate the cake got sick, but those who skipped it were fine → the cake is suspicious!</a:t>
            </a:r>
          </a:p>
          <a:p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Method:</a:t>
            </a:r>
          </a:p>
          <a:p>
            <a:pPr lvl="1"/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execution data from passing and failing test cases.</a:t>
            </a:r>
          </a:p>
          <a:p>
            <a:pPr lvl="1"/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Compute statistical metrics (suspiciousness scores).</a:t>
            </a:r>
          </a:p>
          <a:p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Idea:</a:t>
            </a:r>
          </a:p>
          <a:p>
            <a:pPr lvl="1"/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Elements executed frequently by failing tests—but rarely by passing tests—are more suspicious.</a:t>
            </a:r>
          </a:p>
          <a:p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Pros &amp; Cons:</a:t>
            </a:r>
          </a:p>
          <a:p>
            <a:pPr lvl="1"/>
            <a:r>
              <a:rPr lang="en-US" altLang="en-US" sz="1600" dirty="0"/>
              <a:t>Fast, automatic, no deep code analysis.</a:t>
            </a:r>
          </a:p>
          <a:p>
            <a:pPr lvl="1"/>
            <a:r>
              <a:rPr lang="en-US" altLang="en-US" sz="1600" dirty="0"/>
              <a:t>Can’t always pinpoint the exact bug (just highlights suspicious areas).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Why It Matters for Savant:</a:t>
            </a:r>
          </a:p>
          <a:p>
            <a:pPr lvl="1"/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Savant uses SBFL’s “suspiciousness scores” as one clue but combines it with invariant violations for better accuracy.</a:t>
            </a:r>
          </a:p>
          <a:p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9885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6ECAF-8803-A7A6-5F0D-FD20327F3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8363F-7BDA-290B-015D-ECFAB21D4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DC7B3-71FC-FE67-D471-04AD09FC9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kumimoji="0" lang="en-US" altLang="en-US" sz="24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Mining Likely Invariants (using Daikon)</a:t>
            </a:r>
          </a:p>
          <a:p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Purpose:</a:t>
            </a:r>
          </a:p>
          <a:p>
            <a:pPr lvl="1"/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Capture the expected behavior of a program—think of it as understanding what "normal" looks like for the code.</a:t>
            </a:r>
          </a:p>
          <a:p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Tool: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Daikon – a widely-used system that automatically detects these "normal behavior" rules (invariants).</a:t>
            </a:r>
          </a:p>
          <a:p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How It Works:</a:t>
            </a:r>
          </a:p>
          <a:p>
            <a:pPr lvl="1"/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 monitors the values of variables at specific points in the program (like at the beginning or end of a function).</a:t>
            </a:r>
          </a:p>
          <a:p>
            <a:pPr lvl="1"/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 compares these observed values to a huge list (over 300) of pre-defined "rules" or templates to see which ones hold true.</a:t>
            </a:r>
          </a:p>
          <a:p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Examples of Invariants:</a:t>
            </a:r>
          </a:p>
          <a:p>
            <a:pPr lvl="1"/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LowerBound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Ensures a variable is always at least a certain value (e.g., x ≥ c).</a:t>
            </a:r>
          </a:p>
          <a:p>
            <a:pPr lvl="1"/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LinearBinary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Checks for a consistent linear relationship between two variables (e.g., ax + by + c = 0).</a:t>
            </a:r>
          </a:p>
          <a:p>
            <a:pPr lvl="1"/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NonZero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Verifies that a variable is never zero or null.</a:t>
            </a:r>
          </a:p>
        </p:txBody>
      </p:sp>
    </p:spTree>
    <p:extLst>
      <p:ext uri="{BB962C8B-B14F-4D97-AF65-F5344CB8AC3E}">
        <p14:creationId xmlns:p14="http://schemas.microsoft.com/office/powerpoint/2010/main" val="1820136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0CB0D8-B390-E794-BCDC-5EF310096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6B671-AA95-6C4C-B01E-F2F39080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44544-4B15-7385-E73B-B3065A61F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kumimoji="0" lang="en-US" altLang="en-US" sz="24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Learning-to-Rank Techniques</a:t>
            </a:r>
          </a:p>
          <a:p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What It Is:</a:t>
            </a:r>
          </a:p>
          <a:p>
            <a:pPr lvl="1"/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set of supervised machine learning methods for ranking items.</a:t>
            </a:r>
          </a:p>
          <a:p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Phases:</a:t>
            </a:r>
          </a:p>
          <a:p>
            <a:pPr lvl="1"/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Learning Phase: Extract features from training data (with known buggy methods) to build a ranking model.</a:t>
            </a:r>
          </a:p>
          <a:p>
            <a:pPr lvl="1"/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Deployment Phase: Use the model to rank program elements for new bugs.</a:t>
            </a:r>
          </a:p>
          <a:p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Our Approach:</a:t>
            </a:r>
          </a:p>
          <a:p>
            <a:pPr lvl="1"/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Utilizes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rankSVM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 pairwise ranking algorithm.</a:t>
            </a:r>
          </a:p>
          <a:p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Why It Matters:</a:t>
            </a:r>
          </a:p>
          <a:p>
            <a:pPr lvl="1"/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Combines diverse features (invariant differences and SBFL scores) into a single ranked list.</a:t>
            </a:r>
          </a:p>
        </p:txBody>
      </p:sp>
    </p:spTree>
    <p:extLst>
      <p:ext uri="{BB962C8B-B14F-4D97-AF65-F5344CB8AC3E}">
        <p14:creationId xmlns:p14="http://schemas.microsoft.com/office/powerpoint/2010/main" val="3339866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EDC27-C1EB-64D7-CFEF-A407AB8B6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9ED0F-D8EF-119F-8CBE-A60442CBB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45048-FD16-318D-CBC1-30B0A30A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C7C9B5C0-57AF-4D37-EADF-D7C957D176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7922238"/>
              </p:ext>
            </p:extLst>
          </p:nvPr>
        </p:nvGraphicFramePr>
        <p:xfrm>
          <a:off x="952499" y="963612"/>
          <a:ext cx="10163175" cy="557054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133976">
                  <a:extLst>
                    <a:ext uri="{9D8B030D-6E8A-4147-A177-3AD203B41FA5}">
                      <a16:colId xmlns:a16="http://schemas.microsoft.com/office/drawing/2014/main" val="628806424"/>
                    </a:ext>
                  </a:extLst>
                </a:gridCol>
                <a:gridCol w="5029199">
                  <a:extLst>
                    <a:ext uri="{9D8B030D-6E8A-4147-A177-3AD203B41FA5}">
                      <a16:colId xmlns:a16="http://schemas.microsoft.com/office/drawing/2014/main" val="522209228"/>
                    </a:ext>
                  </a:extLst>
                </a:gridCol>
              </a:tblGrid>
              <a:tr h="61894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rebuchet MS" panose="020B060302020202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rebuchet MS" panose="020B0603020202020204" pitchFamily="34" charset="0"/>
                        </a:rPr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275057"/>
                  </a:ext>
                </a:extLst>
              </a:tr>
              <a:tr h="61894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Overview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293883"/>
                  </a:ext>
                </a:extLst>
              </a:tr>
              <a:tr h="618949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Preliminaries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574549"/>
                  </a:ext>
                </a:extLst>
              </a:tr>
              <a:tr h="618949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rebuchet MS" panose="020B0603020202020204" pitchFamily="34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rebuchet MS" panose="020B0603020202020204" pitchFamily="34" charset="0"/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771623"/>
                  </a:ext>
                </a:extLst>
              </a:tr>
              <a:tr h="618949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rebuchet MS" panose="020B0603020202020204" pitchFamily="34" charset="0"/>
                        </a:rPr>
                        <a:t>Proposed Approach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290212"/>
                  </a:ext>
                </a:extLst>
              </a:tr>
              <a:tr h="618949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rebuchet MS" panose="020B0603020202020204" pitchFamily="34" charset="0"/>
                        </a:rPr>
                        <a:t>Experiments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027760"/>
                  </a:ext>
                </a:extLst>
              </a:tr>
              <a:tr h="618949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Research Questions and Findings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365844"/>
                  </a:ext>
                </a:extLst>
              </a:tr>
              <a:tr h="618949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7.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Trebuchet MS" panose="020B0603020202020204" pitchFamily="34" charset="0"/>
                        </a:rPr>
                        <a:t>Conclusion and Future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0557"/>
                  </a:ext>
                </a:extLst>
              </a:tr>
              <a:tr h="618949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Q/A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40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650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BE80D4600CF946AC08B9ECDF19C18F" ma:contentTypeVersion="13" ma:contentTypeDescription="Create a new document." ma:contentTypeScope="" ma:versionID="4de86d740cf0a469e702e702b261b520">
  <xsd:schema xmlns:xsd="http://www.w3.org/2001/XMLSchema" xmlns:xs="http://www.w3.org/2001/XMLSchema" xmlns:p="http://schemas.microsoft.com/office/2006/metadata/properties" xmlns:ns3="80579c67-0188-456b-89b9-4a024c397457" xmlns:ns4="a26d3d5e-9650-45f1-8ea4-0c8e4b251035" targetNamespace="http://schemas.microsoft.com/office/2006/metadata/properties" ma:root="true" ma:fieldsID="216e36494ad8297d00a774199771f782" ns3:_="" ns4:_="">
    <xsd:import namespace="80579c67-0188-456b-89b9-4a024c397457"/>
    <xsd:import namespace="a26d3d5e-9650-45f1-8ea4-0c8e4b25103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579c67-0188-456b-89b9-4a024c3974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6d3d5e-9650-45f1-8ea4-0c8e4b25103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0579c67-0188-456b-89b9-4a024c397457" xsi:nil="true"/>
  </documentManagement>
</p:properties>
</file>

<file path=customXml/itemProps1.xml><?xml version="1.0" encoding="utf-8"?>
<ds:datastoreItem xmlns:ds="http://schemas.openxmlformats.org/officeDocument/2006/customXml" ds:itemID="{9C434A81-6486-4F16-80EF-7D9377DA8B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579c67-0188-456b-89b9-4a024c397457"/>
    <ds:schemaRef ds:uri="a26d3d5e-9650-45f1-8ea4-0c8e4b2510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CDE713-7E75-465E-A396-B4893C486E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F57BB0-6ED5-4615-A3AE-2DB4E03E38FC}">
  <ds:schemaRefs>
    <ds:schemaRef ds:uri="a26d3d5e-9650-45f1-8ea4-0c8e4b251035"/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80579c67-0188-456b-89b9-4a024c39745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2127</Words>
  <Application>Microsoft Office PowerPoint</Application>
  <PresentationFormat>Widescreen</PresentationFormat>
  <Paragraphs>383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Arial</vt:lpstr>
      <vt:lpstr>Cambria Math</vt:lpstr>
      <vt:lpstr>Trebuchet MS</vt:lpstr>
      <vt:lpstr>Office Theme</vt:lpstr>
      <vt:lpstr>A Learning-to-Rank Based Fault Localization Approach </vt:lpstr>
      <vt:lpstr>Index</vt:lpstr>
      <vt:lpstr>Overview</vt:lpstr>
      <vt:lpstr>Index</vt:lpstr>
      <vt:lpstr>Preliminaries</vt:lpstr>
      <vt:lpstr>Preliminaries</vt:lpstr>
      <vt:lpstr>Preliminaries</vt:lpstr>
      <vt:lpstr>Preliminaries</vt:lpstr>
      <vt:lpstr>Index</vt:lpstr>
      <vt:lpstr>Example</vt:lpstr>
      <vt:lpstr>Index</vt:lpstr>
      <vt:lpstr>Proposed Approach</vt:lpstr>
      <vt:lpstr>Proposed Approach (Method Clustering &amp; Test Case Selection)</vt:lpstr>
      <vt:lpstr>Proposed Approach (Invariant Mining)</vt:lpstr>
      <vt:lpstr>Proposed Approach (Feature Extraction)</vt:lpstr>
      <vt:lpstr>Proposed Approach (Model Learning)</vt:lpstr>
      <vt:lpstr>Index</vt:lpstr>
      <vt:lpstr>Experiments</vt:lpstr>
      <vt:lpstr>Index</vt:lpstr>
      <vt:lpstr>Research Questions and Findings</vt:lpstr>
      <vt:lpstr>Index</vt:lpstr>
      <vt:lpstr>Conclusion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 Bhupendra Pandya</dc:creator>
  <cp:lastModifiedBy>Dev Bhupendra Pandya</cp:lastModifiedBy>
  <cp:revision>2</cp:revision>
  <dcterms:created xsi:type="dcterms:W3CDTF">2025-02-18T03:43:09Z</dcterms:created>
  <dcterms:modified xsi:type="dcterms:W3CDTF">2025-02-18T14:58:30Z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0x01010091BE80D4600CF946AC08B9ECDF19C18F</vt:lpwstr>
  </property>
</Properties>
</file>