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ormorant Garamond Bold Italics" panose="020B0604020202020204" charset="0"/>
      <p:regular r:id="rId16"/>
    </p:embeddedFont>
    <p:embeddedFont>
      <p:font typeface="Cormorant Garamond Italics" panose="020B0604020202020204" charset="0"/>
      <p:regular r:id="rId17"/>
    </p:embeddedFont>
    <p:embeddedFont>
      <p:font typeface="Glacial Indifference" panose="020B0604020202020204" charset="0"/>
      <p:regular r:id="rId18"/>
    </p:embeddedFont>
    <p:embeddedFont>
      <p:font typeface="Glacial Indifference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E8E"/>
    <a:srgbClr val="2D3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52A3A-3CBB-4E3C-8168-58E816B4C50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64BF-99A1-4A55-8E9F-29B31E1E5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4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464BF-99A1-4A55-8E9F-29B31E1E5A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08093" y="1969366"/>
            <a:ext cx="10368096" cy="385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7500" i="1" dirty="0">
                <a:solidFill>
                  <a:srgbClr val="2D3880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 An Analysis of Patch Plausibility and Correctness for Generate-and-Validate Patch Generation Systems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08093" y="6417994"/>
            <a:ext cx="1210136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Paper Authors:  Zichao Qi, Fan Long, Sara Achour, and Martin Rinard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8093" y="7132089"/>
            <a:ext cx="10368096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Paper Presentation by: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Pulkit Bansal - 40321488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925123" y="2221779"/>
            <a:ext cx="0" cy="5843443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26856" y="1958340"/>
            <a:ext cx="11945702" cy="7884163"/>
          </a:xfrm>
          <a:custGeom>
            <a:avLst/>
            <a:gdLst/>
            <a:ahLst/>
            <a:cxnLst/>
            <a:rect l="l" t="t" r="r" b="b"/>
            <a:pathLst>
              <a:path w="11945702" h="7884163">
                <a:moveTo>
                  <a:pt x="0" y="0"/>
                </a:moveTo>
                <a:lnTo>
                  <a:pt x="11945703" y="0"/>
                </a:lnTo>
                <a:lnTo>
                  <a:pt x="11945703" y="7884163"/>
                </a:lnTo>
                <a:lnTo>
                  <a:pt x="0" y="7884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Evaluation &amp; Experimental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57452" y="-61341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5768" y="441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Limitations &amp; Technical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929" y="1844040"/>
            <a:ext cx="8894933" cy="837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Functionality Deletion is a Limited Strategy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 is effective only when removing code is a viable solution; it cannot modify or rewrite logic, making it unsuitable for many real-world defects. (Page 27, Section 1.8)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Dependence on Existing Test Suites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the test suite is incomplete or weak, incorrect patches may still pass validation, leading to false positives. (Page 28, Section 3)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Not Ideal for Complex or Semantic Bugs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Bugs requiring logical restructuring, variable modifications, or algorithmic corrections cannot be fixed with Kali’s deletion-based approach. (Page 26, Section 1.8)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Potential for Security Vulnerabilities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Kali removes critical checks or error-handling mechanisms, it may unintentionally introduce security risks instead of fixing defects. (Page 29, Section 5.2)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Lack of Generalization to All Programming Languages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 has been primarily evaluated on C programs, and its effectiveness on other languages (e.g., Java, Python) remains unclear. (Page 27, Section 1.8)</a:t>
            </a:r>
          </a:p>
          <a:p>
            <a:pPr marL="0" lvl="0" indent="0" algn="l">
              <a:lnSpc>
                <a:spcPts val="3740"/>
              </a:lnSpc>
            </a:pPr>
            <a:endParaRPr lang="en-US" sz="220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01745" y="1844040"/>
            <a:ext cx="7611861" cy="837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Weak Proxies Mislead Patch Evaluation –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Many generate-and-validate systems consider a patch valid if it passes test cases, but this approach is flawed as it does not ensure actual correctness.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Correctness vs. Plausibility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study differentiates between plausible patches (which pass test cases) and correct patches (which fix the defect correctly), emphasizing that many existing methods fail to ensure correctness.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Scalability Advantage of Kali – 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Since Kali removes functionality instead of modifying code, its search space is significantly smaller and more efficient compared to GenProg and RSRepair. </a:t>
            </a:r>
          </a:p>
          <a:p>
            <a:pPr marL="474981" lvl="1" indent="-237491" algn="l">
              <a:lnSpc>
                <a:spcPts val="3740"/>
              </a:lnSpc>
              <a:buFont typeface="Arial"/>
              <a:buChar char="•"/>
            </a:pPr>
            <a:r>
              <a:rPr lang="en-US" sz="22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Challenge in Handling Multi-Line or Structural Changes –</a:t>
            </a:r>
            <a:r>
              <a:rPr lang="en-US" sz="2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Kali operates at a fine-grained level, meaning it struggles with multi-line modifications or cases where restructuring is necessary. </a:t>
            </a:r>
          </a:p>
          <a:p>
            <a:pPr marL="0" lvl="0" indent="0" algn="l">
              <a:lnSpc>
                <a:spcPts val="3740"/>
              </a:lnSpc>
            </a:pPr>
            <a:endParaRPr lang="en-US" sz="220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 &amp; Future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47925"/>
            <a:ext cx="14477423" cy="717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Summary &amp; Impact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Most patches from GenProg, RSRepair, and AE were incorrect due to weak validation criteria. (Page 25, Section 1.1)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 matches or outperforms existing systems by focusing on functionality deletion. (Page 30, Figure 1)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Stronger validation mechanisms are needed to ensure patches do not introduce new vulnerabilities. (Page 28, Section 3)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Work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Integrating Semantic Analysis – Improve patch correctness by understanding code logic. (Page 27, Section 1.8)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Enhancing Test Suites – Strengthen validation mechanisms to prevent incorrect patches from passing. (Page 28, Section 3)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Expanding Kali's Scope – Apply Kali to Java, Python, and binary patching for broader impact. (Page 27, Section 1.8)</a:t>
            </a:r>
          </a:p>
          <a:p>
            <a:pPr marL="0" lvl="0" indent="0" algn="l">
              <a:lnSpc>
                <a:spcPts val="4079"/>
              </a:lnSpc>
            </a:pPr>
            <a:endParaRPr lang="en-US" sz="240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5419727"/>
            <a:ext cx="8115300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 b="1" i="1" dirty="0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89778" y="0"/>
            <a:ext cx="5798222" cy="10287000"/>
            <a:chOff x="0" y="0"/>
            <a:chExt cx="1328344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7798" r="17798"/>
            <a:stretch>
              <a:fillRect/>
            </a:stretch>
          </p:blipFill>
          <p:spPr>
            <a:xfrm>
              <a:off x="0" y="0"/>
              <a:ext cx="13283440" cy="13716000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01419"/>
            <a:ext cx="5520700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732035"/>
            <a:ext cx="11258487" cy="7832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Automatic Patch Generation?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Generate-and-validate patch repair systems (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RSRepair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AE) attempt automatic patch generation.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Challenge: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Many patches fail to produce correct outputs due to weak acceptance and validation criteria.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Existing systems generate incorrect or misleading patches, making debugging harder.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Traditional generate-and-validate methods struggle with complex patches.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Functionality deletion is a simpler, more focused approach.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 of the Paper: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Introduce Kali, a patch generation system that removes functionality instead of modifying code.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182390"/>
            <a:ext cx="7328478" cy="3104610"/>
          </a:xfrm>
          <a:custGeom>
            <a:avLst/>
            <a:gdLst/>
            <a:ahLst/>
            <a:cxnLst/>
            <a:rect l="l" t="t" r="r" b="b"/>
            <a:pathLst>
              <a:path w="7328478" h="3104610">
                <a:moveTo>
                  <a:pt x="0" y="0"/>
                </a:moveTo>
                <a:lnTo>
                  <a:pt x="7328478" y="0"/>
                </a:lnTo>
                <a:lnTo>
                  <a:pt x="7328478" y="3104610"/>
                </a:lnTo>
                <a:lnTo>
                  <a:pt x="0" y="310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7955327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Motivation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39553"/>
            <a:ext cx="5320224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Time-Consuming Debugging: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Debugging inefficiencies arise due to weak test suites in GenProg, RSRepair, and AE.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Most patches require manual inspection, as only 2/105 (1.9%) of GenProg patches were correct. (Figure 1, Page 30)</a:t>
            </a:r>
          </a:p>
        </p:txBody>
      </p:sp>
      <p:pic>
        <p:nvPicPr>
          <p:cNvPr id="2050" name="Picture 2" descr="Automatic Patch Generation via Learning">
            <a:extLst>
              <a:ext uri="{FF2B5EF4-FFF2-40B4-BE49-F238E27FC236}">
                <a16:creationId xmlns:a16="http://schemas.microsoft.com/office/drawing/2014/main" id="{05B79BC4-CED4-581D-B45C-A2D176E5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800" y="190500"/>
            <a:ext cx="5320224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48924" y="2539553"/>
            <a:ext cx="7824276" cy="7832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Inefficiency of Flat Delta Debugging: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104/110 (94.5%) of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GenProg’s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plausible patches were just functionality deletions. (Section 5, Page 29)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Weak validation methods allow incorrect patches to pass test cases, misleading debugging efforts.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Real-World Problems: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Systems generate patches for large real-world projects, but many introduce security vulnerabilities by removing key checks. (Section 5.2, Page 29)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Need for a Structured Approach: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Kali, a functionality deletion-based system, achieves similar or better correctness rates than complex systems. (Figure 1, Page 30)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90600"/>
            <a:ext cx="7253973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00325"/>
            <a:ext cx="11258487" cy="678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Incorrect Patch Generation: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RSRepair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and AE generate patches that fail correctness checks.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Only 5/414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patches (1.2%) were correct. (Section 3, Page 28</a:t>
            </a: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Weak Validation Mechanisms: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Many patches pass test cases but remain incorrect due to weak test suites.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Example: 37/55 (67%)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patches produced incorrect outputs despite validation. (Page 25, Section 1.1)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Security and Reliability Risks: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104/110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patches (94.5%) only deleted functionality. (Section 5, Page 29)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Functionality deletion leads to buffer overflows, security flaws, and logic failures. (Page 29, Section 5.2)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3074" name="Picture 2" descr="Problem Statement Icon Vector Images (over 200)">
            <a:extLst>
              <a:ext uri="{FF2B5EF4-FFF2-40B4-BE49-F238E27FC236}">
                <a16:creationId xmlns:a16="http://schemas.microsoft.com/office/drawing/2014/main" id="{4E2829BA-AF30-3EEF-1133-B89A56F8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361" y="36766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9060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Related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47900"/>
            <a:ext cx="11258487" cy="614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GenProg, RSRepair, AE: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Modify program structures via mutation-based genetic algorithms.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Flaw: Relies on weak test cases, leading to incorrect patches. (Section 1.1, Page 25)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ClearView (Binary Patching System):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Uses learned invariants to generate patches that help systems survive defects.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Flaw: Limited correctness; only 4/10 ClearView patches were correct. (Section 7, Page 31)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Issue: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Test suite limitations prevent automated repair systems from ensuring patch correctness. (Section 3, Page 28)</a:t>
            </a:r>
          </a:p>
          <a:p>
            <a:pPr marL="0" lvl="0" indent="0" algn="l">
              <a:lnSpc>
                <a:spcPts val="4079"/>
              </a:lnSpc>
            </a:pPr>
            <a:endParaRPr lang="en-US" sz="240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EF534-EE54-AD06-D432-7AB50B69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538" y="7581900"/>
            <a:ext cx="10888611" cy="2489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Proposed Solution – Kali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00325"/>
            <a:ext cx="11258487" cy="665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Kali?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functionality deletion-based patch generation system. (Section 1.4, Page 26)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Removes code instead of modifying logic, making patch generation simpler and more transparent.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Findings: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 generates at least as many correct patches as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RSRepair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and AE. (Section 1.8, Page 27)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More effective in identifying defective functionality than traditional systems.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Efficiency: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Kali’s search space is ≤1700 patches per defect, while </a:t>
            </a:r>
            <a:r>
              <a:rPr lang="en-US" sz="2400" dirty="0" err="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GenProg’s</a:t>
            </a:r>
            <a:r>
              <a:rPr lang="en-US" sz="2400" dirty="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is tens of thousands. (Page 30, Figure 1)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00C96-D4F3-6260-2C24-DA09FBBD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42723B-9457-8D35-3E75-8A8C2331CEA6}"/>
              </a:ext>
            </a:extLst>
          </p:cNvPr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D5FF80-4477-86A4-FE5C-1B5876475A74}"/>
              </a:ext>
            </a:extLst>
          </p:cNvPr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 dirty="0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Plausible Patches Vs Correct Patches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F59A923-D0C0-7CAD-F7D8-D6EF55C30C88}"/>
              </a:ext>
            </a:extLst>
          </p:cNvPr>
          <p:cNvSpPr txBox="1"/>
          <p:nvPr/>
        </p:nvSpPr>
        <p:spPr>
          <a:xfrm>
            <a:off x="1028700" y="2171700"/>
            <a:ext cx="10096500" cy="8270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59080" lvl="1" algn="l">
              <a:lnSpc>
                <a:spcPts val="4079"/>
              </a:lnSpc>
            </a:pPr>
            <a:r>
              <a:rPr lang="en-US" sz="2400" dirty="0"/>
              <a:t>🔹 </a:t>
            </a:r>
            <a:r>
              <a:rPr lang="en-US" sz="2400" b="1" dirty="0">
                <a:solidFill>
                  <a:srgbClr val="2D3880"/>
                </a:solidFill>
              </a:rPr>
              <a:t>Plausible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2D3880"/>
                </a:solidFill>
              </a:rPr>
              <a:t>Patches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2D3880"/>
                </a:solidFill>
              </a:rPr>
              <a:t>Patches that </a:t>
            </a:r>
            <a:r>
              <a:rPr lang="en-US" sz="2400" b="1" dirty="0">
                <a:solidFill>
                  <a:srgbClr val="2D3880"/>
                </a:solidFill>
              </a:rPr>
              <a:t>pass test cases</a:t>
            </a:r>
            <a:r>
              <a:rPr lang="en-US" sz="2400" dirty="0">
                <a:solidFill>
                  <a:srgbClr val="2D3880"/>
                </a:solidFill>
              </a:rPr>
              <a:t> but are </a:t>
            </a:r>
            <a:r>
              <a:rPr lang="en-US" sz="2400" b="1" dirty="0">
                <a:solidFill>
                  <a:srgbClr val="2D3880"/>
                </a:solidFill>
              </a:rPr>
              <a:t>not necessarily correct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🔹 </a:t>
            </a:r>
            <a:r>
              <a:rPr lang="en-US" sz="2400" b="1" dirty="0">
                <a:solidFill>
                  <a:srgbClr val="2D3880"/>
                </a:solidFill>
              </a:rPr>
              <a:t>Correct Patches</a:t>
            </a:r>
            <a:r>
              <a:rPr lang="en-US" sz="2400" dirty="0">
                <a:solidFill>
                  <a:srgbClr val="2D3880"/>
                </a:solidFill>
              </a:rPr>
              <a:t> – Patches that </a:t>
            </a:r>
            <a:r>
              <a:rPr lang="en-US" sz="2400" b="1" dirty="0">
                <a:solidFill>
                  <a:srgbClr val="2D3880"/>
                </a:solidFill>
              </a:rPr>
              <a:t>truly fix the defect</a:t>
            </a:r>
            <a:r>
              <a:rPr lang="en-US" sz="2400" dirty="0">
                <a:solidFill>
                  <a:srgbClr val="2D3880"/>
                </a:solidFill>
              </a:rPr>
              <a:t> and maintain program functionality.</a:t>
            </a:r>
          </a:p>
          <a:p>
            <a:pPr marL="259080" lvl="1" algn="l">
              <a:lnSpc>
                <a:spcPts val="4079"/>
              </a:lnSpc>
            </a:pPr>
            <a:endParaRPr lang="en-US" sz="2400" b="1" dirty="0">
              <a:solidFill>
                <a:srgbClr val="2D388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lvl="1"/>
            <a:r>
              <a:rPr lang="en-US" sz="2400" dirty="0">
                <a:solidFill>
                  <a:srgbClr val="2D3880"/>
                </a:solidFill>
                <a:latin typeface="Glacial Indifference" panose="020B0604020202020204" charset="0"/>
              </a:rPr>
              <a:t>📌 </a:t>
            </a:r>
            <a:r>
              <a:rPr lang="en-US" sz="2400" b="1" dirty="0">
                <a:solidFill>
                  <a:srgbClr val="2D3880"/>
                </a:solidFill>
                <a:latin typeface="Glacial Indifference Bold" panose="020B0604020202020204" charset="0"/>
              </a:rPr>
              <a:t>High Plausibility, Low Correctness:</a:t>
            </a:r>
            <a:endParaRPr lang="en-US" sz="2400" dirty="0">
              <a:solidFill>
                <a:srgbClr val="2D3880"/>
              </a:solidFill>
              <a:latin typeface="Glacial Indifference Bold" panose="020B060402020202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Most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 patches generated by </a:t>
            </a:r>
            <a:r>
              <a:rPr lang="en-US" sz="2400" b="1" dirty="0" err="1">
                <a:solidFill>
                  <a:srgbClr val="2D3880"/>
                </a:solidFill>
                <a:latin typeface="Glacial Indifference" panose="020B0604020202020204" charset="0"/>
              </a:rPr>
              <a:t>GenProg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, </a:t>
            </a:r>
            <a:r>
              <a:rPr lang="en-US" sz="2400" b="1" dirty="0" err="1">
                <a:solidFill>
                  <a:srgbClr val="2D3880"/>
                </a:solidFill>
                <a:latin typeface="Glacial Indifference" panose="020B0604020202020204" charset="0"/>
              </a:rPr>
              <a:t>RSRepair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, and AE were plausible but incorrect.</a:t>
            </a:r>
            <a:endParaRPr lang="en-US" sz="2400" dirty="0">
              <a:solidFill>
                <a:srgbClr val="2D3880"/>
              </a:solidFill>
              <a:latin typeface="Glacial Indifference" panose="020B060402020202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Example:</a:t>
            </a:r>
            <a:r>
              <a:rPr lang="en-US" sz="2400" dirty="0">
                <a:solidFill>
                  <a:srgbClr val="2D3880"/>
                </a:solidFill>
                <a:latin typeface="Glacial Indifference" panose="020B0604020202020204" charset="0"/>
              </a:rPr>
              <a:t> </a:t>
            </a:r>
            <a:r>
              <a:rPr lang="en-US" sz="2400" b="1" dirty="0" err="1">
                <a:solidFill>
                  <a:srgbClr val="2D3880"/>
                </a:solidFill>
                <a:latin typeface="Glacial Indifference" panose="020B0604020202020204" charset="0"/>
              </a:rPr>
              <a:t>GenProg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 produced 104 plausible patches, but only 2 were actually correct.</a:t>
            </a:r>
          </a:p>
          <a:p>
            <a:pPr lvl="1"/>
            <a:endParaRPr lang="en-US" sz="2400" dirty="0">
              <a:solidFill>
                <a:srgbClr val="2D3880"/>
              </a:solidFill>
              <a:latin typeface="Glacial Indifference" panose="020B0604020202020204" charset="0"/>
            </a:endParaRPr>
          </a:p>
          <a:p>
            <a:pPr lvl="1"/>
            <a:r>
              <a:rPr lang="en-US" sz="2400" dirty="0">
                <a:solidFill>
                  <a:srgbClr val="2D3880"/>
                </a:solidFill>
                <a:latin typeface="Glacial Indifference" panose="020B0604020202020204" charset="0"/>
              </a:rPr>
              <a:t>📌 </a:t>
            </a:r>
            <a:r>
              <a:rPr lang="en-US" sz="2400" b="1" dirty="0">
                <a:solidFill>
                  <a:srgbClr val="2D3880"/>
                </a:solidFill>
                <a:latin typeface="Glacial Indifference Bold" panose="020B0604020202020204" charset="0"/>
              </a:rPr>
              <a:t>Kali’s Functionality Deletion Approach:</a:t>
            </a:r>
            <a:endParaRPr lang="en-US" sz="2400" dirty="0">
              <a:solidFill>
                <a:srgbClr val="2D3880"/>
              </a:solidFill>
              <a:latin typeface="Glacial Indifference Bold" panose="020B060402020202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Kali matched or outperformed all systems in correct patches.</a:t>
            </a:r>
            <a:endParaRPr lang="en-US" sz="2400" dirty="0">
              <a:solidFill>
                <a:srgbClr val="2D3880"/>
              </a:solidFill>
              <a:latin typeface="Glacial Indifference" panose="020B060402020202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Kali's plausible patches were ALL correct (27/27), unlike </a:t>
            </a:r>
            <a:r>
              <a:rPr lang="en-US" sz="2400" b="1" dirty="0" err="1">
                <a:solidFill>
                  <a:srgbClr val="2D3880"/>
                </a:solidFill>
                <a:latin typeface="Glacial Indifference" panose="020B0604020202020204" charset="0"/>
              </a:rPr>
              <a:t>GenProg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 and </a:t>
            </a:r>
            <a:r>
              <a:rPr lang="en-US" sz="2400" b="1" dirty="0" err="1">
                <a:solidFill>
                  <a:srgbClr val="2D3880"/>
                </a:solidFill>
                <a:latin typeface="Glacial Indifference" panose="020B0604020202020204" charset="0"/>
              </a:rPr>
              <a:t>RSRepair</a:t>
            </a: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D3880"/>
              </a:solidFill>
              <a:latin typeface="Glacial Indifference" panose="020B0604020202020204" charset="0"/>
            </a:endParaRPr>
          </a:p>
          <a:p>
            <a:pPr lvl="1"/>
            <a:r>
              <a:rPr lang="en-US" sz="2400" dirty="0">
                <a:solidFill>
                  <a:srgbClr val="2D3880"/>
                </a:solidFill>
                <a:latin typeface="Glacial Indifference" panose="020B0604020202020204" charset="0"/>
              </a:rPr>
              <a:t>📌 </a:t>
            </a:r>
            <a:r>
              <a:rPr lang="en-US" sz="2400" b="1" dirty="0">
                <a:solidFill>
                  <a:srgbClr val="2D3880"/>
                </a:solidFill>
                <a:latin typeface="Glacial Indifference Bold" panose="020B0604020202020204" charset="0"/>
              </a:rPr>
              <a:t>Security Risks of Plausible Patches:</a:t>
            </a:r>
            <a:endParaRPr lang="en-US" sz="2400" dirty="0">
              <a:solidFill>
                <a:srgbClr val="2D3880"/>
              </a:solidFill>
              <a:latin typeface="Glacial Indifference Bold" panose="020B06040202020202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D3880"/>
                </a:solidFill>
                <a:latin typeface="Glacial Indifference" panose="020B0604020202020204" charset="0"/>
              </a:rPr>
              <a:t>Many plausible patches introduced security vulnerabilities, such as buffer overflows.</a:t>
            </a:r>
            <a:r>
              <a:rPr lang="en-US" sz="2400" dirty="0">
                <a:solidFill>
                  <a:srgbClr val="2D3880"/>
                </a:solidFill>
                <a:latin typeface="Glacial Indifference" panose="020B0604020202020204" charset="0"/>
              </a:rPr>
              <a:t> </a:t>
            </a:r>
            <a:r>
              <a:rPr lang="en-US" sz="2400" i="1" dirty="0">
                <a:solidFill>
                  <a:srgbClr val="2D3880"/>
                </a:solidFill>
                <a:latin typeface="Glacial Indifference" panose="020B0604020202020204" charset="0"/>
              </a:rPr>
              <a:t>(Page 29, Section 5.2)</a:t>
            </a:r>
            <a:endParaRPr lang="en-US" sz="2400" dirty="0">
              <a:solidFill>
                <a:srgbClr val="2D3880"/>
              </a:solidFill>
              <a:latin typeface="Glacial Indifference" panose="020B0604020202020204" charset="0"/>
            </a:endParaRP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1026" name="Picture 2" descr="Automatic Patch Generation via Learning">
            <a:extLst>
              <a:ext uri="{FF2B5EF4-FFF2-40B4-BE49-F238E27FC236}">
                <a16:creationId xmlns:a16="http://schemas.microsoft.com/office/drawing/2014/main" id="{78FFBB6A-CD13-D13E-E1C8-5ADF3E70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138736"/>
            <a:ext cx="6858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1EB25-784E-91A8-82E9-B88108FA6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D0931C2-879C-53C8-0D28-743CA21F66C2}"/>
              </a:ext>
            </a:extLst>
          </p:cNvPr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5704E66-AA03-CBF5-0375-DD2BC7A13098}"/>
              </a:ext>
            </a:extLst>
          </p:cNvPr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 dirty="0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Weak Proxies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29B04B7-1747-F073-A9B1-3811228D08A4}"/>
              </a:ext>
            </a:extLst>
          </p:cNvPr>
          <p:cNvSpPr txBox="1"/>
          <p:nvPr/>
        </p:nvSpPr>
        <p:spPr>
          <a:xfrm>
            <a:off x="1028700" y="2171700"/>
            <a:ext cx="14287500" cy="257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59080" lvl="1" algn="l">
              <a:lnSpc>
                <a:spcPts val="4079"/>
              </a:lnSpc>
            </a:pPr>
            <a:r>
              <a:rPr lang="en-US" sz="2400" dirty="0"/>
              <a:t>🔹 </a:t>
            </a:r>
            <a:r>
              <a:rPr lang="en-US" sz="2400" b="1" dirty="0">
                <a:solidFill>
                  <a:srgbClr val="444E8E"/>
                </a:solidFill>
                <a:latin typeface="Glacial Indifference Bold" panose="020B0604020202020204" charset="0"/>
              </a:rPr>
              <a:t>Weak proxies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refer to flawed validation methods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that assume a patch is correct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if it passes test cases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, rather than verifying if it truly fixes the defect.</a:t>
            </a:r>
            <a:endParaRPr lang="en-US" sz="2400" b="1" dirty="0">
              <a:solidFill>
                <a:srgbClr val="444E8E"/>
              </a:solidFill>
              <a:latin typeface="Glacial Indifference" panose="020B0604020202020204" charset="0"/>
              <a:sym typeface="Glacial Indifference Bold"/>
            </a:endParaRPr>
          </a:p>
          <a:p>
            <a:pPr marL="259080" lvl="1" algn="l">
              <a:lnSpc>
                <a:spcPts val="4079"/>
              </a:lnSpc>
            </a:pPr>
            <a:r>
              <a:rPr lang="en-US" sz="2400" dirty="0"/>
              <a:t>🔹 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Weak Proxies are a problem because a patch might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pass existing test cases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but still be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semantically incorrect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.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2587B-EF59-96E9-97E4-D522E56CF933}"/>
              </a:ext>
            </a:extLst>
          </p:cNvPr>
          <p:cNvSpPr txBox="1"/>
          <p:nvPr/>
        </p:nvSpPr>
        <p:spPr>
          <a:xfrm>
            <a:off x="1219199" y="4256781"/>
            <a:ext cx="144780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Overfitting to Incomplete Test Suites</a:t>
            </a:r>
            <a:endParaRPr lang="en-US" sz="2400" dirty="0">
              <a:solidFill>
                <a:srgbClr val="444E8E"/>
              </a:solidFill>
              <a:latin typeface="Glacial Indifference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Many test suites do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not cover all edge cases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, allowing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incorrect patches to pass validation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Result: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False positives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, where bad patches are accepted as fixes.</a:t>
            </a:r>
          </a:p>
          <a:p>
            <a:pPr>
              <a:buNone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Security Risks of Weak Proxies</a:t>
            </a:r>
            <a:endParaRPr lang="en-US" sz="2400" dirty="0">
              <a:solidFill>
                <a:srgbClr val="444E8E"/>
              </a:solidFill>
              <a:latin typeface="Glacial Indifference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Functionality deletion patches often pass tests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because removing code prevents failures.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Example: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A </a:t>
            </a:r>
            <a:r>
              <a:rPr lang="en-US" sz="2400" dirty="0" err="1">
                <a:solidFill>
                  <a:srgbClr val="444E8E"/>
                </a:solidFill>
                <a:latin typeface="Glacial Indifference" panose="020B0604020202020204" charset="0"/>
              </a:rPr>
              <a:t>libtiff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patch removed a crucial check, reintroducing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buffer overflow vulnerability CVE-2006-2025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. </a:t>
            </a:r>
          </a:p>
          <a:p>
            <a:pPr lvl="1"/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Impact on Automated Patch Generation</a:t>
            </a:r>
          </a:p>
          <a:p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	Incorrect patches still make it to production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due to weak validation methods.</a:t>
            </a:r>
            <a:b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</a:b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	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Most "plausible patches" are not actually fixes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but 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just remove failing functionality</a:t>
            </a: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 to pass tests. </a:t>
            </a:r>
            <a:b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</a:br>
            <a:r>
              <a:rPr lang="en-US" sz="2400" dirty="0">
                <a:solidFill>
                  <a:srgbClr val="444E8E"/>
                </a:solidFill>
                <a:latin typeface="Glacial Indifference" panose="020B0604020202020204" charset="0"/>
              </a:rPr>
              <a:t>	</a:t>
            </a:r>
            <a:r>
              <a:rPr lang="en-US" sz="2400" b="1" dirty="0">
                <a:solidFill>
                  <a:srgbClr val="444E8E"/>
                </a:solidFill>
                <a:latin typeface="Glacial Indifference" panose="020B0604020202020204" charset="0"/>
              </a:rPr>
              <a:t>Need for stronger validation techniques</a:t>
            </a:r>
            <a:endParaRPr lang="en-US" sz="2400" dirty="0">
              <a:solidFill>
                <a:srgbClr val="444E8E"/>
              </a:solidFill>
              <a:latin typeface="Glacial Indifferen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1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22960"/>
            <a:ext cx="12318732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 i="1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Evaluation &amp; Experimental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85975"/>
            <a:ext cx="13081800" cy="820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Used: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105 real-world defects from the GenProg benchmark set. (Section 6.1, Page 30)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Results: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Correct Patches:</a:t>
            </a:r>
          </a:p>
          <a:p>
            <a:pPr marL="1554480" lvl="3" indent="-388620" algn="l">
              <a:lnSpc>
                <a:spcPts val="4079"/>
              </a:lnSpc>
              <a:buFont typeface="Arial"/>
              <a:buChar char="￭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Kali: 3/105 defects</a:t>
            </a:r>
          </a:p>
          <a:p>
            <a:pPr marL="1554480" lvl="3" indent="-388620" algn="l">
              <a:lnSpc>
                <a:spcPts val="4079"/>
              </a:lnSpc>
              <a:buFont typeface="Arial"/>
              <a:buChar char="￭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GenProg: 2/105 defects</a:t>
            </a:r>
          </a:p>
          <a:p>
            <a:pPr marL="1554480" lvl="3" indent="-388620" algn="l">
              <a:lnSpc>
                <a:spcPts val="4079"/>
              </a:lnSpc>
              <a:buFont typeface="Arial"/>
              <a:buChar char="￭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AE: 3/105 defects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RSRepair: 2/24 defects (Page 30, Figure 1)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Plausible Patches (Functionality Deletion-Based):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GenProg: 104/110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RSRepair: 37/44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AE: 22/27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Kali: 27/27 (Page 29, Section 5.2)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Performance: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Kali finds patches in tens of minutes, GenProg takes hours. (Section 6.2, Page 30)</a:t>
            </a:r>
          </a:p>
          <a:p>
            <a:pPr marL="0" lvl="0" indent="0" algn="l">
              <a:lnSpc>
                <a:spcPts val="4079"/>
              </a:lnSpc>
            </a:pPr>
            <a:endParaRPr lang="en-US" sz="240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1435</Words>
  <Application>Microsoft Office PowerPoint</Application>
  <PresentationFormat>Custom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Glacial Indifference</vt:lpstr>
      <vt:lpstr>Cormorant Garamond Bold Italics</vt:lpstr>
      <vt:lpstr>Glacial Indifference Bold</vt:lpstr>
      <vt:lpstr>Cormorant Garamond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Purple Simple Research Proposal Presentation</dc:title>
  <cp:lastModifiedBy>Pulkit Bansal</cp:lastModifiedBy>
  <cp:revision>3</cp:revision>
  <dcterms:created xsi:type="dcterms:W3CDTF">2006-08-16T00:00:00Z</dcterms:created>
  <dcterms:modified xsi:type="dcterms:W3CDTF">2025-03-11T18:51:05Z</dcterms:modified>
  <dc:identifier>DAGhZYaCU84</dc:identifier>
</cp:coreProperties>
</file>