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3f496dcb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3f496dcb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3f496dcb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3f496dcb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3f496dcb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3f496dcb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3f496dcb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3f496dcb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3f496dcb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3f496dcb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3f496dc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3f496dc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3f496dc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3f496dc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3f496dcb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3f496dcb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3f496dcb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3f496dcb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3f496dcb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3f496dcb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3f496dcb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3f496dcb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3f496dcb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3f496dcb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3f496dcb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3f496dcb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Systematic Study of Automated Program Repair: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Fixing 55 out of 105 Bugs for $8 Each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Rabeya Khatun Muna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40298882)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Determines the Success Rate?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45207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Algorithmic Improvements: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New patch-based representation and genetic operators increased repair rate by 68% compared to the previous method.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External Metrics Analysis: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 strong correlation between repair success and bug severity or human repair time/size.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Slight negative correlation: More files touched in human patches → lower success for GenProg.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Internal Metrics Analysis:</a:t>
            </a:r>
            <a:endParaRPr b="1"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Fault Localization: Larger fault localization space (more possible error locations) tends to decrease repair success.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Fix Localization: Larger fix space can reduce the number of evaluations needed.</a:t>
            </a:r>
            <a:endParaRPr sz="1200"/>
          </a:p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832400" y="1152475"/>
            <a:ext cx="3999900" cy="21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4060626" cy="22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of Alternative Repair Strategies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Multiple Repairs:</a:t>
            </a:r>
            <a:endParaRPr b="1" sz="1500">
              <a:solidFill>
                <a:schemeClr val="dk1"/>
              </a:solidFill>
            </a:endParaRPr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>
                <a:solidFill>
                  <a:schemeClr val="dk1"/>
                </a:solidFill>
              </a:rPr>
              <a:t>Allowing each trial to run to completion produced 318 unique patches from 55 repairs.</a:t>
            </a:r>
            <a:endParaRPr sz="1500">
              <a:solidFill>
                <a:schemeClr val="dk1"/>
              </a:solidFill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>
                <a:solidFill>
                  <a:schemeClr val="dk1"/>
                </a:solidFill>
              </a:rPr>
              <a:t>On average, 5.8 distinct patches per defect give developers multiple options.</a:t>
            </a:r>
            <a:endParaRPr sz="1500">
              <a:solidFill>
                <a:schemeClr val="dk1"/>
              </a:solidFill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>
                <a:solidFill>
                  <a:schemeClr val="dk1"/>
                </a:solidFill>
              </a:rPr>
              <a:t>Slight increase in total cost (from $403 to $502).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Human Annotations:</a:t>
            </a:r>
            <a:endParaRPr b="1" sz="1500">
              <a:solidFill>
                <a:schemeClr val="dk1"/>
              </a:solidFill>
            </a:endParaRPr>
          </a:p>
          <a:p>
            <a:pPr indent="-30956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>
                <a:solidFill>
                  <a:schemeClr val="dk1"/>
                </a:solidFill>
              </a:rPr>
              <a:t>Using programmer-provided hints (fault and fix localization annotations) increased repair success to 68% (71 out of 105 defects).</a:t>
            </a:r>
            <a:endParaRPr sz="1500">
              <a:solidFill>
                <a:schemeClr val="dk1"/>
              </a:solidFill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>
                <a:solidFill>
                  <a:schemeClr val="dk1"/>
                </a:solidFill>
              </a:rPr>
              <a:t>Annotations also reduced the time to the first repair by about 50%.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2" type="body"/>
          </p:nvPr>
        </p:nvSpPr>
        <p:spPr>
          <a:xfrm>
            <a:off x="4440725" y="1152475"/>
            <a:ext cx="4391700" cy="21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600" y="1152468"/>
            <a:ext cx="4285951" cy="2107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Automated vs. Human-Written Repairs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Python Date Handling Example: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Human Patch:</a:t>
            </a:r>
            <a:r>
              <a:rPr lang="en" sz="1100">
                <a:solidFill>
                  <a:schemeClr val="dk1"/>
                </a:solidFill>
              </a:rPr>
              <a:t> Removed a global dictionary and extra processing (17 lines plus additional changes).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GenProg Patch:</a:t>
            </a:r>
            <a:r>
              <a:rPr lang="en" sz="1100">
                <a:solidFill>
                  <a:schemeClr val="dk1"/>
                </a:solidFill>
              </a:rPr>
              <a:t> Removed the 17 lines but left the unused dictionary.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Result:</a:t>
            </a:r>
            <a:r>
              <a:rPr lang="en" sz="1100">
                <a:solidFill>
                  <a:schemeClr val="dk1"/>
                </a:solidFill>
              </a:rPr>
              <a:t> Functionally correct; however, the automated patch may be less optimal in memory usage and maintainability.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PHP Global Object Accessor Crash Example: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Human Patch:</a:t>
            </a:r>
            <a:r>
              <a:rPr lang="en" sz="1100">
                <a:solidFill>
                  <a:schemeClr val="dk1"/>
                </a:solidFill>
              </a:rPr>
              <a:t> Replaces a deep decrement with an if-then-else structure.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GenProg Patch:</a:t>
            </a:r>
            <a:r>
              <a:rPr lang="en" sz="1100">
                <a:solidFill>
                  <a:schemeClr val="dk1"/>
                </a:solidFill>
              </a:rPr>
              <a:t> Inserts additional code to check for an abnormal case (changes command ordering).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Result:</a:t>
            </a:r>
            <a:r>
              <a:rPr lang="en" sz="1100">
                <a:solidFill>
                  <a:schemeClr val="dk1"/>
                </a:solidFill>
              </a:rPr>
              <a:t> Both achieve the desired functionality, though the human patch appears more natural.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219700"/>
            <a:ext cx="4100525" cy="11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b="1" lang="en" sz="3500">
                <a:solidFill>
                  <a:schemeClr val="dk1"/>
                </a:solidFill>
              </a:rPr>
              <a:t>Generalizability Concerns:</a:t>
            </a:r>
            <a:endParaRPr b="1" sz="3500">
              <a:solidFill>
                <a:schemeClr val="dk1"/>
              </a:solidFill>
            </a:endParaRPr>
          </a:p>
          <a:p>
            <a:pPr indent="-30083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500">
                <a:solidFill>
                  <a:schemeClr val="dk1"/>
                </a:solidFill>
              </a:rPr>
              <a:t>Benchmarks are "best effort" and may not represent all real-world settings.</a:t>
            </a:r>
            <a:endParaRPr sz="3500">
              <a:solidFill>
                <a:schemeClr val="dk1"/>
              </a:solidFill>
            </a:endParaRPr>
          </a:p>
          <a:p>
            <a:pPr indent="-30083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500">
                <a:solidFill>
                  <a:schemeClr val="dk1"/>
                </a:solidFill>
              </a:rPr>
              <a:t>Selection bias is mitigated, but results may not generalize to non-open source or industrial environments.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Scope Limitations:</a:t>
            </a:r>
            <a:br>
              <a:rPr b="1" lang="en" sz="3500">
                <a:solidFill>
                  <a:schemeClr val="dk1"/>
                </a:solidFill>
              </a:rPr>
            </a:br>
            <a:endParaRPr b="1" sz="3500">
              <a:solidFill>
                <a:schemeClr val="dk1"/>
              </a:solidFill>
            </a:endParaRPr>
          </a:p>
          <a:p>
            <a:pPr indent="-30083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500">
                <a:solidFill>
                  <a:schemeClr val="dk1"/>
                </a:solidFill>
              </a:rPr>
              <a:t>Evaluated only on deterministic bugs in C code.</a:t>
            </a:r>
            <a:endParaRPr sz="3500">
              <a:solidFill>
                <a:schemeClr val="dk1"/>
              </a:solidFill>
            </a:endParaRPr>
          </a:p>
          <a:p>
            <a:pPr indent="-30083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500">
                <a:solidFill>
                  <a:schemeClr val="dk1"/>
                </a:solidFill>
              </a:rPr>
              <a:t>Excludes race conditions and multi-language bugs.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b="1" lang="en" sz="3500">
                <a:solidFill>
                  <a:schemeClr val="dk1"/>
                </a:solidFill>
              </a:rPr>
              <a:t>Dependency on Test Cases:</a:t>
            </a:r>
            <a:endParaRPr b="1" sz="3500">
              <a:solidFill>
                <a:schemeClr val="dk1"/>
              </a:solidFill>
            </a:endParaRPr>
          </a:p>
          <a:p>
            <a:pPr indent="-30083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500">
                <a:solidFill>
                  <a:schemeClr val="dk1"/>
                </a:solidFill>
              </a:rPr>
              <a:t>Approach relies on checked-in bugs with associated test cases.</a:t>
            </a:r>
            <a:endParaRPr sz="3500">
              <a:solidFill>
                <a:schemeClr val="dk1"/>
              </a:solidFill>
            </a:endParaRPr>
          </a:p>
          <a:p>
            <a:pPr indent="-30083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500">
                <a:solidFill>
                  <a:schemeClr val="dk1"/>
                </a:solidFill>
              </a:rPr>
              <a:t>Bugs without tests cannot be repaired.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b="1" lang="en" sz="3500">
                <a:solidFill>
                  <a:schemeClr val="dk1"/>
                </a:solidFill>
              </a:rPr>
              <a:t>Algorithm Sensitivity:</a:t>
            </a:r>
            <a:endParaRPr b="1" sz="3500">
              <a:solidFill>
                <a:schemeClr val="dk1"/>
              </a:solidFill>
            </a:endParaRPr>
          </a:p>
          <a:p>
            <a:pPr indent="-30083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500">
                <a:solidFill>
                  <a:schemeClr val="dk1"/>
                </a:solidFill>
              </a:rPr>
              <a:t>Results may vary with GP parameters.</a:t>
            </a:r>
            <a:endParaRPr sz="3500">
              <a:solidFill>
                <a:schemeClr val="dk1"/>
              </a:solidFill>
            </a:endParaRPr>
          </a:p>
          <a:p>
            <a:pPr indent="-30083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500">
                <a:solidFill>
                  <a:schemeClr val="dk1"/>
                </a:solidFill>
              </a:rPr>
              <a:t>Representation choice and genetic operators have a larger impact than tuning parameters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1321525" y="438425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r>
              <a:rPr lang="en"/>
              <a:t>Thank</a:t>
            </a:r>
            <a:r>
              <a:rPr lang="en"/>
              <a:t>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and Problem 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Related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GenProg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GenProg Methodology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Experimental Setup and Benchmark Details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and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Problem Statement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Software Maintenance Challenge: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50-75% of software costs are spent on maintenance.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Human resources are insufficient to address all bugs.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Automated Repair Tools: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Overview of prior techniques (ClearView, AutoFix-E, AFix)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Genetic Programming (GP):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Inspired by biological evolution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Iterative process of selection, mutation, and crossover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Key Question: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“What fraction of bugs can be repaired automatically?” and “How much does it cost?”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Automated Repair Tools</a:t>
            </a:r>
            <a:r>
              <a:rPr lang="en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ClearView</a:t>
            </a:r>
            <a:r>
              <a:rPr lang="en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Binary patches for security bugs.</a:t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AutoFix-E</a:t>
            </a:r>
            <a:r>
              <a:rPr lang="en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Requires contracts (Eiffel).</a:t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○"/>
            </a:pPr>
            <a:r>
              <a:rPr b="1" lang="en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AFix</a:t>
            </a:r>
            <a:r>
              <a:rPr lang="en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Atomicity violations only.</a:t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●"/>
            </a:pPr>
            <a:r>
              <a:rPr b="1" lang="en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GenProg Advantages</a:t>
            </a:r>
            <a:r>
              <a:rPr lang="en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General-purpose, no annotations, scales to MLOC.</a:t>
            </a:r>
            <a:endParaRPr sz="16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GenProg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What is GenProg?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An automated program repair tool using genetic programming.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How It Works (Simple Example):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Start with a buggy program.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Apply random modifications (patches) to the code.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Test each variant to see if it fixes the bug.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“Evolve” better fixes until a successful repair is found.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Key Contributions: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Scales to millions of lines of code.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Uses cloud computing for parallel trials and cost measurement.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Provides a systematic evaluation on a large set of real-world defects.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GenProg Methodology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Initialization: </a:t>
            </a:r>
            <a:r>
              <a:rPr lang="en">
                <a:solidFill>
                  <a:schemeClr val="dk1"/>
                </a:solidFill>
              </a:rPr>
              <a:t>Create a population of random patches.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Fault Localization: </a:t>
            </a:r>
            <a:r>
              <a:rPr lang="en">
                <a:solidFill>
                  <a:schemeClr val="dk1"/>
                </a:solidFill>
              </a:rPr>
              <a:t>Focus on code executed by failing tests.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Fix Localization: </a:t>
            </a:r>
            <a:r>
              <a:rPr lang="en">
                <a:solidFill>
                  <a:schemeClr val="dk1"/>
                </a:solidFill>
              </a:rPr>
              <a:t>Source code from in-scope, tested statements.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Mutation Operators:</a:t>
            </a:r>
            <a:r>
              <a:rPr lang="en">
                <a:solidFill>
                  <a:schemeClr val="dk1"/>
                </a:solidFill>
              </a:rPr>
              <a:t> Delete, insert, replace.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Crossover: </a:t>
            </a:r>
            <a:r>
              <a:rPr lang="en">
                <a:solidFill>
                  <a:schemeClr val="dk1"/>
                </a:solidFill>
              </a:rPr>
              <a:t>Combine edits from two parents.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Fitness Evaluation: </a:t>
            </a:r>
            <a:r>
              <a:rPr lang="en">
                <a:solidFill>
                  <a:schemeClr val="dk1"/>
                </a:solidFill>
              </a:rPr>
              <a:t>Weighted test pass rate.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4548400" y="1152475"/>
            <a:ext cx="428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283900" cy="27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Benchmark Overview: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Dataset:</a:t>
            </a:r>
            <a:r>
              <a:rPr lang="en" sz="1400">
                <a:solidFill>
                  <a:schemeClr val="dk1"/>
                </a:solidFill>
              </a:rPr>
              <a:t> 105 defects from 8 open-source C programs.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Code Size:</a:t>
            </a:r>
            <a:r>
              <a:rPr lang="en" sz="1400">
                <a:solidFill>
                  <a:schemeClr val="dk1"/>
                </a:solidFill>
              </a:rPr>
              <a:t> Total of 5.1 million lines of code.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Test Cases:</a:t>
            </a:r>
            <a:r>
              <a:rPr lang="en" sz="1400">
                <a:solidFill>
                  <a:schemeClr val="dk1"/>
                </a:solidFill>
              </a:rPr>
              <a:t> 10,193 tests.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Selection Criteria: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Defects are reproducible bugs taken from version control histories.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Only bugs significant enough to be fixed by human developers are considered.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Execution: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Multiple parallel trials using cloud computing (Amazon EC2).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Parameters: 10 trials per bug, population size of 40, and up to 10 generations.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Analysis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How many defects GenProg repairs and at what cost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What factors determine the success rate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The impact of alternative repair strategies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/>
              <a:t>A comparison between automated and human-written repairs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Defects Can GenProg Repair?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GenProg repaired 55 defects (~52% success rate).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Cost &amp; Time: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Average successful repair: 1.6 hours.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Average unsuccessful repair: 11.22 hours.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Total cost for 105 runs: $403 (~$7.32 per successful repair).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500" y="1152475"/>
            <a:ext cx="42577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