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78" r:id="rId3"/>
    <p:sldId id="279" r:id="rId4"/>
    <p:sldId id="258" r:id="rId5"/>
    <p:sldId id="259" r:id="rId6"/>
    <p:sldId id="277" r:id="rId7"/>
    <p:sldId id="280" r:id="rId8"/>
    <p:sldId id="281" r:id="rId9"/>
    <p:sldId id="282" r:id="rId10"/>
    <p:sldId id="275" r:id="rId11"/>
    <p:sldId id="276" r:id="rId12"/>
    <p:sldId id="283" r:id="rId13"/>
    <p:sldId id="286" r:id="rId14"/>
    <p:sldId id="285" r:id="rId15"/>
    <p:sldId id="284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8288000" cy="10287000"/>
  <p:notesSz cx="6858000" cy="9144000"/>
  <p:embeddedFontLst>
    <p:embeddedFont>
      <p:font typeface="Baguet Script" panose="00000500000000000000" pitchFamily="2" charset="0"/>
      <p:regular r:id="rId27"/>
    </p:embeddedFont>
    <p:embeddedFont>
      <p:font typeface="Bradley Hand ITC" panose="03070402050302030203" pitchFamily="66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Space Mono" panose="020B0604020202020204" charset="0"/>
      <p:regular r:id="rId30"/>
    </p:embeddedFont>
    <p:embeddedFont>
      <p:font typeface="Space Mono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9FFF-8847-4C87-A4C6-420DC6FE3B34}" type="datetimeFigureOut">
              <a:rPr lang="en-CA" smtClean="0"/>
              <a:t>2025-02-16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2A393-85FF-49D0-82E2-5F18D3AD9D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07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2A393-85FF-49D0-82E2-5F18D3AD9D3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768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2A393-85FF-49D0-82E2-5F18D3AD9D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3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blue text falling from a screen&#10;&#10;AI-generated content may be incorrect.">
            <a:extLst>
              <a:ext uri="{FF2B5EF4-FFF2-40B4-BE49-F238E27FC236}">
                <a16:creationId xmlns:a16="http://schemas.microsoft.com/office/drawing/2014/main" id="{348B0549-EB29-182C-395E-DEFE7CFA34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8287980" cy="102870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3276599" y="2523776"/>
            <a:ext cx="12019900" cy="523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7"/>
              </a:lnSpc>
            </a:pPr>
            <a:r>
              <a:rPr lang="en-US" sz="9600" b="1" dirty="0">
                <a:solidFill>
                  <a:schemeClr val="bg1"/>
                </a:solidFill>
              </a:rPr>
              <a:t>Using Compressed Bytecode Traces for Slicing Java Programs</a:t>
            </a:r>
          </a:p>
          <a:p>
            <a:pPr algn="ctr">
              <a:lnSpc>
                <a:spcPts val="10157"/>
              </a:lnSpc>
            </a:pPr>
            <a:endParaRPr lang="en-US" sz="8910" b="1" dirty="0">
              <a:solidFill>
                <a:schemeClr val="bg1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7B843578-C551-B783-3337-738CB15AD855}"/>
              </a:ext>
            </a:extLst>
          </p:cNvPr>
          <p:cNvSpPr txBox="1"/>
          <p:nvPr/>
        </p:nvSpPr>
        <p:spPr>
          <a:xfrm>
            <a:off x="4570482" y="5829300"/>
            <a:ext cx="9432133" cy="1083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157"/>
              </a:lnSpc>
            </a:pPr>
            <a:r>
              <a:rPr lang="en-US" sz="2800" dirty="0">
                <a:solidFill>
                  <a:schemeClr val="bg1"/>
                </a:solidFill>
              </a:rPr>
              <a:t>“Efficient Debugging through On-the-Fly Compression”</a:t>
            </a:r>
            <a:endParaRPr lang="en-US" sz="2800" b="1" dirty="0">
              <a:solidFill>
                <a:schemeClr val="bg1"/>
              </a:solidFill>
              <a:latin typeface="Space Mono Bold"/>
              <a:ea typeface="Space Mono Bold"/>
              <a:cs typeface="Space Mono Bold"/>
              <a:sym typeface="Space Mon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A753C-C7CD-D6F4-DA6F-4BD59DDF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3229F-5087-4694-0CA0-F68D647DBBB7}"/>
              </a:ext>
            </a:extLst>
          </p:cNvPr>
          <p:cNvSpPr txBox="1"/>
          <p:nvPr/>
        </p:nvSpPr>
        <p:spPr>
          <a:xfrm>
            <a:off x="609600" y="1811498"/>
            <a:ext cx="14325600" cy="6664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Trace Selection: Track only method calls, memory accesses, and branch decisions.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Pattern Recognition: Identify repeated sequences.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Compression Application: Apply run-length encoding to compact patterns.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Analysis: Allow traversal without decompressing the trace.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Why is this better than traditional SEQUITUR?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SEQUITUR struggles with patterns like (ab)k.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captures these patterns easily, thanks to its run-length encoding.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0D20F-D5BD-0EDC-87AA-3621135E3C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7" t="5161" r="4308" b="7110"/>
          <a:stretch/>
        </p:blipFill>
        <p:spPr>
          <a:xfrm>
            <a:off x="12801600" y="4533900"/>
            <a:ext cx="5141257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48023-DE70-1EAA-29C2-A5740185D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5">
            <a:extLst>
              <a:ext uri="{FF2B5EF4-FFF2-40B4-BE49-F238E27FC236}">
                <a16:creationId xmlns:a16="http://schemas.microsoft.com/office/drawing/2014/main" id="{8922B11C-1ED4-F7D6-9443-451AA11219FE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D3C3C2-FBAA-8785-58A6-A0A06552A694}"/>
              </a:ext>
            </a:extLst>
          </p:cNvPr>
          <p:cNvSpPr txBox="1"/>
          <p:nvPr/>
        </p:nvSpPr>
        <p:spPr>
          <a:xfrm>
            <a:off x="1219200" y="659369"/>
            <a:ext cx="15163800" cy="814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solidFill>
                  <a:schemeClr val="bg1"/>
                </a:solidFill>
              </a:rPr>
              <a:t>Given Pattern: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de-DE" sz="3200" dirty="0">
                <a:solidFill>
                  <a:schemeClr val="bg1"/>
                </a:solidFill>
              </a:rPr>
              <a:t>ab ab ab ab ab ab  →  (ab)6</a:t>
            </a:r>
          </a:p>
          <a:p>
            <a:pPr>
              <a:lnSpc>
                <a:spcPct val="150000"/>
              </a:lnSpc>
            </a:pPr>
            <a:endParaRPr lang="en-CA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3200" u="sng" dirty="0">
                <a:solidFill>
                  <a:schemeClr val="bg1"/>
                </a:solidFill>
              </a:rPr>
              <a:t>SEQUITUR</a:t>
            </a:r>
            <a:r>
              <a:rPr lang="en-CA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(log k)</a:t>
            </a:r>
            <a:endParaRPr lang="de-DE" sz="3200" u="sng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Identifies ab as a repeated pattern → creates R1 → ab.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Sequence becomes: R1 R1 R1 R1 R1 R1.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Identifies repeated pairs → creates R2 → R1 R1.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pt-BR" sz="3200" dirty="0">
                <a:solidFill>
                  <a:schemeClr val="bg1"/>
                </a:solidFill>
              </a:rPr>
              <a:t>Final compressed sequence: R2 R2 R2.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pt-BR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CA" sz="3200" u="sng" dirty="0">
                <a:solidFill>
                  <a:schemeClr val="bg1"/>
                </a:solidFill>
              </a:rPr>
              <a:t>RLESe: </a:t>
            </a:r>
            <a:r>
              <a:rPr lang="az-Cyrl-AZ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О</a:t>
            </a:r>
            <a:r>
              <a:rPr lang="en-CA" sz="3200" u="sng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n-CA" sz="3200" u="sng" dirty="0">
              <a:solidFill>
                <a:schemeClr val="bg1"/>
              </a:solidFill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Recognizes 6 identical repeats of ab.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Directly stores:- pattern : count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 ab : 6</a:t>
            </a:r>
            <a:endParaRPr lang="de-DE" sz="3200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903D92-5783-C0DD-C4E4-FEF96934A381}"/>
              </a:ext>
            </a:extLst>
          </p:cNvPr>
          <p:cNvGrpSpPr/>
          <p:nvPr/>
        </p:nvGrpSpPr>
        <p:grpSpPr>
          <a:xfrm>
            <a:off x="12954000" y="1640508"/>
            <a:ext cx="3962400" cy="7005983"/>
            <a:chOff x="12915900" y="190500"/>
            <a:chExt cx="3962400" cy="7005983"/>
          </a:xfrm>
        </p:grpSpPr>
        <p:pic>
          <p:nvPicPr>
            <p:cNvPr id="7" name="Graphic 6" descr="Woman holding sign">
              <a:extLst>
                <a:ext uri="{FF2B5EF4-FFF2-40B4-BE49-F238E27FC236}">
                  <a16:creationId xmlns:a16="http://schemas.microsoft.com/office/drawing/2014/main" id="{D8CBB2F7-7404-28A8-4041-B0EEA88C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2915900" y="190500"/>
              <a:ext cx="3962400" cy="700598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94CF7B-13BA-3013-59AB-86BA622F24CF}"/>
                </a:ext>
              </a:extLst>
            </p:cNvPr>
            <p:cNvSpPr txBox="1"/>
            <p:nvPr/>
          </p:nvSpPr>
          <p:spPr>
            <a:xfrm>
              <a:off x="13258800" y="2095500"/>
              <a:ext cx="3276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3600" b="1" dirty="0"/>
                <a:t>Let’s see how its done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78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1A1CF-014F-A6DA-2B1C-54CBCBEA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B6EF633-F81F-03A2-592F-397966AE9ED3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 ⭐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Key Achievements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5524E2-A700-4086-8433-309293A23BE1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DCF17D7-3A1C-A549-3A8D-7BC79EB7DE3B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551EBB0F-E5AF-A8E1-DB29-AFA60066424C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BF03DD4-813E-2709-7D38-726DA4DCB54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B2FC1723-8863-5067-DE36-CA201523EDAD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F5273A2-CB9C-6E4E-AC59-AE276504F54F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8C249C7-E352-9A3C-A332-8A2F00C2F149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F4C7C91-2AA8-7418-89A6-17D860852627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56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CF265C-5DB5-16E0-21B6-374A2E01D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E8914B5-659C-5E9F-2B97-79A0E9E8F662}"/>
              </a:ext>
            </a:extLst>
          </p:cNvPr>
          <p:cNvSpPr txBox="1"/>
          <p:nvPr/>
        </p:nvSpPr>
        <p:spPr>
          <a:xfrm>
            <a:off x="1371600" y="876300"/>
            <a:ext cx="15163800" cy="8141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1. Incredible Compression Efficiency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Compressed traces were 100-1000x smaller than the original.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Even irregular memory access patterns saw at least 10x reduction.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2. Dynamic Slicing Without Decompression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No need to "unzip" the traces for analysis.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traversal through compressed traces makes debugging faster and simpler.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3. Detecting Omission Errors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Traditional dynamic slicing misses skipped code that causes bugs.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Potential dependence analysis identifies these missing steps.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889CBA8-3B69-38C1-7C8A-2AE74C4605A1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pic>
        <p:nvPicPr>
          <p:cNvPr id="4" name="Picture 3" descr="A bowl of orange juice and a spoon&#10;&#10;AI-generated content may be incorrect.">
            <a:extLst>
              <a:ext uri="{FF2B5EF4-FFF2-40B4-BE49-F238E27FC236}">
                <a16:creationId xmlns:a16="http://schemas.microsoft.com/office/drawing/2014/main" id="{BD5E22E6-509F-D39D-2E30-6750D17B8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7344" y1="57813" x2="37344" y2="57813"/>
                        <a14:foregroundMark x1="26406" y1="49219" x2="65156" y2="54219"/>
                        <a14:foregroundMark x1="65156" y1="54219" x2="61250" y2="66406"/>
                        <a14:foregroundMark x1="61250" y1="66406" x2="53281" y2="72188"/>
                        <a14:foregroundMark x1="53281" y1="72188" x2="51563" y2="72188"/>
                        <a14:foregroundMark x1="29219" y1="32969" x2="29219" y2="32969"/>
                        <a14:backgroundMark x1="62031" y1="74063" x2="62031" y2="74063"/>
                        <a14:backgroundMark x1="57031" y1="74531" x2="57031" y2="74531"/>
                        <a14:backgroundMark x1="39688" y1="74063" x2="39688" y2="74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900" y="1562100"/>
            <a:ext cx="3712030" cy="3712030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96B1CAF4-5FCA-D082-A877-C073BDD37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47470" y="2102441"/>
            <a:ext cx="533400" cy="53340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BE1CFE37-3674-31F9-C10A-877CC622D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33915" y="2462299"/>
            <a:ext cx="533400" cy="533400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846E2F91-B692-0039-4298-26D8891B33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002000" y="2275983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86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33B4E6-EBFA-FD94-F358-9090A019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26F278A-93AC-BEB7-A884-27ECE85252BC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📊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Results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424D1B1-3663-C0B1-6E21-2F86DB799E89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E17BB38-C0E8-D2B7-AE96-910D6085C934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9B4F5E19-C071-B5DA-5D59-697991F49AC8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89E58-25C9-45FD-721C-50433DD842B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D3C87F5-EDDE-6582-356C-7CCC15453734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E3C862CC-E825-B7F8-A7D2-66CD1CD60F90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DCFD95-EB91-1DD9-2EEB-882B1D45E3AE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905ACB4-0987-4DF1-60CD-0622DB088374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43451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F9BB2-703E-7D6A-A09B-5E30B179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6037207-EF27-59AA-7C17-EF2CBA7D5811}"/>
              </a:ext>
            </a:extLst>
          </p:cNvPr>
          <p:cNvSpPr txBox="1"/>
          <p:nvPr/>
        </p:nvSpPr>
        <p:spPr>
          <a:xfrm>
            <a:off x="1371600" y="606504"/>
            <a:ext cx="15163800" cy="7402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Benchmarked using Java Grande Programs: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Crypt, FFT,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, </a:t>
            </a:r>
            <a:r>
              <a:rPr lang="en-US" sz="3200" dirty="0" err="1">
                <a:solidFill>
                  <a:schemeClr val="bg1"/>
                </a:solidFill>
              </a:rPr>
              <a:t>LUFact</a:t>
            </a:r>
            <a:r>
              <a:rPr lang="en-US" sz="3200" dirty="0">
                <a:solidFill>
                  <a:schemeClr val="bg1"/>
                </a:solidFill>
              </a:rPr>
              <a:t>, Series, SOR.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</a:rPr>
              <a:t>Results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100-1000x compression for repetitive patterns.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Significantly better than </a:t>
            </a:r>
            <a:r>
              <a:rPr lang="en-US" sz="3200" dirty="0" err="1">
                <a:solidFill>
                  <a:schemeClr val="bg1"/>
                </a:solidFill>
              </a:rPr>
              <a:t>gzip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Minimal time overhead except for random access patterns (e.g.,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bg1"/>
                </a:solidFill>
              </a:rPr>
              <a:t>Key Observations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Programs with structured loops see the best compression gains.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A5570DD-B14E-FCEA-CC13-6BC9176422E2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533554C5-2883-A1F0-E458-C8B91C9AF884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0410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A8DD5-9EDB-DE3A-7D54-5F063178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A40DCBC-E4BA-1D6D-90EA-68CB0AF054B7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🚧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Challenges ?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63A06A7-FD34-750F-DDF0-6CE4060D93E1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24735E7-5DF1-8ED8-0A11-DE8A83603AF3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90A3C49-D711-964A-94E0-3CDC705FD98F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719B02-7C98-50D7-D038-CFBE9CEEA85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1E8EA462-4841-8A47-101F-482DFD03095E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BADD5E1A-79E9-4155-8A7B-FBA2A38C347A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DB15ED0-B039-FF66-8ED9-A294617C3C22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646224D-9E4F-5BAA-374A-C209E51B8F80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45614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A18F43-BD2C-0D0F-4D08-49F38874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394B4D-586D-5A84-9389-E14F2CAC0D6F}"/>
              </a:ext>
            </a:extLst>
          </p:cNvPr>
          <p:cNvSpPr txBox="1"/>
          <p:nvPr/>
        </p:nvSpPr>
        <p:spPr>
          <a:xfrm>
            <a:off x="1371600" y="2083831"/>
            <a:ext cx="15163800" cy="44480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Performance in Random Access Patterns: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Traces with unpredictable patterns (e.g., </a:t>
            </a:r>
            <a:r>
              <a:rPr lang="en-US" sz="3200" dirty="0" err="1">
                <a:solidFill>
                  <a:schemeClr val="bg1"/>
                </a:solidFill>
              </a:rPr>
              <a:t>HeapSort</a:t>
            </a:r>
            <a:r>
              <a:rPr lang="en-US" sz="3200" dirty="0">
                <a:solidFill>
                  <a:schemeClr val="bg1"/>
                </a:solidFill>
              </a:rPr>
              <a:t>) compress poorly.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Sequential Program Focus: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Works only for single-threaded Java programs — parallel programs are excluded.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</a:rPr>
              <a:t>Trace Collection Overhead: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On-the-fly tracing introduces some execution delays.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8D2973A-7897-90F6-866D-32A7AE6DB716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62F4B4A-7D6D-CD3C-F616-F17B7F5DF683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6146" name="Picture 2" descr="Warning Triangle Stock Illustrations – 44,074 Warning Triangle Stock  Illustrations, Vectors &amp; Clipart - Dreamstime">
            <a:extLst>
              <a:ext uri="{FF2B5EF4-FFF2-40B4-BE49-F238E27FC236}">
                <a16:creationId xmlns:a16="http://schemas.microsoft.com/office/drawing/2014/main" id="{4D6B50B5-84A9-464D-AC5C-A7E5E26AE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3407" y="6567767"/>
            <a:ext cx="4279168" cy="427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71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C92F-6C4B-072B-4688-7D5F7B09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90F6A48-18A8-891B-5050-4FA30E154E62}"/>
              </a:ext>
            </a:extLst>
          </p:cNvPr>
          <p:cNvSpPr txBox="1"/>
          <p:nvPr/>
        </p:nvSpPr>
        <p:spPr>
          <a:xfrm>
            <a:off x="2951696" y="5686817"/>
            <a:ext cx="13431304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🌱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What make it stand out ?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BA08DA6-E41A-26A5-0A74-995DEFE80312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B04C27C-2268-7A3F-344F-ADA65654F208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9E4AB97-CB59-EF8A-D16F-9C40F302B6E9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0B00939-F891-44D2-E320-A2FD446349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CA08354-8D8E-4A3E-9391-5619074EAFB4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66F51E57-5345-1237-6347-BC2819FFDBD7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3968F8D-EDAE-A392-210D-51F4BAA6B42C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44BF03D-69C3-41AE-AB9B-6B09DC089D5F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2099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1BBD53-09B7-705B-BF69-960E5A601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00072C-B0E3-C871-105D-73EFA10D53C1}"/>
              </a:ext>
            </a:extLst>
          </p:cNvPr>
          <p:cNvSpPr txBox="1"/>
          <p:nvPr/>
        </p:nvSpPr>
        <p:spPr>
          <a:xfrm>
            <a:off x="990600" y="1811498"/>
            <a:ext cx="13563600" cy="66640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Smart Trace Compression: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Runs compress and analyze traces simultaneously.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Direct Analysis Without Decompression: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Saves time and memory during debugging.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Omission Error Detection: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Detects cases where expected statements are skipped, which cause bugs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Future Potential: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Extend this work to parallel programs and real-time debugging tools.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F4E8E539-1CAF-5F74-8ADF-27B8890608B0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CCA15D18-0117-11A5-C9FE-DE257118885E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657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6D87-D046-D69A-AFEA-48DFE9C5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AA37CCF-1B29-C759-0755-27921051BC93}"/>
              </a:ext>
            </a:extLst>
          </p:cNvPr>
          <p:cNvSpPr txBox="1"/>
          <p:nvPr/>
        </p:nvSpPr>
        <p:spPr>
          <a:xfrm>
            <a:off x="2951696" y="5686817"/>
            <a:ext cx="12384606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⚙️</a:t>
            </a:r>
            <a:r>
              <a:rPr lang="en-US" sz="8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Dynamic Slicing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A Debugger’s Superpower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BEAC94D-BF85-7A7F-828C-3A76E5909D1D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81941F2-1878-291A-35F0-04DE49C3D01C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B061F51E-BA83-09BD-EE78-4EDC3BE20C41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F007110-C84B-69E0-E9BF-34B7C2F43C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C5431633-CA00-4C84-9E3E-BC58C801C688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C82E6DFC-73BF-F9A1-D015-88994C2913EA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98CA30D-6FFA-ACF1-A043-4EC3BFAAACBC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FBE8198-2630-E99C-35AE-27B454BF98E0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871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E1500-9BD3-57FE-B084-88985564A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4A49CB-AFEE-FCFD-F79F-6C3FE3344C30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🔗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Related Works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AB10DBD-B314-D187-C0CD-CD2FF05D107B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8B1070C-FBB4-0987-E20C-47DE0F64D4FF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6942FA9-4640-C9E9-CB46-EE50E25BCC17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26FE48F-CA09-9B37-AE60-17A34B5174A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73C7E09-2277-2698-071E-1D7F09B5CFF3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5F24E17F-AA4F-6633-E287-68C652F11E6E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C378802-B61A-995B-C07C-B8E1A7A2D326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1BC4740-AB6A-832F-60CC-0FD513B943E6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0306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09D30-6C14-8643-FFB3-F7990095F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91F5A32-1136-34BE-75D7-26F6A16102F7}"/>
              </a:ext>
            </a:extLst>
          </p:cNvPr>
          <p:cNvSpPr txBox="1"/>
          <p:nvPr/>
        </p:nvSpPr>
        <p:spPr>
          <a:xfrm>
            <a:off x="1981200" y="4027489"/>
            <a:ext cx="13563600" cy="2232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Built upon earlier work with SEQUITUR-based trace compression.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Extends Agrawal's dynamic slicing with compressed trace traversal.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Advances debugging research by integrating omission error detection.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BFB0BC-832D-E1FE-5700-167796315728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7EC279D0-DD57-D823-F202-0BFB5EFBE838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4835F1DB-8C7D-DBAA-CB9D-7B8810E04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249400" y="6071214"/>
            <a:ext cx="3505200" cy="3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51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A6E62-E57B-7B3C-ADF8-6B1792FC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7B9128D-5DE9-1FB7-94C2-5DFF147F97EB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🚀 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Conclusion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4A8A07-61F5-A974-A8F0-97FA539761B9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203DB55-B4FF-850E-7439-EAE30B15952D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3E9E96B-0CA8-4F88-516B-0BE0769DA7F6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1330B6A-CBEE-BB8D-ABC2-8FE032D5372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3BDF84C-24C3-DB56-4DD8-6CB50EC92E62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3C41471C-AFC8-4ED0-B305-2CCA42D4E019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AD6EF7A-F518-8A66-139D-2B44B731CFED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9653EB-4299-0E06-C7E5-EFC510410787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684354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2BD41-09C0-D3A6-B0D7-421ABC9CA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694EE5-C0A3-E81B-368A-BCF91553DB52}"/>
              </a:ext>
            </a:extLst>
          </p:cNvPr>
          <p:cNvSpPr txBox="1"/>
          <p:nvPr/>
        </p:nvSpPr>
        <p:spPr>
          <a:xfrm>
            <a:off x="1606412" y="1622448"/>
            <a:ext cx="15075175" cy="51866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transforms bytecode trace analysis into an efficient, memory-friendly process.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By working directly on compressed traces, debugging becomes faster and simpler.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Dynamic slicing is enhanced with omission error detection, helping track down missing logic that causes bugs.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Key Takeaways: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The future of debugging lies in smart, pattern-based compression like RLESe.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95682BAD-F756-83D8-3AE3-8779DC1081FB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pic>
        <p:nvPicPr>
          <p:cNvPr id="4" name="Graphic 3" descr="Woman holding a laptop">
            <a:extLst>
              <a:ext uri="{FF2B5EF4-FFF2-40B4-BE49-F238E27FC236}">
                <a16:creationId xmlns:a16="http://schemas.microsoft.com/office/drawing/2014/main" id="{9080F1E4-93CA-57BD-DD22-D2788BCA9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61029" y="6134100"/>
            <a:ext cx="3505200" cy="356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49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976ED0-B713-C397-A1E7-FB72B07CE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4C42E08-9D59-4F07-98D6-CD5734296BEC}"/>
              </a:ext>
            </a:extLst>
          </p:cNvPr>
          <p:cNvSpPr txBox="1"/>
          <p:nvPr/>
        </p:nvSpPr>
        <p:spPr>
          <a:xfrm>
            <a:off x="2587677" y="4293446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>
                <a:solidFill>
                  <a:schemeClr val="bg1"/>
                </a:solidFill>
                <a:latin typeface="Space Mono" panose="020B0604020202020204" charset="0"/>
                <a:ea typeface="Space Mono"/>
                <a:cs typeface="Space Mono"/>
                <a:sym typeface="Space Mono"/>
              </a:rPr>
              <a:t>Thank You</a:t>
            </a:r>
            <a:r>
              <a:rPr lang="en-CA" sz="8000" dirty="0"/>
              <a:t>❤️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EFE2935-B417-1090-4DBC-45D648DC5546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ED6E61F-7668-7DA7-BEF3-ECFC7C033346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76FCC27-1453-F25E-386D-24F98CBF8103}"/>
              </a:ext>
            </a:extLst>
          </p:cNvPr>
          <p:cNvSpPr txBox="1"/>
          <p:nvPr/>
        </p:nvSpPr>
        <p:spPr>
          <a:xfrm>
            <a:off x="8199720" y="2713953"/>
            <a:ext cx="1888558" cy="206561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359"/>
              </a:lnSpc>
            </a:pPr>
            <a:endParaRPr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7285B22C-C59A-247B-09CE-BADFCFA6C4BC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E9C6219-EAB5-D74A-5E66-F9C22C8C9EA0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19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27E5D-AB50-047E-8543-3314026C4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AFB143B-D652-6A1A-DBFC-0166952F3BF1}"/>
              </a:ext>
            </a:extLst>
          </p:cNvPr>
          <p:cNvSpPr txBox="1"/>
          <p:nvPr/>
        </p:nvSpPr>
        <p:spPr>
          <a:xfrm>
            <a:off x="1219191" y="2247900"/>
            <a:ext cx="15163800" cy="37093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Dynamic slicing identifies which statements influenced a variable’s value.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Useful for: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Bug fixes — tracing the origin of unexpected behavior.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</a:rPr>
              <a:t>Code understanding — understanding data flow.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Requires tracking the execution trace of a program for a given input.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72E7F904-FE50-E97E-DE28-36536EC1B42D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DF590-85D8-FACC-67DA-6E6B8525E787}"/>
              </a:ext>
            </a:extLst>
          </p:cNvPr>
          <p:cNvSpPr txBox="1"/>
          <p:nvPr/>
        </p:nvSpPr>
        <p:spPr>
          <a:xfrm>
            <a:off x="1371600" y="6767887"/>
            <a:ext cx="11277600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Example: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x = a + b — to debug x, you slice back to find a and b origins.</a:t>
            </a:r>
          </a:p>
        </p:txBody>
      </p:sp>
      <p:pic>
        <p:nvPicPr>
          <p:cNvPr id="3075" name="Picture 3" descr="Code, search, magnifier, magnifying, programming icon - Download on  Iconfinder">
            <a:extLst>
              <a:ext uri="{FF2B5EF4-FFF2-40B4-BE49-F238E27FC236}">
                <a16:creationId xmlns:a16="http://schemas.microsoft.com/office/drawing/2014/main" id="{D7393A9F-C42C-D9D3-6AE1-5A08F210C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0" y="56007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9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55594" y="5422148"/>
            <a:ext cx="937680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🧠 </a:t>
            </a: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Motivation</a:t>
            </a:r>
          </a:p>
        </p:txBody>
      </p:sp>
      <p:sp>
        <p:nvSpPr>
          <p:cNvPr id="4" name="Freeform 4"/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/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/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E1BD4A-6F1D-540A-873F-E7206C0604A3}"/>
              </a:ext>
            </a:extLst>
          </p:cNvPr>
          <p:cNvSpPr txBox="1"/>
          <p:nvPr/>
        </p:nvSpPr>
        <p:spPr>
          <a:xfrm>
            <a:off x="1221368" y="3086100"/>
            <a:ext cx="15163800" cy="37093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Debugging Java programs requires </a:t>
            </a:r>
            <a:r>
              <a:rPr lang="en-US" sz="3200" b="1" dirty="0">
                <a:solidFill>
                  <a:schemeClr val="bg1"/>
                </a:solidFill>
              </a:rPr>
              <a:t>analyzing huge execution traces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Traditional methods store </a:t>
            </a:r>
            <a:r>
              <a:rPr lang="en-US" sz="3200" b="1" dirty="0">
                <a:solidFill>
                  <a:schemeClr val="bg1"/>
                </a:solidFill>
              </a:rPr>
              <a:t>massive trace logs</a:t>
            </a:r>
            <a:r>
              <a:rPr lang="en-US" sz="3200" dirty="0">
                <a:solidFill>
                  <a:schemeClr val="bg1"/>
                </a:solidFill>
              </a:rPr>
              <a:t> — inefficient for memory and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</a:rPr>
              <a:t>Dynamic slicing</a:t>
            </a:r>
            <a:r>
              <a:rPr lang="en-US" sz="3200" dirty="0">
                <a:solidFill>
                  <a:schemeClr val="bg1"/>
                </a:solidFill>
              </a:rPr>
              <a:t> helps, but: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Traces can reach </a:t>
            </a:r>
            <a:r>
              <a:rPr lang="en-US" sz="3200" b="1" dirty="0">
                <a:solidFill>
                  <a:schemeClr val="bg1"/>
                </a:solidFill>
              </a:rPr>
              <a:t>hundreds of millions of instructions.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Decompressing them for analysis is slow and costly.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24D78465-0E22-DEE5-B170-B5FCA0125663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5C04AC67-E79F-4F88-3834-07E2A92BC3F0}"/>
              </a:ext>
            </a:extLst>
          </p:cNvPr>
          <p:cNvSpPr/>
          <p:nvPr/>
        </p:nvSpPr>
        <p:spPr>
          <a:xfrm rot="2700000">
            <a:off x="10703478" y="1494350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FEB2F-DD37-0069-1B30-63FECE595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3B0A9170-5226-039C-AE8B-D88A2496BC9A}"/>
              </a:ext>
            </a:extLst>
          </p:cNvPr>
          <p:cNvSpPr/>
          <p:nvPr/>
        </p:nvSpPr>
        <p:spPr>
          <a:xfrm rot="2700000">
            <a:off x="-3469721" y="61305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74A50-ACD8-8AAD-7548-2B0980094B50}"/>
              </a:ext>
            </a:extLst>
          </p:cNvPr>
          <p:cNvSpPr txBox="1"/>
          <p:nvPr/>
        </p:nvSpPr>
        <p:spPr>
          <a:xfrm>
            <a:off x="990600" y="1882229"/>
            <a:ext cx="17602200" cy="1493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The authors propose </a:t>
            </a:r>
            <a:r>
              <a:rPr lang="en-US" sz="3200" b="1" dirty="0">
                <a:solidFill>
                  <a:schemeClr val="bg1"/>
                </a:solidFill>
              </a:rPr>
              <a:t>compressing traces on-the-fly</a:t>
            </a:r>
            <a:r>
              <a:rPr lang="en-US" sz="3200" dirty="0">
                <a:solidFill>
                  <a:schemeClr val="bg1"/>
                </a:solidFill>
              </a:rPr>
              <a:t> using </a:t>
            </a:r>
            <a:r>
              <a:rPr lang="en-US" sz="3200" b="1" dirty="0">
                <a:solidFill>
                  <a:schemeClr val="bg1"/>
                </a:solidFill>
              </a:rPr>
              <a:t>RLESe (Run-Length Encoding SEQUITUR).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Debugging can now happen </a:t>
            </a:r>
            <a:r>
              <a:rPr lang="en-US" sz="3200" b="1" dirty="0">
                <a:solidFill>
                  <a:schemeClr val="bg1"/>
                </a:solidFill>
              </a:rPr>
              <a:t>directly on compressed traces</a:t>
            </a:r>
            <a:r>
              <a:rPr lang="en-US" sz="3200" dirty="0">
                <a:solidFill>
                  <a:schemeClr val="bg1"/>
                </a:solidFill>
              </a:rPr>
              <a:t> — no decompression needed.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0A4E8-53EE-B3FF-B815-05A5B8CECA83}"/>
              </a:ext>
            </a:extLst>
          </p:cNvPr>
          <p:cNvSpPr txBox="1"/>
          <p:nvPr/>
        </p:nvSpPr>
        <p:spPr>
          <a:xfrm>
            <a:off x="4953000" y="6987114"/>
            <a:ext cx="9753600" cy="1493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</a:rPr>
              <a:t>Debugging should work like checking a summary of repeated actions instead of reading every single detail.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617BA-52E2-9EF4-C369-F88C1EC5B859}"/>
              </a:ext>
            </a:extLst>
          </p:cNvPr>
          <p:cNvSpPr txBox="1"/>
          <p:nvPr/>
        </p:nvSpPr>
        <p:spPr>
          <a:xfrm>
            <a:off x="7876608" y="5905500"/>
            <a:ext cx="2534784" cy="71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800" b="1" dirty="0">
                <a:solidFill>
                  <a:schemeClr val="bg1"/>
                </a:solidFill>
                <a:latin typeface="Bradley Hand ITC" panose="03070402050302030203" pitchFamily="66" charset="0"/>
              </a:rPr>
              <a:t>Insight</a:t>
            </a:r>
            <a:r>
              <a:rPr lang="en-CA" sz="4800" b="1" dirty="0">
                <a:solidFill>
                  <a:schemeClr val="bg1"/>
                </a:solidFill>
                <a:latin typeface="Baguet Script" panose="020F0502020204030204" pitchFamily="2" charset="0"/>
              </a:rPr>
              <a:t> 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1C010FB5-D017-B007-494C-FB40F2AC0D6C}"/>
              </a:ext>
            </a:extLst>
          </p:cNvPr>
          <p:cNvSpPr/>
          <p:nvPr/>
        </p:nvSpPr>
        <p:spPr>
          <a:xfrm rot="1966725" flipV="1">
            <a:off x="5187993" y="4477151"/>
            <a:ext cx="2370650" cy="1116352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7685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3D80F4-2FFA-252C-603A-CC8135BDC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05D4DC2-36C6-2BCB-1128-F392B2DE1B72}"/>
              </a:ext>
            </a:extLst>
          </p:cNvPr>
          <p:cNvSpPr txBox="1"/>
          <p:nvPr/>
        </p:nvSpPr>
        <p:spPr>
          <a:xfrm>
            <a:off x="2428347" y="5706255"/>
            <a:ext cx="13431304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/>
              <a:t>🛠️</a:t>
            </a:r>
            <a:r>
              <a:rPr lang="en-US" sz="8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RLESe</a:t>
            </a:r>
          </a:p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Smarter Compression for Java Bytecode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F067230-CC84-2E8F-E575-6021AE51AD6C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EAA42FA-055B-46A3-4446-6F8DFD313DB0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8DBAECF-ED3B-E0D5-07B4-913467E0DA2D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6AE3E6-204D-936C-4CDA-1ACF813F122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64E272D4-3E2F-700D-F8F3-6B67C2519CA2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33184937-960E-E8F8-54DD-4016C23551E4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A6F638F1-DA0E-B2EF-0CED-B9EB931AF53E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FC914AC-0DE9-B325-7761-7D1AAD2E51EC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623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874B3-F725-6D56-D745-65A2751ED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7CEA0B2-FCFD-DD0C-A990-F55C8EA48C43}"/>
              </a:ext>
            </a:extLst>
          </p:cNvPr>
          <p:cNvSpPr txBox="1"/>
          <p:nvPr/>
        </p:nvSpPr>
        <p:spPr>
          <a:xfrm>
            <a:off x="887047" y="3242712"/>
            <a:ext cx="15163800" cy="22320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RLESe (Run-Length Encoding SEQUITUR) compresses traces efficiently.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Focuses on patterns common in program execution: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Loops, array accesses, repeated method calls.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6357688A-7317-A276-ADAD-2F1DF0EAD8B4}"/>
              </a:ext>
            </a:extLst>
          </p:cNvPr>
          <p:cNvSpPr/>
          <p:nvPr/>
        </p:nvSpPr>
        <p:spPr>
          <a:xfrm rot="2899875" flipV="1">
            <a:off x="3606" y="816120"/>
            <a:ext cx="1766883" cy="744163"/>
          </a:xfrm>
          <a:custGeom>
            <a:avLst/>
            <a:gdLst/>
            <a:ahLst/>
            <a:cxnLst/>
            <a:rect l="l" t="t" r="r" b="b"/>
            <a:pathLst>
              <a:path w="2508116" h="1071650">
                <a:moveTo>
                  <a:pt x="0" y="1071649"/>
                </a:moveTo>
                <a:lnTo>
                  <a:pt x="2508116" y="1071649"/>
                </a:lnTo>
                <a:lnTo>
                  <a:pt x="2508116" y="0"/>
                </a:lnTo>
                <a:lnTo>
                  <a:pt x="0" y="0"/>
                </a:lnTo>
                <a:lnTo>
                  <a:pt x="0" y="10716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C1AA1-AE31-82B3-ACB1-F95EF82F1A5C}"/>
              </a:ext>
            </a:extLst>
          </p:cNvPr>
          <p:cNvSpPr txBox="1"/>
          <p:nvPr/>
        </p:nvSpPr>
        <p:spPr>
          <a:xfrm>
            <a:off x="1219200" y="6698140"/>
            <a:ext cx="10822576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</a:rPr>
              <a:t>Compresses sequences like (1 2 3 4 1 2 3 4) into (1 2 3 4) x2.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193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2D32">
                <a:alpha val="100000"/>
              </a:srgbClr>
            </a:gs>
            <a:gs pos="100000">
              <a:srgbClr val="2D2BAB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5FE9C-16B8-AF6D-6EE1-BEEBE765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4A95F87-BD21-25BF-DF95-504F8CF4DCB4}"/>
              </a:ext>
            </a:extLst>
          </p:cNvPr>
          <p:cNvSpPr txBox="1"/>
          <p:nvPr/>
        </p:nvSpPr>
        <p:spPr>
          <a:xfrm>
            <a:off x="2951696" y="5686817"/>
            <a:ext cx="134313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CA" sz="8000" dirty="0">
                <a:solidFill>
                  <a:schemeClr val="bg1"/>
                </a:solidFill>
                <a:latin typeface="Space Mono" panose="020B0604020202020204" charset="0"/>
              </a:rPr>
              <a:t>🔍</a:t>
            </a:r>
            <a:r>
              <a:rPr lang="en-US" sz="8000" dirty="0">
                <a:solidFill>
                  <a:schemeClr val="bg1"/>
                </a:solidFill>
                <a:latin typeface="Space Mono" panose="020B0604020202020204" charset="0"/>
              </a:rPr>
              <a:t> Behind the Scenes</a:t>
            </a:r>
            <a:endParaRPr lang="en-US" sz="8000" dirty="0">
              <a:solidFill>
                <a:schemeClr val="bg1"/>
              </a:solidFill>
              <a:latin typeface="Space Mono" panose="020B0604020202020204" charset="0"/>
              <a:ea typeface="Space Mono"/>
              <a:cs typeface="Space Mono"/>
              <a:sym typeface="Space Mono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96E0FB4-9AEE-0775-4158-BB19DB10B3CC}"/>
              </a:ext>
            </a:extLst>
          </p:cNvPr>
          <p:cNvSpPr/>
          <p:nvPr/>
        </p:nvSpPr>
        <p:spPr>
          <a:xfrm rot="2700000">
            <a:off x="10304634" y="1311308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3"/>
                </a:lnTo>
                <a:lnTo>
                  <a:pt x="0" y="3512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3EA0AAD-CF05-412B-47DC-11E23F998B8C}"/>
              </a:ext>
            </a:extLst>
          </p:cNvPr>
          <p:cNvSpPr/>
          <p:nvPr/>
        </p:nvSpPr>
        <p:spPr>
          <a:xfrm rot="2700000">
            <a:off x="-5958859" y="4758973"/>
            <a:ext cx="11359026" cy="3512253"/>
          </a:xfrm>
          <a:custGeom>
            <a:avLst/>
            <a:gdLst/>
            <a:ahLst/>
            <a:cxnLst/>
            <a:rect l="l" t="t" r="r" b="b"/>
            <a:pathLst>
              <a:path w="11359026" h="3512253">
                <a:moveTo>
                  <a:pt x="0" y="0"/>
                </a:moveTo>
                <a:lnTo>
                  <a:pt x="11359026" y="0"/>
                </a:lnTo>
                <a:lnTo>
                  <a:pt x="11359026" y="3512254"/>
                </a:lnTo>
                <a:lnTo>
                  <a:pt x="0" y="3512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1EF7B091-EE43-3934-7C01-C885B0720897}"/>
              </a:ext>
            </a:extLst>
          </p:cNvPr>
          <p:cNvGrpSpPr/>
          <p:nvPr/>
        </p:nvGrpSpPr>
        <p:grpSpPr>
          <a:xfrm>
            <a:off x="7633153" y="2324438"/>
            <a:ext cx="3021693" cy="3021693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A89BC5-4CBC-36B7-E90A-5BE2A750C36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45826" y="33348"/>
                  </a:lnTo>
                  <a:lnTo>
                    <a:pt x="491360" y="8881"/>
                  </a:lnTo>
                  <a:lnTo>
                    <a:pt x="522953" y="49652"/>
                  </a:lnTo>
                  <a:lnTo>
                    <a:pt x="572609" y="35135"/>
                  </a:lnTo>
                  <a:lnTo>
                    <a:pt x="594986" y="81548"/>
                  </a:lnTo>
                  <a:lnTo>
                    <a:pt x="646591" y="77616"/>
                  </a:lnTo>
                  <a:lnTo>
                    <a:pt x="658778" y="127641"/>
                  </a:lnTo>
                  <a:lnTo>
                    <a:pt x="710077" y="134465"/>
                  </a:lnTo>
                  <a:lnTo>
                    <a:pt x="711539" y="185918"/>
                  </a:lnTo>
                  <a:lnTo>
                    <a:pt x="760292" y="203200"/>
                  </a:lnTo>
                  <a:lnTo>
                    <a:pt x="750965" y="253830"/>
                  </a:lnTo>
                  <a:lnTo>
                    <a:pt x="795038" y="280816"/>
                  </a:lnTo>
                  <a:lnTo>
                    <a:pt x="775331" y="328411"/>
                  </a:lnTo>
                  <a:lnTo>
                    <a:pt x="812800" y="363920"/>
                  </a:lnTo>
                  <a:lnTo>
                    <a:pt x="783573" y="406400"/>
                  </a:lnTo>
                  <a:lnTo>
                    <a:pt x="812800" y="448880"/>
                  </a:lnTo>
                  <a:lnTo>
                    <a:pt x="775331" y="484389"/>
                  </a:lnTo>
                  <a:lnTo>
                    <a:pt x="795038" y="531984"/>
                  </a:lnTo>
                  <a:lnTo>
                    <a:pt x="750965" y="558970"/>
                  </a:lnTo>
                  <a:lnTo>
                    <a:pt x="760292" y="609600"/>
                  </a:lnTo>
                  <a:lnTo>
                    <a:pt x="711539" y="626882"/>
                  </a:lnTo>
                  <a:lnTo>
                    <a:pt x="710077" y="678335"/>
                  </a:lnTo>
                  <a:lnTo>
                    <a:pt x="658778" y="685159"/>
                  </a:lnTo>
                  <a:lnTo>
                    <a:pt x="646591" y="735184"/>
                  </a:lnTo>
                  <a:lnTo>
                    <a:pt x="594986" y="731252"/>
                  </a:lnTo>
                  <a:lnTo>
                    <a:pt x="572609" y="777665"/>
                  </a:lnTo>
                  <a:lnTo>
                    <a:pt x="522953" y="763148"/>
                  </a:lnTo>
                  <a:lnTo>
                    <a:pt x="491360" y="803919"/>
                  </a:lnTo>
                  <a:lnTo>
                    <a:pt x="445826" y="779452"/>
                  </a:lnTo>
                  <a:lnTo>
                    <a:pt x="406400" y="812800"/>
                  </a:lnTo>
                  <a:lnTo>
                    <a:pt x="366974" y="779452"/>
                  </a:lnTo>
                  <a:lnTo>
                    <a:pt x="321440" y="803919"/>
                  </a:lnTo>
                  <a:lnTo>
                    <a:pt x="289847" y="763148"/>
                  </a:lnTo>
                  <a:lnTo>
                    <a:pt x="240191" y="777665"/>
                  </a:lnTo>
                  <a:lnTo>
                    <a:pt x="217814" y="731252"/>
                  </a:lnTo>
                  <a:lnTo>
                    <a:pt x="166209" y="735184"/>
                  </a:lnTo>
                  <a:lnTo>
                    <a:pt x="154022" y="685159"/>
                  </a:lnTo>
                  <a:lnTo>
                    <a:pt x="102722" y="678335"/>
                  </a:lnTo>
                  <a:lnTo>
                    <a:pt x="101260" y="626882"/>
                  </a:lnTo>
                  <a:lnTo>
                    <a:pt x="52509" y="609600"/>
                  </a:lnTo>
                  <a:lnTo>
                    <a:pt x="61835" y="558970"/>
                  </a:lnTo>
                  <a:lnTo>
                    <a:pt x="17762" y="531984"/>
                  </a:lnTo>
                  <a:lnTo>
                    <a:pt x="37469" y="484389"/>
                  </a:lnTo>
                  <a:lnTo>
                    <a:pt x="0" y="448880"/>
                  </a:lnTo>
                  <a:lnTo>
                    <a:pt x="29227" y="406400"/>
                  </a:lnTo>
                  <a:lnTo>
                    <a:pt x="0" y="363920"/>
                  </a:lnTo>
                  <a:lnTo>
                    <a:pt x="37469" y="328411"/>
                  </a:lnTo>
                  <a:lnTo>
                    <a:pt x="17762" y="280816"/>
                  </a:lnTo>
                  <a:lnTo>
                    <a:pt x="61835" y="253830"/>
                  </a:lnTo>
                  <a:lnTo>
                    <a:pt x="52509" y="203200"/>
                  </a:lnTo>
                  <a:lnTo>
                    <a:pt x="101260" y="185918"/>
                  </a:lnTo>
                  <a:lnTo>
                    <a:pt x="102722" y="134465"/>
                  </a:lnTo>
                  <a:lnTo>
                    <a:pt x="154022" y="127641"/>
                  </a:lnTo>
                  <a:lnTo>
                    <a:pt x="166209" y="77616"/>
                  </a:lnTo>
                  <a:lnTo>
                    <a:pt x="217814" y="81548"/>
                  </a:lnTo>
                  <a:lnTo>
                    <a:pt x="240191" y="35135"/>
                  </a:lnTo>
                  <a:lnTo>
                    <a:pt x="289847" y="49652"/>
                  </a:lnTo>
                  <a:lnTo>
                    <a:pt x="321440" y="8881"/>
                  </a:lnTo>
                  <a:lnTo>
                    <a:pt x="366974" y="33348"/>
                  </a:ln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ctr"/>
              <a:endParaRPr lang="en-CA"/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7DD7C58-7E77-056D-8D1C-89C9FCBC4D0D}"/>
                </a:ext>
              </a:extLst>
            </p:cNvPr>
            <p:cNvSpPr txBox="1"/>
            <p:nvPr/>
          </p:nvSpPr>
          <p:spPr>
            <a:xfrm>
              <a:off x="152400" y="104775"/>
              <a:ext cx="508000" cy="5556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4A815A76-6E82-6363-CB49-F25F760BC3A8}"/>
              </a:ext>
            </a:extLst>
          </p:cNvPr>
          <p:cNvSpPr/>
          <p:nvPr/>
        </p:nvSpPr>
        <p:spPr>
          <a:xfrm rot="-6796875" flipV="1">
            <a:off x="525337" y="820221"/>
            <a:ext cx="1261296" cy="538917"/>
          </a:xfrm>
          <a:custGeom>
            <a:avLst/>
            <a:gdLst/>
            <a:ahLst/>
            <a:cxnLst/>
            <a:rect l="l" t="t" r="r" b="b"/>
            <a:pathLst>
              <a:path w="1261296" h="538917">
                <a:moveTo>
                  <a:pt x="0" y="538917"/>
                </a:moveTo>
                <a:lnTo>
                  <a:pt x="1261296" y="538917"/>
                </a:lnTo>
                <a:lnTo>
                  <a:pt x="1261296" y="0"/>
                </a:lnTo>
                <a:lnTo>
                  <a:pt x="0" y="0"/>
                </a:lnTo>
                <a:lnTo>
                  <a:pt x="0" y="53891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67EB2E8-7097-F796-A486-546013E96DF0}"/>
              </a:ext>
            </a:extLst>
          </p:cNvPr>
          <p:cNvSpPr/>
          <p:nvPr/>
        </p:nvSpPr>
        <p:spPr>
          <a:xfrm rot="-635992" flipV="1">
            <a:off x="15497644" y="1158348"/>
            <a:ext cx="1467788" cy="627146"/>
          </a:xfrm>
          <a:custGeom>
            <a:avLst/>
            <a:gdLst/>
            <a:ahLst/>
            <a:cxnLst/>
            <a:rect l="l" t="t" r="r" b="b"/>
            <a:pathLst>
              <a:path w="1467788" h="627146">
                <a:moveTo>
                  <a:pt x="0" y="627146"/>
                </a:moveTo>
                <a:lnTo>
                  <a:pt x="1467788" y="627146"/>
                </a:lnTo>
                <a:lnTo>
                  <a:pt x="1467788" y="0"/>
                </a:lnTo>
                <a:lnTo>
                  <a:pt x="0" y="0"/>
                </a:lnTo>
                <a:lnTo>
                  <a:pt x="0" y="62714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530DAB2-33A3-E7B2-A7FF-773FBD961555}"/>
              </a:ext>
            </a:extLst>
          </p:cNvPr>
          <p:cNvSpPr txBox="1"/>
          <p:nvPr/>
        </p:nvSpPr>
        <p:spPr>
          <a:xfrm>
            <a:off x="8610089" y="2460883"/>
            <a:ext cx="1165860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  <a:spcBef>
                <a:spcPct val="0"/>
              </a:spcBef>
            </a:pPr>
            <a:r>
              <a:rPr lang="en-US" sz="15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9132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756</Words>
  <Application>Microsoft Office PowerPoint</Application>
  <PresentationFormat>Custom</PresentationFormat>
  <Paragraphs>111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Bradley Hand ITC</vt:lpstr>
      <vt:lpstr>Aptos</vt:lpstr>
      <vt:lpstr>Baguet Script</vt:lpstr>
      <vt:lpstr>Wingdings</vt:lpstr>
      <vt:lpstr>Cambria Math</vt:lpstr>
      <vt:lpstr>Space Mono Bold</vt:lpstr>
      <vt:lpstr>Arial</vt:lpstr>
      <vt:lpstr>Space Mono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Role of Technology In Public Relations Slides</dc:title>
  <dc:creator>Priya Shine</dc:creator>
  <cp:lastModifiedBy>Priyadarshine Kumar</cp:lastModifiedBy>
  <cp:revision>3</cp:revision>
  <dcterms:created xsi:type="dcterms:W3CDTF">2006-08-16T00:00:00Z</dcterms:created>
  <dcterms:modified xsi:type="dcterms:W3CDTF">2025-02-17T03:10:00Z</dcterms:modified>
  <dc:identifier>DAGfOVxsE6M</dc:identifier>
</cp:coreProperties>
</file>