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19" r:id="rId4"/>
    <p:sldId id="258" r:id="rId5"/>
    <p:sldId id="320" r:id="rId6"/>
    <p:sldId id="321" r:id="rId7"/>
    <p:sldId id="346" r:id="rId8"/>
    <p:sldId id="348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9" r:id="rId18"/>
    <p:sldId id="360" r:id="rId19"/>
    <p:sldId id="362" r:id="rId20"/>
    <p:sldId id="365" r:id="rId21"/>
    <p:sldId id="367" r:id="rId22"/>
    <p:sldId id="366" r:id="rId23"/>
    <p:sldId id="368" r:id="rId24"/>
    <p:sldId id="370" r:id="rId25"/>
    <p:sldId id="371" r:id="rId26"/>
    <p:sldId id="372" r:id="rId27"/>
    <p:sldId id="373" r:id="rId28"/>
    <p:sldId id="374" r:id="rId29"/>
  </p:sldIdLst>
  <p:sldSz cx="18288000" cy="10287000"/>
  <p:notesSz cx="6858000" cy="9144000"/>
  <p:embeddedFontLst>
    <p:embeddedFont>
      <p:font typeface="Fira Sans Bold Bold" panose="020B0604020202020204" charset="0"/>
      <p:regular r:id="rId31"/>
    </p:embeddedFont>
    <p:embeddedFont>
      <p:font typeface="Fira Sans Light Bold" panose="020B0604020202020204" charset="0"/>
      <p:regular r:id="rId32"/>
    </p:embeddedFont>
    <p:embeddedFont>
      <p:font typeface="Fira Sans Medium" panose="020B0603050000020004" pitchFamily="34" charset="0"/>
      <p:regular r:id="rId33"/>
      <p:italic r:id="rId34"/>
    </p:embeddedFont>
    <p:embeddedFont>
      <p:font typeface="Fira Sans Medium 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922EB-DA70-4DDC-9F35-811504DA063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B6BC-9CDB-4900-BA9A-89348D1F9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B6BC-9CDB-4900-BA9A-89348D1F9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B6BC-9CDB-4900-BA9A-89348D1F9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B6BC-9CDB-4900-BA9A-89348D1F9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026"/>
          <a:stretch>
            <a:fillRect/>
          </a:stretch>
        </p:blipFill>
        <p:spPr>
          <a:xfrm flipV="1">
            <a:off x="13412421" y="-858704"/>
            <a:ext cx="5898391" cy="336778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026"/>
          <a:stretch>
            <a:fillRect/>
          </a:stretch>
        </p:blipFill>
        <p:spPr>
          <a:xfrm rot="-10800000" flipV="1">
            <a:off x="-1030950" y="7766444"/>
            <a:ext cx="5898391" cy="336778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-2251767" y="-1635368"/>
            <a:ext cx="7119208" cy="4144452"/>
            <a:chOff x="0" y="0"/>
            <a:chExt cx="9228024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228024" cy="5372100"/>
            </a:xfrm>
            <a:custGeom>
              <a:avLst/>
              <a:gdLst/>
              <a:ahLst/>
              <a:cxnLst/>
              <a:rect l="l" t="t" r="r" b="b"/>
              <a:pathLst>
                <a:path w="9228024" h="5372100">
                  <a:moveTo>
                    <a:pt x="767735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677354" y="5372100"/>
                  </a:lnTo>
                  <a:lnTo>
                    <a:pt x="9228024" y="2686050"/>
                  </a:lnTo>
                  <a:lnTo>
                    <a:pt x="7677354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62011" y="2781300"/>
            <a:ext cx="15225266" cy="5827524"/>
            <a:chOff x="-721067" y="-858925"/>
            <a:chExt cx="16947555" cy="7770035"/>
          </a:xfrm>
        </p:grpSpPr>
        <p:sp>
          <p:nvSpPr>
            <p:cNvPr id="12" name="TextBox 12"/>
            <p:cNvSpPr txBox="1"/>
            <p:nvPr/>
          </p:nvSpPr>
          <p:spPr>
            <a:xfrm>
              <a:off x="-721067" y="-858925"/>
              <a:ext cx="16947555" cy="56425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999"/>
                </a:lnSpc>
              </a:pPr>
              <a:r>
                <a:rPr lang="en-US" sz="9999" spc="299" dirty="0">
                  <a:solidFill>
                    <a:srgbClr val="FFFFFF"/>
                  </a:solidFill>
                  <a:latin typeface="Fira Sans Bold Bold"/>
                </a:rPr>
                <a:t>Fixing Recurring Crash Bugs via Analyzing Q&amp;A Sites</a:t>
              </a:r>
              <a:endParaRPr lang="en-US" sz="9999" u="none" spc="299" dirty="0">
                <a:solidFill>
                  <a:srgbClr val="FFFFFF"/>
                </a:solidFill>
                <a:latin typeface="Fira Sans Bold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35167" y="4932277"/>
              <a:ext cx="15157394" cy="1978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FFFFFF"/>
                  </a:solidFill>
                  <a:latin typeface="Fira Sans Light Bold"/>
                </a:rPr>
                <a:t>Author: Qing Gao, </a:t>
              </a:r>
              <a:r>
                <a:rPr lang="en-US" sz="3200" dirty="0" err="1">
                  <a:solidFill>
                    <a:srgbClr val="FFFFFF"/>
                  </a:solidFill>
                  <a:latin typeface="Fira Sans Light Bold"/>
                </a:rPr>
                <a:t>Hansheng</a:t>
              </a:r>
              <a:r>
                <a:rPr lang="en-US" sz="3200" dirty="0">
                  <a:solidFill>
                    <a:srgbClr val="FFFFFF"/>
                  </a:solidFill>
                  <a:latin typeface="Fira Sans Light Bold"/>
                </a:rPr>
                <a:t> Zhang, Jie Wang, Yingfei Xiong, Lu Zhang, Hong Mei</a:t>
              </a:r>
            </a:p>
            <a:p>
              <a:pPr marL="0" lvl="0" indent="0"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FFFFFF"/>
                  </a:solidFill>
                  <a:latin typeface="Fira Sans Light Bold"/>
                </a:rPr>
                <a:t>Presenter</a:t>
              </a:r>
              <a:r>
                <a:rPr lang="en-US" sz="3200" u="none" dirty="0">
                  <a:solidFill>
                    <a:srgbClr val="FFFFFF"/>
                  </a:solidFill>
                  <a:latin typeface="Fira Sans Light Bold"/>
                </a:rPr>
                <a:t>: </a:t>
              </a:r>
              <a:r>
                <a:rPr lang="en-US" sz="3200" dirty="0">
                  <a:solidFill>
                    <a:srgbClr val="FFFFFF"/>
                  </a:solidFill>
                  <a:latin typeface="Fira Sans Light Bold"/>
                </a:rPr>
                <a:t>Nhat Minh Le – 40323412 – Concordia University</a:t>
              </a:r>
              <a:endParaRPr lang="en-US" sz="3200" u="none" dirty="0">
                <a:solidFill>
                  <a:srgbClr val="FFFFFF"/>
                </a:solidFill>
                <a:latin typeface="Fira Sans Light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8BBE7-60A5-6E69-9524-ECCDAC6C6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7205D4-7D56-4EDA-C2E9-2C44FD4C4415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A633F01-5C0B-5F52-FC69-6D601D2D991B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1AB2217-E82F-0AD4-E31B-E3FCF48B733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A025537-DED3-2F99-D38F-07AEB6D27022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B6D73E9-73EA-3CB2-C668-A4D0368B9918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 Edit Script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ABEA87D4-435D-E6A6-AB62-F2140EDF8C65}"/>
              </a:ext>
            </a:extLst>
          </p:cNvPr>
          <p:cNvSpPr txBox="1"/>
          <p:nvPr/>
        </p:nvSpPr>
        <p:spPr>
          <a:xfrm>
            <a:off x="1295400" y="2678766"/>
            <a:ext cx="15697200" cy="433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Consist 3 steps: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Buggy &amp; fixed code pair extraction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Buggy &amp; fixed code reduction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Edit script generation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5C7BC21-7B33-55A5-AD78-6FD6FE81DFBB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5020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119D-8368-A147-B7EB-0D144BB9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13A1A03-29E2-16F7-5124-C43DA3D2A391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9BE8102-41C3-6DB2-A298-CD35028F6F1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FDEDECC-70E8-11C2-A555-61BD416CBFB7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6B5A6DF-2ADD-A5D1-1961-925AF36684F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6734BFA1-8A0A-7C32-1708-1BCAE2683716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IV.2.1 Buggy &amp; Fixed code pair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90F47721-C9C6-0D22-7797-3EA56DD7317D}"/>
              </a:ext>
            </a:extLst>
          </p:cNvPr>
          <p:cNvSpPr txBox="1"/>
          <p:nvPr/>
        </p:nvSpPr>
        <p:spPr>
          <a:xfrm>
            <a:off x="1274603" y="4160095"/>
            <a:ext cx="15697200" cy="2369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Isolate code snippet from Q&amp;A page by getting the content inside HTML tag pair &lt;code&gt; and &lt;/code&gt;</a:t>
            </a: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Combine different code snippet to buggy &amp; fixed code pairs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706EFB99-1D21-F9E2-2A9A-1891F46CEBB6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605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3EB93-5AB8-792F-6E2E-6367957C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16CF7FA-059C-5FD5-06DA-C226C220BFDB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A69AD53-990E-C584-166E-2493DD1CDE9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299BA88-ABEC-4BC8-7C3A-62019B1D8CCD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8DA8449-3600-062F-1778-18AC96B1F39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B871FBC4-F6F4-03FD-40DD-6E156FFC5555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IV.2.1 Buggy &amp; Fixed code pair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6EF0D92-0A99-1D1B-4974-2B44E9897C4E}"/>
              </a:ext>
            </a:extLst>
          </p:cNvPr>
          <p:cNvSpPr txBox="1"/>
          <p:nvPr/>
        </p:nvSpPr>
        <p:spPr>
          <a:xfrm>
            <a:off x="1143000" y="2697451"/>
            <a:ext cx="156972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Buggy &amp; fixed code pair: 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1) Both buggy code and fixed code are in the same answer post. 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2) Buggy code is in the question post, and fixed code is in the answer post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Question : How to know which is question, which is answer posts ?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1) U</a:t>
            </a:r>
            <a:r>
              <a:rPr lang="en-US" sz="3600" dirty="0">
                <a:latin typeface="Fira Sans Light Bold" panose="020B0604020202020204" charset="0"/>
              </a:rPr>
              <a:t>se keyword matching to distinguish the buggy code and the fixed code ( instead of, change to…)</a:t>
            </a: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2) Take each code snippet in each type post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  <a:sym typeface="Wingdings" panose="05000000000000000000" pitchFamily="2" charset="2"/>
              </a:rPr>
              <a:t> Rank 1) is higher than 2)</a:t>
            </a:r>
            <a:endParaRPr lang="en-US" sz="3600" dirty="0">
              <a:latin typeface="Fira Sans Light Bold" panose="020B0604020202020204" charset="0"/>
              <a:cs typeface="Arial MT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4CF2A083-A1B2-0547-A04B-5047F01752CC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1887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89282-9DC0-4C52-EAAD-7179C511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66D1862-A6CC-A29A-237D-656C58E60C67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B22E3B7-DD82-DECF-7D62-1201507875D9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BEC4D52-6A29-4FC2-DAEE-E334BC8F7CF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697D950-8D4A-194D-CF3B-65F039A29A49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209F7355-F627-FA3A-B914-94E2AB4C305E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IV.2.2 Buggy &amp; Fixed code reduction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34138BAB-6744-604D-2469-3AF901B80C4C}"/>
              </a:ext>
            </a:extLst>
          </p:cNvPr>
          <p:cNvSpPr txBox="1"/>
          <p:nvPr/>
        </p:nvSpPr>
        <p:spPr>
          <a:xfrm>
            <a:off x="1143000" y="2697451"/>
            <a:ext cx="15697200" cy="6078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Reduce the size of both buggy code and fixed code according to their similarities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1. Parse a buggy &amp; fixed code pair and get two Abstract Syntax Trees (ASTs): </a:t>
            </a:r>
            <a:r>
              <a:rPr lang="en-US" sz="3600" dirty="0" err="1">
                <a:latin typeface="Fira Sans Light Bold" panose="020B0604020202020204" charset="0"/>
              </a:rPr>
              <a:t>BuggyAST</a:t>
            </a:r>
            <a:r>
              <a:rPr lang="en-US" sz="3600" dirty="0">
                <a:latin typeface="Fira Sans Light Bold" panose="020B0604020202020204" charset="0"/>
              </a:rPr>
              <a:t> and </a:t>
            </a:r>
            <a:r>
              <a:rPr lang="en-US" sz="3600" dirty="0" err="1">
                <a:latin typeface="Fira Sans Light Bold" panose="020B0604020202020204" charset="0"/>
              </a:rPr>
              <a:t>FixedAST</a:t>
            </a: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AST: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Each node has a label – type of the node ( </a:t>
            </a:r>
            <a:r>
              <a:rPr lang="en-US" sz="3600" dirty="0" err="1">
                <a:latin typeface="Fira Sans Light Bold" panose="020B0604020202020204" charset="0"/>
                <a:cs typeface="Arial MT"/>
              </a:rPr>
              <a:t>eg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: method invocation)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Each leaf node has a value ( </a:t>
            </a:r>
            <a:r>
              <a:rPr lang="en-US" sz="3600" dirty="0" err="1">
                <a:latin typeface="Fira Sans Light Bold" panose="020B0604020202020204" charset="0"/>
                <a:cs typeface="Arial MT"/>
              </a:rPr>
              <a:t>eg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: the name of a variable) 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B6CDA59-0851-5796-4681-9E77AA334E7E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3243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44603-6F7F-C341-55E7-A45AC98A9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95EACF3-EEAA-7826-22E3-7F3B9FB99A98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CB95752-0EAB-E817-546B-3EB2844A7500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EE2231C-97A5-3C66-32AA-EB4C69788C77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C0C874F-91F0-13CB-B402-B401B34667CA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82E1FED7-C803-A37B-B42C-4720CC1297F9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IV.2.2 Buggy &amp; Fixed code reduction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E008197B-49B1-DD45-BBB9-FC0E095121F4}"/>
              </a:ext>
            </a:extLst>
          </p:cNvPr>
          <p:cNvSpPr txBox="1"/>
          <p:nvPr/>
        </p:nvSpPr>
        <p:spPr>
          <a:xfrm>
            <a:off x="1143000" y="2697451"/>
            <a:ext cx="15697200" cy="497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2. Use partial parsing techniques to parse the code snippets into AST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3. Calculate the similarities between each statements in the code pair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Consider two types of similarities: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lphaLcParenR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Text similarity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lphaLcParenR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lphaLcParenR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Structure similarity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44A9B-ECB6-C201-947C-4D8FF754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5600700"/>
            <a:ext cx="10961302" cy="1670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18480-363F-FD6C-1D39-BA49704C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8079718"/>
            <a:ext cx="9525000" cy="1630195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6A0D6A77-4325-6592-8FF3-C3C63D8FEB90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6491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1781-C9E5-AC5F-F58C-6DDBC399B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2152ADC-6E20-2722-D45F-545580A012ED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4698505-A22F-2FC1-DDD6-4DDD0330FD37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997F33F-E94A-3376-3FF0-ECEC74CAFDF8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5FF61AC-F143-002D-65C6-70A651203C2F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6EB586D-743E-66AE-4B0F-C3110E92FC1B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IV.2.2 Buggy &amp; Fixed code reduction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C1A2CAD8-E38E-154F-DF93-9991979EF5C7}"/>
              </a:ext>
            </a:extLst>
          </p:cNvPr>
          <p:cNvSpPr txBox="1"/>
          <p:nvPr/>
        </p:nvSpPr>
        <p:spPr>
          <a:xfrm>
            <a:off x="1015564" y="8350417"/>
            <a:ext cx="15697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4. Filter out statements which has low similarity score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D154EF-AA07-04EF-9B76-8E50A57D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163110"/>
            <a:ext cx="10125353" cy="5900515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63CE4BF2-0A33-A8CF-0E17-D28BA1324C3A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6866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407DD-49A4-A8B0-4239-1A5F3A33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4AA7B5F-7A52-2A2D-A229-047688636461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738DC9A-1F33-AFEB-3CAC-38F281E66067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2A1B7A9-5C13-9535-8EE9-2FDD9CCADBC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13617FE-0E4F-5218-5191-24398460EF6C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E749416-A485-2D3C-44B2-7C0CDFA7C0B7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IV.2.3 Edit Script Generation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EADFDC0-6CA5-4B18-5247-A1B3D147132D}"/>
              </a:ext>
            </a:extLst>
          </p:cNvPr>
          <p:cNvSpPr txBox="1"/>
          <p:nvPr/>
        </p:nvSpPr>
        <p:spPr>
          <a:xfrm>
            <a:off x="1143000" y="2697451"/>
            <a:ext cx="15697200" cy="7186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Use </a:t>
            </a:r>
            <a:r>
              <a:rPr lang="en-US" sz="3600" dirty="0" err="1">
                <a:latin typeface="Fira Sans Light Bold" panose="020B0604020202020204" charset="0"/>
                <a:cs typeface="Arial MT"/>
              </a:rPr>
              <a:t>GumTree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 ( edit script generation technique) to generate edit scripts for buggy code snippets.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 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Build mappings between the nodes of </a:t>
            </a:r>
            <a:r>
              <a:rPr lang="en-US" sz="3600" dirty="0" err="1">
                <a:latin typeface="Fira Sans Light Bold" panose="020B0604020202020204" charset="0"/>
              </a:rPr>
              <a:t>BuggyAST</a:t>
            </a:r>
            <a:r>
              <a:rPr lang="en-US" sz="3600" dirty="0">
                <a:latin typeface="Fira Sans Light Bold" panose="020B0604020202020204" charset="0"/>
              </a:rPr>
              <a:t> vs </a:t>
            </a:r>
            <a:r>
              <a:rPr lang="en-US" sz="3600" dirty="0" err="1">
                <a:latin typeface="Fira Sans Light Bold" panose="020B0604020202020204" charset="0"/>
              </a:rPr>
              <a:t>FixedAST</a:t>
            </a: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The edit script contains four type of operations on a node: add, delete, update, move</a:t>
            </a:r>
          </a:p>
          <a:p>
            <a:pPr marL="755650" indent="-742950"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To overcome the problem of change position and rename variable of </a:t>
            </a:r>
            <a:r>
              <a:rPr lang="en-US" sz="3600" dirty="0" err="1">
                <a:latin typeface="Fira Sans Light Bold" panose="020B0604020202020204" charset="0"/>
              </a:rPr>
              <a:t>BuggyAST</a:t>
            </a:r>
            <a:r>
              <a:rPr lang="en-US" sz="3600" dirty="0">
                <a:latin typeface="Fira Sans Light Bold" panose="020B0604020202020204" charset="0"/>
              </a:rPr>
              <a:t>, the authors add 2 more operations in edit scripts: replace, copy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D1FF6A0F-3458-C1A2-D1E1-3FAB8ECC1BB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3013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EC12D-4965-0534-2CD4-84F486DF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6801096-8964-3FC5-86D7-C1B5D2CA3E34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6197E19-6B7C-DA26-D17B-A33D299B6B28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4A9B273-91D9-0BD8-C3BD-BE805E97D483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26336A7-3438-9AC5-FDD3-590F84B7F577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A1892E33-E68A-351F-D256-35FAFE7A04DC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IV.2.3 Edit Script Generation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DD510-6ABB-7DA5-6AC7-F856CA56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155020"/>
            <a:ext cx="8686800" cy="7979579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07E87FDB-F495-4929-7728-8AE9FEA399F6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4721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29609-1960-9332-67F6-ACCCF0296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1BA1C1E-6FC8-6127-0CC9-24DD243151A0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079143F-7B38-5FC6-8753-1232CFBCBC8B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98F0CEC-CFD0-BC69-582E-4D49771EBEB2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F01B1B8-227C-72EF-DDC1-BD9F9A364354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0539B16D-9333-9615-7E62-4505282C57B9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IV.3 Patch Generation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EF75BFF0-E737-014F-E917-2DC38A7B77D7}"/>
              </a:ext>
            </a:extLst>
          </p:cNvPr>
          <p:cNvSpPr txBox="1"/>
          <p:nvPr/>
        </p:nvSpPr>
        <p:spPr>
          <a:xfrm>
            <a:off x="1143000" y="2697451"/>
            <a:ext cx="15697200" cy="5370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Including 3 steps:</a:t>
            </a:r>
            <a:br>
              <a:rPr lang="en-US" sz="3600" dirty="0">
                <a:latin typeface="Fira Sans Light Bold" panose="020B0604020202020204" charset="0"/>
              </a:rPr>
            </a:b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Extracting source code snippets from the target projects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Combining them with buggy code snippets from Q&amp;A pages to obtain a list of buggy &amp; source code pairs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Applying each edit script of the buggy code snippet to the corresponding source code snippet to obtain patches – Edit script application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134179E0-DD85-78AB-CE53-FCCA4EE30B6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8323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305C9-10C7-707C-1039-84E2990D4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824693-308E-4788-7896-6E16DD592CD0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C8C0DB7-1603-8B07-FD3C-C95627714189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94A30C4-C8B4-B2AE-F2AF-71CDD376A955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E2C9DB8-5DC7-8F19-1360-9D02E87A772E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C92E2BA-522B-A254-E216-9A3F4F143F22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IV.3.1 Extracting source code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2C37DF66-0BC4-E65D-CEBE-A5ADBFCA1937}"/>
              </a:ext>
            </a:extLst>
          </p:cNvPr>
          <p:cNvSpPr txBox="1"/>
          <p:nvPr/>
        </p:nvSpPr>
        <p:spPr>
          <a:xfrm>
            <a:off x="361950" y="9324106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EDD031BD-D412-1577-B906-EC565C77C054}"/>
              </a:ext>
            </a:extLst>
          </p:cNvPr>
          <p:cNvSpPr txBox="1"/>
          <p:nvPr/>
        </p:nvSpPr>
        <p:spPr>
          <a:xfrm>
            <a:off x="1143000" y="2697451"/>
            <a:ext cx="1569720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b="1" dirty="0">
                <a:latin typeface="Fira Sans Light Bold" panose="020B0604020202020204" charset="0"/>
              </a:rPr>
              <a:t>Note: </a:t>
            </a:r>
            <a:r>
              <a:rPr lang="en-US" sz="3600" dirty="0">
                <a:latin typeface="Fira Sans Light Bold" panose="020B0604020202020204" charset="0"/>
              </a:rPr>
              <a:t>If the buggy code snippets is a block, the algorithm consists of 3 steps below: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Use call stack and buggy code to find fault locations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Expand each faulty location inside the candidate files, and combine them to obtain a buggy &amp; source code pair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Choose the previous location and the next location with the same block size as two additional source code snippets.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6A87DA03-EBD8-A8EF-0AE6-49B687CBB88A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0268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5210" y="-7279968"/>
            <a:ext cx="20164510" cy="9544289"/>
            <a:chOff x="0" y="0"/>
            <a:chExt cx="1134980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49799" cy="5372100"/>
            </a:xfrm>
            <a:custGeom>
              <a:avLst/>
              <a:gdLst/>
              <a:ahLst/>
              <a:cxnLst/>
              <a:rect l="l" t="t" r="r" b="b"/>
              <a:pathLst>
                <a:path w="11349799" h="5372100">
                  <a:moveTo>
                    <a:pt x="979913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799130" y="5372100"/>
                  </a:lnTo>
                  <a:lnTo>
                    <a:pt x="11349799" y="2686050"/>
                  </a:lnTo>
                  <a:lnTo>
                    <a:pt x="979913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7433" y="610821"/>
            <a:ext cx="6272244" cy="11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Fira Sans Medium Bold"/>
              </a:rPr>
              <a:t>Agenda</a:t>
            </a:r>
            <a:endParaRPr lang="en-US" sz="8000" u="none" dirty="0">
              <a:solidFill>
                <a:srgbClr val="FFFFFF"/>
              </a:solidFill>
              <a:latin typeface="Fira Sans Medium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535475" y="3499561"/>
            <a:ext cx="571500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I. Overview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535475" y="5079484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II. Related work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6" name="AutoShape 19">
            <a:extLst>
              <a:ext uri="{FF2B5EF4-FFF2-40B4-BE49-F238E27FC236}">
                <a16:creationId xmlns:a16="http://schemas.microsoft.com/office/drawing/2014/main" id="{631F9C50-F2F3-5B86-7A28-BCD78D418257}"/>
              </a:ext>
            </a:extLst>
          </p:cNvPr>
          <p:cNvSpPr/>
          <p:nvPr/>
        </p:nvSpPr>
        <p:spPr>
          <a:xfrm>
            <a:off x="2346755" y="3585309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37" name="AutoShape 19">
            <a:extLst>
              <a:ext uri="{FF2B5EF4-FFF2-40B4-BE49-F238E27FC236}">
                <a16:creationId xmlns:a16="http://schemas.microsoft.com/office/drawing/2014/main" id="{340D8854-7AF9-A73B-61EF-969935A3FC36}"/>
              </a:ext>
            </a:extLst>
          </p:cNvPr>
          <p:cNvSpPr/>
          <p:nvPr/>
        </p:nvSpPr>
        <p:spPr>
          <a:xfrm>
            <a:off x="2346755" y="5143500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36C1055B-FC88-87DC-CFA0-D6432A52FF1C}"/>
              </a:ext>
            </a:extLst>
          </p:cNvPr>
          <p:cNvSpPr/>
          <p:nvPr/>
        </p:nvSpPr>
        <p:spPr>
          <a:xfrm>
            <a:off x="2350360" y="6829414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F2280626-CCE8-5D9D-7399-38DEA9DC659A}"/>
              </a:ext>
            </a:extLst>
          </p:cNvPr>
          <p:cNvSpPr txBox="1"/>
          <p:nvPr/>
        </p:nvSpPr>
        <p:spPr>
          <a:xfrm>
            <a:off x="3535475" y="6757652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III. Main novelty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AutoShape 19">
            <a:extLst>
              <a:ext uri="{FF2B5EF4-FFF2-40B4-BE49-F238E27FC236}">
                <a16:creationId xmlns:a16="http://schemas.microsoft.com/office/drawing/2014/main" id="{A97DC9B2-25ED-3C97-50D8-4AF14C1D0652}"/>
              </a:ext>
            </a:extLst>
          </p:cNvPr>
          <p:cNvSpPr/>
          <p:nvPr/>
        </p:nvSpPr>
        <p:spPr>
          <a:xfrm>
            <a:off x="9943895" y="3571323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86E92D93-F1F5-90FA-BD5A-75A8D01D8A69}"/>
              </a:ext>
            </a:extLst>
          </p:cNvPr>
          <p:cNvSpPr txBox="1"/>
          <p:nvPr/>
        </p:nvSpPr>
        <p:spPr>
          <a:xfrm>
            <a:off x="11117375" y="3499561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IV. Technical contribution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AutoShape 19">
            <a:extLst>
              <a:ext uri="{FF2B5EF4-FFF2-40B4-BE49-F238E27FC236}">
                <a16:creationId xmlns:a16="http://schemas.microsoft.com/office/drawing/2014/main" id="{6159D94E-7EAE-E458-1B5B-2E864A114618}"/>
              </a:ext>
            </a:extLst>
          </p:cNvPr>
          <p:cNvSpPr/>
          <p:nvPr/>
        </p:nvSpPr>
        <p:spPr>
          <a:xfrm>
            <a:off x="9922755" y="5143500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1893B608-042A-8141-6E63-03BF634105AE}"/>
              </a:ext>
            </a:extLst>
          </p:cNvPr>
          <p:cNvSpPr txBox="1"/>
          <p:nvPr/>
        </p:nvSpPr>
        <p:spPr>
          <a:xfrm>
            <a:off x="11117375" y="5052913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V. Experiment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411EAA82-1F55-3C8F-0E1C-225F2ACB302E}"/>
              </a:ext>
            </a:extLst>
          </p:cNvPr>
          <p:cNvSpPr/>
          <p:nvPr/>
        </p:nvSpPr>
        <p:spPr>
          <a:xfrm>
            <a:off x="9922755" y="6829414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BF4AE617-D0FD-5B42-C7DF-C9A07C173A8E}"/>
              </a:ext>
            </a:extLst>
          </p:cNvPr>
          <p:cNvSpPr txBox="1"/>
          <p:nvPr/>
        </p:nvSpPr>
        <p:spPr>
          <a:xfrm>
            <a:off x="11117375" y="6719552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VI. Evaluation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BEC7900A-B41E-4750-6E65-D712741C71A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979D7-52C4-6EFD-2CBB-CC0A671F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F2C32BD-8002-AE40-36C8-F20146FC7BBC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B723E1-75D8-3E2C-A2BF-856973524473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A257C0C-211A-2846-AA10-421EB41DC9AC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F6072AF-8455-E374-A7E1-B6D5B9546319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1F71496E-2B67-1BB0-4BAD-1659845879F2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IV.3.3 Edit script application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0DB3C098-E70B-0102-C14D-7A823CE0B1F5}"/>
              </a:ext>
            </a:extLst>
          </p:cNvPr>
          <p:cNvSpPr txBox="1"/>
          <p:nvPr/>
        </p:nvSpPr>
        <p:spPr>
          <a:xfrm>
            <a:off x="1143000" y="2697451"/>
            <a:ext cx="156972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 err="1">
                <a:latin typeface="Fira Sans Light Bold" panose="020B0604020202020204" charset="0"/>
              </a:rPr>
              <a:t>srcAST</a:t>
            </a:r>
            <a:r>
              <a:rPr lang="en-US" sz="3600" dirty="0">
                <a:latin typeface="Fira Sans Light Bold" panose="020B0604020202020204" charset="0"/>
              </a:rPr>
              <a:t>: source code snippet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Use </a:t>
            </a:r>
            <a:r>
              <a:rPr lang="en-US" sz="3600" dirty="0" err="1">
                <a:latin typeface="Fira Sans Light Bold" panose="020B0604020202020204" charset="0"/>
              </a:rPr>
              <a:t>GumTree</a:t>
            </a:r>
            <a:r>
              <a:rPr lang="en-US" sz="3600" dirty="0">
                <a:latin typeface="Fira Sans Light Bold" panose="020B0604020202020204" charset="0"/>
              </a:rPr>
              <a:t> to build mappings between </a:t>
            </a:r>
            <a:r>
              <a:rPr lang="en-US" sz="3600" dirty="0" err="1">
                <a:latin typeface="Fira Sans Light Bold" panose="020B0604020202020204" charset="0"/>
              </a:rPr>
              <a:t>buggyAST</a:t>
            </a:r>
            <a:r>
              <a:rPr lang="en-US" sz="3600" dirty="0">
                <a:latin typeface="Fira Sans Light Bold" panose="020B0604020202020204" charset="0"/>
              </a:rPr>
              <a:t> and </a:t>
            </a:r>
            <a:r>
              <a:rPr lang="en-US" sz="3600" dirty="0" err="1">
                <a:latin typeface="Fira Sans Light Bold" panose="020B0604020202020204" charset="0"/>
              </a:rPr>
              <a:t>srcAST</a:t>
            </a: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If there is unmapped node in the edit script, do not generate a fix.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For each buggy &amp; source code pair in order, apply each transformed edit script to </a:t>
            </a:r>
            <a:r>
              <a:rPr lang="en-US" sz="3600" dirty="0" err="1">
                <a:latin typeface="Fira Sans Light Bold" panose="020B0604020202020204" charset="0"/>
              </a:rPr>
              <a:t>srcAST</a:t>
            </a:r>
            <a:r>
              <a:rPr lang="en-US" sz="3600" dirty="0">
                <a:latin typeface="Fira Sans Light Bold" panose="020B0604020202020204" charset="0"/>
              </a:rPr>
              <a:t>, and transform the edited AST back to code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Obtain a ranking list of generated patches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3725F92E-B141-8CD2-0063-BFA0FE39F428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42231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3E9D-2A98-80CC-C3AF-F815B87B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9EA1617-7144-FC2A-B2F2-8033117FC5AD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2BC3668-3BC6-2656-CB9E-0A561A9F09E7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293F00D-A8EB-1E3C-B2D0-B9848627495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7D958FB-489B-6378-BA5C-435FE9668CB9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F132D4C-5ACF-7145-E330-43D68D296D14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IV.3.3 Edit script application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AD75D54-C283-1308-5B3B-19ECB150427B}"/>
              </a:ext>
            </a:extLst>
          </p:cNvPr>
          <p:cNvSpPr txBox="1"/>
          <p:nvPr/>
        </p:nvSpPr>
        <p:spPr>
          <a:xfrm>
            <a:off x="1143000" y="2697451"/>
            <a:ext cx="15697200" cy="5447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Factors to sort generated patches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Q&amp;A page ranking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Code pairs in the same answer post is ranked higher than those in both question and answer post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Faulty locations identified by the call stack is ranked higher than those identified by the buggy code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A7DF6113-A056-8D5E-3233-B64B444FBC75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1008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1E3E0-A3D7-1FFE-2C73-DE7D6AE42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3EEDD3-E19C-8D28-5BA2-B87D3687B9D8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A05AE0A-25CF-276A-FA87-3434519F61C3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AAAE09A5-871E-85C4-B20C-7C492AFB3992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BD27201-29B2-B6DD-21DD-5CE298D1682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6001918-97D7-6924-C798-FF952BC9E488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IV.4 Patch Filtering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82DC89F3-4A61-248A-B3E7-856396CD905D}"/>
              </a:ext>
            </a:extLst>
          </p:cNvPr>
          <p:cNvSpPr txBox="1"/>
          <p:nvPr/>
        </p:nvSpPr>
        <p:spPr>
          <a:xfrm>
            <a:off x="1143000" y="2697451"/>
            <a:ext cx="15697200" cy="6555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Using the following two rules: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Merging. The approach may generate multiple patches that are equivalent. </a:t>
            </a:r>
            <a:r>
              <a:rPr lang="en-US" sz="3600" dirty="0">
                <a:latin typeface="Fira Sans Light Bold" panose="020B0604020202020204" charset="0"/>
                <a:sym typeface="Wingdings" panose="05000000000000000000" pitchFamily="2" charset="2"/>
              </a:rPr>
              <a:t> C</a:t>
            </a:r>
            <a:r>
              <a:rPr lang="en-US" sz="3600" dirty="0">
                <a:latin typeface="Fira Sans Light Bold" panose="020B0604020202020204" charset="0"/>
              </a:rPr>
              <a:t>heck the equivalence at the AST level, and merge them as one patch.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Compiling. If there is a compilation failure, filter out the patch.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Report the first k patches in the list to the programmer. In the experiment, k=1 because the author sees that there are high accuracy in generating the first patch.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84BC6988-66F1-6A4A-295F-4B256A680E40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74248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D32CE-FA03-2069-E4DC-BEEE1ACF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6647EC-6D5E-0BF4-26F7-CB7EBE481807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82762E5-6ECF-73E7-56BC-3DF7740757A8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97A22B3-E232-8575-3688-BB13B27AE832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A513A73-0F89-0BB9-171E-673F5605E456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0B9A935-F5A6-BEA1-8E7F-F3BC8B29C333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V. Experiment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79F7A213-B3FC-2ACF-ABFD-E10CB2EF7632}"/>
              </a:ext>
            </a:extLst>
          </p:cNvPr>
          <p:cNvSpPr txBox="1"/>
          <p:nvPr/>
        </p:nvSpPr>
        <p:spPr>
          <a:xfrm>
            <a:off x="1143000" y="2705100"/>
            <a:ext cx="16383000" cy="623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Product: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Language: Java, open source tool: </a:t>
            </a:r>
            <a:r>
              <a:rPr lang="en-US" sz="3600" dirty="0" err="1">
                <a:latin typeface="Fira Sans Light Bold" panose="020B0604020202020204" charset="0"/>
              </a:rPr>
              <a:t>QACrashFix</a:t>
            </a: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Tools and Calculation score used: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Search engine: Google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Q&amp;A pages: </a:t>
            </a:r>
            <a:r>
              <a:rPr lang="en-US" sz="3600" dirty="0" err="1">
                <a:latin typeface="Fira Sans Light Bold" panose="020B0604020202020204" charset="0"/>
              </a:rPr>
              <a:t>StackOverflow</a:t>
            </a:r>
            <a:endParaRPr lang="en-US" sz="3600" dirty="0">
              <a:latin typeface="Fira Sans Light Bold" panose="020B0604020202020204" charset="0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Eclipse AST parser ( parse code to AST)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latin typeface="Fira Sans Light Bold" panose="020B0604020202020204" charset="0"/>
              </a:rPr>
              <a:t>GumTree</a:t>
            </a:r>
            <a:r>
              <a:rPr lang="en-US" sz="3600" dirty="0">
                <a:latin typeface="Fira Sans Light Bold" panose="020B0604020202020204" charset="0"/>
              </a:rPr>
              <a:t> ( re-implement to build mapping and generate edit scripts)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Sim(Text) = 0.8 and Sim(Structure) = 0.3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Window 7, dual-core 2.50GHz Intel Core5 processor and 8GB memory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42F96F1C-F429-553A-7D04-88AE616463EB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2399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F1EB-3F76-8053-C9CE-28E595D2A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AF8CDA6-5B87-ACA3-3AFE-73452F11ABA9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36F07A4-94D3-2B18-DF9C-4A0D85DD7D88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F40E11E-57FE-C395-A110-3AE5707E1DA3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2EB845D-C35D-8CCB-2D95-8C61F6261E9C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EB6319F-3A98-FFA6-BB62-3A7C04B52CEF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V. Experiment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A84D7E9-A55E-C4FF-EC44-32AFF0A1D6AF}"/>
              </a:ext>
            </a:extLst>
          </p:cNvPr>
          <p:cNvSpPr txBox="1"/>
          <p:nvPr/>
        </p:nvSpPr>
        <p:spPr>
          <a:xfrm>
            <a:off x="1143000" y="2705100"/>
            <a:ext cx="16383000" cy="1815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24 issues as the final benchmark</a:t>
            </a: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Generate a patch for each bug and comparing with developer’s patch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FBB9189E-43B3-6057-765B-8D0D5DF204CE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29344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423F7-654E-8076-7CA6-7FEA7962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193447-CC11-21DE-5D08-6EC9B11CF90C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ED05BAD-18C4-610F-3D50-2E39061927BF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C507DEC-3CA5-6604-AEBA-B2F1FB1EA0CF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29383F4-D899-F6A0-69E9-611920FF69F6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B0CCD6D6-66D3-475D-8AD5-3CB62FBA2EED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VI. Evaluation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7BD28-4279-2B4C-D0A7-FBC32157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6" y="2218281"/>
            <a:ext cx="15702103" cy="7268620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97C49E97-EE67-8631-52C9-C84DE33434C6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91696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3A629-8830-DE08-C455-81DF9F1F3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E70656-B7F0-A908-CD63-DB448902075A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10E6865-9575-F95F-BAF8-78B6A146FF94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4316F041-1120-EAEB-5950-5C16F7C95DFD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77E6140-55DC-67B8-2E14-A409236E8F4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632AAB27-C364-FF2C-91D6-79B3166B6D75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VI. Evaluation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00E01A5F-CCAB-7DA3-0C53-B69B580873AF}"/>
              </a:ext>
            </a:extLst>
          </p:cNvPr>
          <p:cNvSpPr txBox="1"/>
          <p:nvPr/>
        </p:nvSpPr>
        <p:spPr>
          <a:xfrm>
            <a:off x="1143000" y="2705100"/>
            <a:ext cx="15544800" cy="7740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RQ1: Effectiveness. How effective is our approach in fixing real-world recurring crash bugs?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 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For 7 of the 10 bugs, the tool generated correct patches. Among them, patches for 3 bugs are identical to those written by humans, and patches for 4 bugs are not identical, but are still correct. 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For 1 of 10 bugs, the tool generated a patch using try and catch blocks as suggested in the Stack Overflow page,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For the rest 2 of the 10 bugs, the tool did not generate correct patches.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sym typeface="Wingdings" panose="05000000000000000000" pitchFamily="2" charset="2"/>
              </a:rPr>
              <a:t>	 </a:t>
            </a:r>
            <a:r>
              <a:rPr lang="en-US" sz="3600" dirty="0">
                <a:latin typeface="Fira Sans Light Bold" panose="020B0604020202020204" charset="0"/>
              </a:rPr>
              <a:t>correctly fix 8 out of 24 bugs with only 2 potential false positives. (where 7 can be directly accepted) 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C95893F2-65B3-0FFA-01BA-D4CF99F7A93C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6505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347C9-7C4E-B1D8-8443-757411755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3EA606A-B62E-D7E1-01FF-2B72FE8C1A0B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B91DD74-13B9-9A5D-297C-0AA8F70AD057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D4B5D97-B8FE-0E30-3CD2-0A9EDFC1A7E6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17022A9-A341-AB36-4FC6-DBF829B9827A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AF0F631-4B4A-F99F-AC71-E352BBB9E4A5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VI. Evaluation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83A41506-42D0-2ABF-2E17-00F0DFFADDAE}"/>
              </a:ext>
            </a:extLst>
          </p:cNvPr>
          <p:cNvSpPr txBox="1"/>
          <p:nvPr/>
        </p:nvSpPr>
        <p:spPr>
          <a:xfrm>
            <a:off x="1015564" y="5508425"/>
            <a:ext cx="15544800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Fail to generate an edit script for 9 bugs, because there are no appropriate code pairs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Fail to generate a patch because cannot locate the buggy code as a result of incomplete crash trace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The remaining 2 bugs cannot be fixed because of compilation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6D7B7D-31E3-C348-BC81-0720BE12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3" y="2149385"/>
            <a:ext cx="10547005" cy="3214326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C3C0B1F3-0451-ACC6-EE3E-F84B85C1EC9E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88011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047B-559F-140F-FA93-05F1B2501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9C45379-046B-0EFD-30FF-3B0321D5C00A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F9AD67F-BF73-95A3-E2B0-B9FE6E0F3C0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AF0DB033-17D3-53B5-8ECB-A01C6BE6E358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BAB03BB-AE08-A8CA-76B1-685F4953AD1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B9C4758-0065-A102-1D92-35209F8B8065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VI. Evaluation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7CB89A-087E-1EF2-38FC-4200E7742EA9}"/>
              </a:ext>
            </a:extLst>
          </p:cNvPr>
          <p:cNvSpPr txBox="1"/>
          <p:nvPr/>
        </p:nvSpPr>
        <p:spPr>
          <a:xfrm>
            <a:off x="1143000" y="2705100"/>
            <a:ext cx="15544800" cy="1815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RQ1: </a:t>
            </a:r>
            <a:r>
              <a:rPr lang="en-US" sz="3600" dirty="0" err="1">
                <a:latin typeface="Fira Sans Light Bold" panose="020B0604020202020204" charset="0"/>
              </a:rPr>
              <a:t>Usefullness</a:t>
            </a: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Approach can complement existing bug-fixing approaches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E353-9C94-FDDB-84D9-DD0BC9C7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163071"/>
            <a:ext cx="9325830" cy="4484713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28A02539-70D7-D705-F99E-EE930E52DD77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2897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5A7A7-EBAA-37D9-444D-BC58E1C8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BE07552-59F3-2D13-5891-94521F3D845C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B963E99-692D-E85B-D7D0-D21C318AABC2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D1A3B2C-2F53-1823-7D9E-6ED895E0ADA6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366033C-46D4-C236-5681-CD1ED9A73C85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F2E86E1-67F9-FC93-E337-B3C62386A9A7}"/>
              </a:ext>
            </a:extLst>
          </p:cNvPr>
          <p:cNvSpPr txBox="1"/>
          <p:nvPr/>
        </p:nvSpPr>
        <p:spPr>
          <a:xfrm>
            <a:off x="1015565" y="1078706"/>
            <a:ext cx="12052652" cy="1162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8000" dirty="0">
                <a:solidFill>
                  <a:srgbClr val="1836B2"/>
                </a:solidFill>
                <a:latin typeface="Fira Sans Medium Bold"/>
              </a:rPr>
              <a:t>I. </a:t>
            </a: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Overview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73481392-03A7-A4B4-B5AC-578505DEEBB4}"/>
              </a:ext>
            </a:extLst>
          </p:cNvPr>
          <p:cNvSpPr txBox="1"/>
          <p:nvPr/>
        </p:nvSpPr>
        <p:spPr>
          <a:xfrm>
            <a:off x="1295400" y="2678766"/>
            <a:ext cx="1638300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Recurring bugs: bugs that occur often in different projects, and are found common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These bugs can affect various aspects of software and have a range of implications across different industries.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Some type of recurring bugs:</a:t>
            </a:r>
            <a:br>
              <a:rPr lang="en-US" sz="3600" dirty="0">
                <a:latin typeface="Fira Sans Light Bold" panose="020B0604020202020204" charset="0"/>
                <a:cs typeface="Arial MT"/>
              </a:rPr>
            </a:br>
            <a:r>
              <a:rPr lang="en-US" sz="3600" dirty="0">
                <a:latin typeface="Fira Sans Light Bold" panose="020B0604020202020204" charset="0"/>
                <a:cs typeface="Arial MT"/>
              </a:rPr>
              <a:t>+ Configuration Errors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+ Input Validation and Parsing Errors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+ UI/UX Issues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A401A13-A518-1BDE-E1AD-509FB174F984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332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II. Related work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8679AFEC-4B14-1162-E02B-8FE0DFD9AEDB}"/>
              </a:ext>
            </a:extLst>
          </p:cNvPr>
          <p:cNvSpPr txBox="1"/>
          <p:nvPr/>
        </p:nvSpPr>
        <p:spPr>
          <a:xfrm>
            <a:off x="1295400" y="2678766"/>
            <a:ext cx="1562100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 err="1">
                <a:latin typeface="Fira Sans Light Bold" panose="020B0604020202020204" charset="0"/>
                <a:cs typeface="Arial MT"/>
              </a:rPr>
              <a:t>GenProg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: c</a:t>
            </a:r>
            <a:r>
              <a:rPr lang="en-US" sz="3600" dirty="0">
                <a:latin typeface="Fira Sans Light Bold" panose="020B0604020202020204" charset="0"/>
              </a:rPr>
              <a:t>opies code pieces from other parts of the software project to fix the current bug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PAR: </a:t>
            </a:r>
            <a:r>
              <a:rPr lang="en-US" sz="3600" dirty="0">
                <a:latin typeface="Fira Sans Light Bold" panose="020B0604020202020204" charset="0"/>
              </a:rPr>
              <a:t>uses human-written templates to generate patches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 err="1">
                <a:latin typeface="Fira Sans Light Bold" panose="020B0604020202020204" charset="0"/>
                <a:cs typeface="Arial MT"/>
              </a:rPr>
              <a:t>RSRepair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: </a:t>
            </a:r>
            <a:r>
              <a:rPr lang="en-US" sz="3600" dirty="0">
                <a:latin typeface="Fira Sans Light Bold" panose="020B0604020202020204" charset="0"/>
              </a:rPr>
              <a:t>assume that patches exist in the current project, and use search-based techniques to find the patches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SPR: </a:t>
            </a:r>
            <a:r>
              <a:rPr lang="en-US" sz="3600" dirty="0">
                <a:latin typeface="Fira Sans Light Bold" panose="020B0604020202020204" charset="0"/>
              </a:rPr>
              <a:t>instantiates transformation schemas to repair program defects by using condition synthesis</a:t>
            </a:r>
            <a:endParaRPr lang="en-US" sz="3600" dirty="0">
              <a:latin typeface="Fira Sans Light Bold" panose="020B0604020202020204" charset="0"/>
              <a:cs typeface="Arial MT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A914D7FE-3F70-6036-17AA-642C28F69C04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00009-CBFC-836E-0080-7E5A62CD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343EE62-D141-ACFF-0AE0-A6072920E632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505C065-A60D-0C86-7259-F94C710030A1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0DE6AF7-4550-4170-7609-DFD226F1ECB6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F68E978-AF92-FBF9-2BBC-7A2839AD9AED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AC049FB-C505-347C-60D7-BB80515DF273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III. Main novelty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8D731A56-F701-2DDD-4781-351F2FBAD528}"/>
              </a:ext>
            </a:extLst>
          </p:cNvPr>
          <p:cNvSpPr txBox="1"/>
          <p:nvPr/>
        </p:nvSpPr>
        <p:spPr>
          <a:xfrm>
            <a:off x="1295400" y="2678766"/>
            <a:ext cx="15697200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First new approach: f</a:t>
            </a:r>
            <a:r>
              <a:rPr lang="en-US" sz="3600" dirty="0">
                <a:latin typeface="Fira Sans Light Bold" panose="020B0604020202020204" charset="0"/>
              </a:rPr>
              <a:t>ixing recurring crash bugs via analyzing Q&amp;A sites ( internet resource).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This new approach in this paper focuses only on one type of bug: crash bug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spcBef>
                <a:spcPts val="580"/>
              </a:spcBef>
              <a:buFont typeface="+mj-lt"/>
              <a:buAutoNum type="arabicPeriod"/>
            </a:pPr>
            <a:r>
              <a:rPr lang="en-US" sz="3600" kern="100" dirty="0">
                <a:effectLst/>
                <a:latin typeface="Fira Sans Light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This new approach has the potential for further research and applying in real-worlds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E33237B4-FEA5-D961-EA98-8860D758A5E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797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1D3E-E941-D3F1-4BDF-F2C59BF1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8333F8B-9A1B-9C48-761B-D33446746B97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7D79D28-B98F-81AD-E7D4-0C2A128BF45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E5EA06B-0B52-D3D1-FC76-4E2C9C0F10DB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9F1716A-CC53-4B7A-0ACD-C8816102D166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9D56115-7CC5-D8FF-418C-0A7B0AD039D2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 Technical contribution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5928F145-4887-C53F-81F4-2D9F405954AE}"/>
              </a:ext>
            </a:extLst>
          </p:cNvPr>
          <p:cNvSpPr txBox="1"/>
          <p:nvPr/>
        </p:nvSpPr>
        <p:spPr>
          <a:xfrm>
            <a:off x="1295400" y="2678766"/>
            <a:ext cx="15621000" cy="7087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Extracting queries from crash traces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Retrieving a list of Q&amp;A pages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Analyze the pages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Generate edit scripts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Apply these scripts to target source code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Filter out the incorrect patches</a:t>
            </a:r>
            <a:endParaRPr lang="en-US" sz="3600" dirty="0">
              <a:latin typeface="Fira Sans Light Bold" panose="020B0604020202020204" charset="0"/>
              <a:cs typeface="Arial MT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B34C027-CE4F-DB04-0CF6-562CE27930CE}"/>
              </a:ext>
            </a:extLst>
          </p:cNvPr>
          <p:cNvSpPr/>
          <p:nvPr/>
        </p:nvSpPr>
        <p:spPr>
          <a:xfrm>
            <a:off x="10484995" y="4152899"/>
            <a:ext cx="762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E2E8F-1C7F-C6F8-6D29-5DF1A2B405CE}"/>
              </a:ext>
            </a:extLst>
          </p:cNvPr>
          <p:cNvSpPr txBox="1"/>
          <p:nvPr/>
        </p:nvSpPr>
        <p:spPr>
          <a:xfrm>
            <a:off x="11734800" y="4439334"/>
            <a:ext cx="480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ira Sans Light Bold" panose="020B0604020202020204" charset="0"/>
              </a:rPr>
              <a:t>1) Page extraction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D443EAC-C613-F33D-39C2-E017BDEB616B}"/>
              </a:ext>
            </a:extLst>
          </p:cNvPr>
          <p:cNvSpPr/>
          <p:nvPr/>
        </p:nvSpPr>
        <p:spPr>
          <a:xfrm>
            <a:off x="10589473" y="6667500"/>
            <a:ext cx="962321" cy="413536"/>
          </a:xfrm>
          <a:prstGeom prst="rightBrace">
            <a:avLst>
              <a:gd name="adj1" fmla="val 202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93C25-0063-80E8-0B90-A93D1EADCCC9}"/>
              </a:ext>
            </a:extLst>
          </p:cNvPr>
          <p:cNvSpPr txBox="1"/>
          <p:nvPr/>
        </p:nvSpPr>
        <p:spPr>
          <a:xfrm>
            <a:off x="11532026" y="6586563"/>
            <a:ext cx="538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Fira Sans Light Bold" panose="020B0604020202020204" charset="0"/>
              </a:rPr>
              <a:t>2) Edit script extraction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C18D5A8-05AD-4367-D2D3-3DFCA4CB6FD1}"/>
              </a:ext>
            </a:extLst>
          </p:cNvPr>
          <p:cNvSpPr/>
          <p:nvPr/>
        </p:nvSpPr>
        <p:spPr>
          <a:xfrm>
            <a:off x="10589473" y="7552581"/>
            <a:ext cx="766654" cy="8995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5F551-7789-A6D1-920F-498B55AAC594}"/>
              </a:ext>
            </a:extLst>
          </p:cNvPr>
          <p:cNvSpPr txBox="1"/>
          <p:nvPr/>
        </p:nvSpPr>
        <p:spPr>
          <a:xfrm>
            <a:off x="11151109" y="7730106"/>
            <a:ext cx="538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Fira Sans Light Bold" panose="020B0604020202020204" charset="0"/>
              </a:rPr>
              <a:t>3) Patch generation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661DEC4-1E2C-4071-8B90-BDA7F53ABCDE}"/>
              </a:ext>
            </a:extLst>
          </p:cNvPr>
          <p:cNvSpPr/>
          <p:nvPr/>
        </p:nvSpPr>
        <p:spPr>
          <a:xfrm>
            <a:off x="10589473" y="8852607"/>
            <a:ext cx="766654" cy="8995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EB672-4811-40EE-6F9D-12635CBAEE40}"/>
              </a:ext>
            </a:extLst>
          </p:cNvPr>
          <p:cNvSpPr txBox="1"/>
          <p:nvPr/>
        </p:nvSpPr>
        <p:spPr>
          <a:xfrm>
            <a:off x="10865995" y="8914802"/>
            <a:ext cx="538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Fira Sans Light Bold" panose="020B0604020202020204" charset="0"/>
              </a:rPr>
              <a:t>4) Patch filtering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112075C-437E-78D6-207F-0DBBB22DF2CD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8138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9F17-23F6-CF13-41AB-FE0F4DD71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93E8F0-19A9-8537-20BF-906F75F20B30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2189933-DE30-6939-CD15-50AA7C85431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254D7415-145D-FE6A-1E77-0B314607B4C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C9BA423-680E-ABA3-0828-9CDC18F5A127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D146AC2-B908-2D94-740C-A397D775643A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 Technical contribution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59F16-9397-4CA2-9003-C5C64FEF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23" y="2513673"/>
            <a:ext cx="14774178" cy="7457790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DAD9580A-F771-A30A-0ADF-949A6C8C3CF4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315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FCBEF-45DF-59FC-5971-629BC31AD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552F879D-F0A5-3F0F-574B-59B33169CC00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IV.1 Q&amp;A Page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9903C648-A4F6-98AF-ED32-C6C722056018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ABC5-CBC0-1111-321B-8E40BE25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9384"/>
            <a:ext cx="16239129" cy="78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38FE1-0261-730B-42E5-DD58C1DA9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7048167-D614-C0C0-E83C-741EC1FE5831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3920172-6A26-54B4-6502-2DE08649C310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23C87664-C5AE-B9D1-3B0A-C59D37CCD92D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0FDC566-F0D8-56B3-9700-DA10967D8CB6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8797874-4FF9-59F7-E198-4826EA50DCA0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IV.1 Q&amp;A Page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0755C185-D8B9-9437-7056-CC6EFCF0BC71}"/>
              </a:ext>
            </a:extLst>
          </p:cNvPr>
          <p:cNvSpPr txBox="1"/>
          <p:nvPr/>
        </p:nvSpPr>
        <p:spPr>
          <a:xfrm>
            <a:off x="1015565" y="4762500"/>
            <a:ext cx="156972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The query: </a:t>
            </a:r>
            <a:r>
              <a:rPr lang="en-US" sz="3600" b="1" i="1" dirty="0" err="1">
                <a:latin typeface="Fira Sans Light Bold" panose="020B0604020202020204" charset="0"/>
              </a:rPr>
              <a:t>java.lang.RuntimeException</a:t>
            </a:r>
            <a:r>
              <a:rPr lang="en-US" sz="3600" b="1" i="1" dirty="0">
                <a:latin typeface="Fira Sans Light Bold" panose="020B0604020202020204" charset="0"/>
              </a:rPr>
              <a:t>: Unable to start receiver </a:t>
            </a:r>
            <a:r>
              <a:rPr lang="en-US" sz="3600" b="1" i="1" dirty="0" err="1">
                <a:latin typeface="Fira Sans Light Bold" panose="020B0604020202020204" charset="0"/>
              </a:rPr>
              <a:t>IntentReceiver</a:t>
            </a:r>
            <a:r>
              <a:rPr lang="en-US" sz="3600" b="1" i="1" dirty="0">
                <a:latin typeface="Fira Sans Light Bold" panose="020B0604020202020204" charset="0"/>
              </a:rPr>
              <a:t> components are not allowed to register to receive intents</a:t>
            </a:r>
            <a:endParaRPr lang="en-US" sz="3600" b="1" i="1" dirty="0">
              <a:latin typeface="Fira Sans Light Bold" panose="020B0604020202020204" charset="0"/>
              <a:cs typeface="Arial MT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01F749AA-888F-A04C-BAFE-34D32E347ED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521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1373</Words>
  <Application>Microsoft Office PowerPoint</Application>
  <PresentationFormat>Custom</PresentationFormat>
  <Paragraphs>210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Fira Sans Medium Bold</vt:lpstr>
      <vt:lpstr>Fira Sans Medium</vt:lpstr>
      <vt:lpstr>Fira Sans Bold Bold</vt:lpstr>
      <vt:lpstr>Arial</vt:lpstr>
      <vt:lpstr>Fira Sans Light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Strategy Deck Company Presentation</dc:title>
  <dc:creator>DELL</dc:creator>
  <cp:lastModifiedBy>NHAT MINH</cp:lastModifiedBy>
  <cp:revision>372</cp:revision>
  <dcterms:created xsi:type="dcterms:W3CDTF">2006-08-16T00:00:00Z</dcterms:created>
  <dcterms:modified xsi:type="dcterms:W3CDTF">2025-02-04T04:25:39Z</dcterms:modified>
  <dc:identifier>DAFMWmvcCFU</dc:identifier>
</cp:coreProperties>
</file>