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Oswald Bold" charset="1" panose="00000800000000000000"/>
      <p:regular r:id="rId16"/>
    </p:embeddedFont>
    <p:embeddedFont>
      <p:font typeface="Roboto" charset="1" panose="02000000000000000000"/>
      <p:regular r:id="rId17"/>
    </p:embeddedFont>
    <p:embeddedFont>
      <p:font typeface="Roboto Condensed Italics" charset="1" panose="02000000000000000000"/>
      <p:regular r:id="rId18"/>
    </p:embeddedFont>
    <p:embeddedFont>
      <p:font typeface="Roboto Condensed" charset="1" panose="02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71454" y="6089893"/>
            <a:ext cx="11630815" cy="180523"/>
            <a:chOff x="0" y="0"/>
            <a:chExt cx="3232564" cy="501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32564" cy="50173"/>
            </a:xfrm>
            <a:custGeom>
              <a:avLst/>
              <a:gdLst/>
              <a:ahLst/>
              <a:cxnLst/>
              <a:rect r="r" b="b" t="t" l="l"/>
              <a:pathLst>
                <a:path h="50173" w="3232564">
                  <a:moveTo>
                    <a:pt x="0" y="0"/>
                  </a:moveTo>
                  <a:lnTo>
                    <a:pt x="3232564" y="0"/>
                  </a:lnTo>
                  <a:lnTo>
                    <a:pt x="3232564" y="50173"/>
                  </a:lnTo>
                  <a:lnTo>
                    <a:pt x="0" y="5017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232564" cy="8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548563" y="7733887"/>
            <a:ext cx="3739437" cy="2492958"/>
          </a:xfrm>
          <a:custGeom>
            <a:avLst/>
            <a:gdLst/>
            <a:ahLst/>
            <a:cxnLst/>
            <a:rect r="r" b="b" t="t" l="l"/>
            <a:pathLst>
              <a:path h="2492958" w="3739437">
                <a:moveTo>
                  <a:pt x="0" y="0"/>
                </a:moveTo>
                <a:lnTo>
                  <a:pt x="3739437" y="0"/>
                </a:lnTo>
                <a:lnTo>
                  <a:pt x="3739437" y="2492958"/>
                </a:lnTo>
                <a:lnTo>
                  <a:pt x="0" y="2492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71454" y="2416913"/>
            <a:ext cx="14317329" cy="4229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HIERARCHICAL DELTA DEBUGGING (HDD): SIMPLIFYING FAILURE ISOLATION IN STRUCTURED INPUTS</a:t>
            </a:r>
          </a:p>
          <a:p>
            <a:pPr algn="l">
              <a:lnSpc>
                <a:spcPts val="84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671454" y="8334304"/>
            <a:ext cx="6636533" cy="123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4"/>
              </a:lnSpc>
            </a:pPr>
            <a:r>
              <a:rPr lang="en-US" sz="176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PAPER AUTHORS: GHASSAN MISHERGHI, ZHENDONG SU</a:t>
            </a:r>
          </a:p>
          <a:p>
            <a:pPr algn="l">
              <a:lnSpc>
                <a:spcPts val="2464"/>
              </a:lnSpc>
            </a:pPr>
            <a:r>
              <a:rPr lang="en-US" sz="176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INSTITUTION: UNIVERSITY OF CALIFORNIA, DAVIS</a:t>
            </a:r>
          </a:p>
          <a:p>
            <a:pPr algn="l">
              <a:lnSpc>
                <a:spcPts val="2464"/>
              </a:lnSpc>
            </a:pPr>
          </a:p>
          <a:p>
            <a:pPr algn="l">
              <a:lnSpc>
                <a:spcPts val="2464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653402" y="6553442"/>
            <a:ext cx="11648867" cy="1019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2623" i="true">
                <a:solidFill>
                  <a:srgbClr val="000000"/>
                </a:solidFill>
                <a:latin typeface="Roboto Condensed Italics"/>
                <a:ea typeface="Roboto Condensed Italics"/>
                <a:cs typeface="Roboto Condensed Italics"/>
                <a:sym typeface="Roboto Condensed Italics"/>
              </a:rPr>
              <a:t>"REVOLUTIONIZING DEBUGGING BY HARNESSING HIERARCHY: FASTER, SMARTER, AND SIMPLER FAILURE ISOLATION WITH HIERARCHICAL DELTA DEBUGGING."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84002" y="8393500"/>
            <a:ext cx="6636533" cy="567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4"/>
              </a:lnSpc>
            </a:pPr>
            <a:r>
              <a:rPr lang="en-US" sz="166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PAPER PRESENTATION BY PRIYANSH BHUVA</a:t>
            </a:r>
          </a:p>
          <a:p>
            <a:pPr algn="l">
              <a:lnSpc>
                <a:spcPts val="2324"/>
              </a:lnSpc>
            </a:pPr>
            <a:r>
              <a:rPr lang="en-US" sz="166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40269498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1823" y="1733219"/>
            <a:ext cx="16604353" cy="8059483"/>
            <a:chOff x="0" y="0"/>
            <a:chExt cx="4373163" cy="21226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3163" cy="2122662"/>
            </a:xfrm>
            <a:custGeom>
              <a:avLst/>
              <a:gdLst/>
              <a:ahLst/>
              <a:cxnLst/>
              <a:rect r="r" b="b" t="t" l="l"/>
              <a:pathLst>
                <a:path h="2122662" w="4373163">
                  <a:moveTo>
                    <a:pt x="0" y="0"/>
                  </a:moveTo>
                  <a:lnTo>
                    <a:pt x="4373163" y="0"/>
                  </a:lnTo>
                  <a:lnTo>
                    <a:pt x="4373163" y="2122662"/>
                  </a:lnTo>
                  <a:lnTo>
                    <a:pt x="0" y="2122662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3163" cy="216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944548" y="316377"/>
            <a:ext cx="10398904" cy="1028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CONCLUSION AND FUTURE WORK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936255"/>
            <a:ext cx="16230600" cy="754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38"/>
              </a:lnSpc>
            </a:pPr>
            <a:r>
              <a:rPr lang="en-US" sz="2524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Summary:</a:t>
            </a:r>
          </a:p>
          <a:p>
            <a:pPr algn="just" marL="545004" indent="-272502" lvl="1">
              <a:lnSpc>
                <a:spcPts val="4038"/>
              </a:lnSpc>
              <a:buFont typeface="Arial"/>
              <a:buChar char="•"/>
            </a:pPr>
            <a:r>
              <a:rPr lang="en-US" sz="2524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HDD significantly improves the speed and quality of failure-inducing input minimization.</a:t>
            </a:r>
          </a:p>
          <a:p>
            <a:pPr algn="just" marL="545004" indent="-272502" lvl="1">
              <a:lnSpc>
                <a:spcPts val="4038"/>
              </a:lnSpc>
              <a:buFont typeface="Arial"/>
              <a:buChar char="•"/>
            </a:pPr>
            <a:r>
              <a:rPr lang="en-US" sz="2524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Leverages hierarchical structures for efficient debugging.</a:t>
            </a:r>
          </a:p>
          <a:p>
            <a:pPr algn="just">
              <a:lnSpc>
                <a:spcPts val="4038"/>
              </a:lnSpc>
            </a:pPr>
            <a:r>
              <a:rPr lang="en-US" sz="2524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Impact:</a:t>
            </a:r>
          </a:p>
          <a:p>
            <a:pPr algn="just" marL="545004" indent="-272502" lvl="1">
              <a:lnSpc>
                <a:spcPts val="4038"/>
              </a:lnSpc>
              <a:buFont typeface="Arial"/>
              <a:buChar char="•"/>
            </a:pPr>
            <a:r>
              <a:rPr lang="en-US" sz="2524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Effective for debugging structured inputs like code and XML.</a:t>
            </a:r>
          </a:p>
          <a:p>
            <a:pPr algn="just" marL="545004" indent="-272502" lvl="1">
              <a:lnSpc>
                <a:spcPts val="4038"/>
              </a:lnSpc>
              <a:buFont typeface="Arial"/>
              <a:buChar char="•"/>
            </a:pPr>
            <a:r>
              <a:rPr lang="en-US" sz="2524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Offers practical benefits in real-world scenarios.</a:t>
            </a:r>
          </a:p>
          <a:p>
            <a:pPr algn="just">
              <a:lnSpc>
                <a:spcPts val="4038"/>
              </a:lnSpc>
            </a:pPr>
            <a:r>
              <a:rPr lang="en-US" sz="2524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Future Work:</a:t>
            </a:r>
          </a:p>
          <a:p>
            <a:pPr algn="just" marL="545004" indent="-272502" lvl="1">
              <a:lnSpc>
                <a:spcPts val="4038"/>
              </a:lnSpc>
              <a:buFont typeface="Arial"/>
              <a:buChar char="•"/>
            </a:pPr>
            <a:r>
              <a:rPr lang="en-US" sz="2524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Handling Complex Dependencies: Improve the algorithm to better handle inputs with high interdependencies between data.</a:t>
            </a:r>
          </a:p>
          <a:p>
            <a:pPr algn="just" marL="545004" indent="-272502" lvl="1">
              <a:lnSpc>
                <a:spcPts val="4038"/>
              </a:lnSpc>
              <a:buFont typeface="Arial"/>
              <a:buChar char="•"/>
            </a:pPr>
            <a:r>
              <a:rPr lang="en-US" sz="2524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Optimizing Simplification: Explore techniques like branch containment to limit ddmin to specific parent nodes for faster reduction.</a:t>
            </a:r>
          </a:p>
          <a:p>
            <a:pPr algn="just" marL="545004" indent="-272502" lvl="1">
              <a:lnSpc>
                <a:spcPts val="4038"/>
              </a:lnSpc>
              <a:buFont typeface="Arial"/>
              <a:buChar char="•"/>
            </a:pPr>
            <a:r>
              <a:rPr lang="en-US" sz="2524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General Context-Free Grammar Framework: Create a universal CFG framework to facilitate the adoption of HDD across various domains.</a:t>
            </a:r>
          </a:p>
          <a:p>
            <a:pPr algn="just">
              <a:lnSpc>
                <a:spcPts val="4038"/>
              </a:lnSpc>
            </a:pPr>
          </a:p>
          <a:p>
            <a:pPr algn="just">
              <a:lnSpc>
                <a:spcPts val="4038"/>
              </a:lnSpc>
            </a:pPr>
            <a:r>
              <a:rPr lang="en-US" sz="2524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 You!</a:t>
            </a:r>
          </a:p>
          <a:p>
            <a:pPr algn="just">
              <a:lnSpc>
                <a:spcPts val="4038"/>
              </a:lnSpc>
            </a:pPr>
            <a:r>
              <a:rPr lang="en-US" sz="2524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71454" y="2480963"/>
            <a:ext cx="5863675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LEARNING OBJECTIVE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1454" y="5886250"/>
            <a:ext cx="7039040" cy="2050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i="true">
                <a:solidFill>
                  <a:srgbClr val="000000"/>
                </a:solidFill>
                <a:latin typeface="Roboto Condensed Italics"/>
                <a:ea typeface="Roboto Condensed Italics"/>
                <a:cs typeface="Roboto Condensed Italics"/>
                <a:sym typeface="Roboto Condensed Italics"/>
              </a:rPr>
              <a:t>Conduct a short research project to answer a question, drawing on several sources and generating additional related, focused questions that allow for multiple avenues of exploration.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9201073" cy="8229600"/>
            <a:chOff x="0" y="0"/>
            <a:chExt cx="2423328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23328" cy="2167467"/>
            </a:xfrm>
            <a:custGeom>
              <a:avLst/>
              <a:gdLst/>
              <a:ahLst/>
              <a:cxnLst/>
              <a:rect r="r" b="b" t="t" l="l"/>
              <a:pathLst>
                <a:path h="2167467" w="2423328">
                  <a:moveTo>
                    <a:pt x="0" y="0"/>
                  </a:moveTo>
                  <a:lnTo>
                    <a:pt x="2423328" y="0"/>
                  </a:lnTo>
                  <a:lnTo>
                    <a:pt x="2423328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23328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29773" y="3662801"/>
            <a:ext cx="7956294" cy="2961398"/>
          </a:xfrm>
          <a:custGeom>
            <a:avLst/>
            <a:gdLst/>
            <a:ahLst/>
            <a:cxnLst/>
            <a:rect r="r" b="b" t="t" l="l"/>
            <a:pathLst>
              <a:path h="2961398" w="7956294">
                <a:moveTo>
                  <a:pt x="0" y="0"/>
                </a:moveTo>
                <a:lnTo>
                  <a:pt x="7956294" y="0"/>
                </a:lnTo>
                <a:lnTo>
                  <a:pt x="7956294" y="2961398"/>
                </a:lnTo>
                <a:lnTo>
                  <a:pt x="0" y="296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1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85392" y="1171036"/>
            <a:ext cx="5863675" cy="1243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20"/>
              </a:lnSpc>
            </a:pPr>
            <a:r>
              <a:rPr lang="en-US" sz="7300" b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103494"/>
            <a:ext cx="8779698" cy="5786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4639"/>
              </a:lnSpc>
              <a:buFont typeface="Arial"/>
              <a:buChar char="•"/>
            </a:pPr>
            <a:r>
              <a:rPr lang="en-US" sz="2899" i="true">
                <a:solidFill>
                  <a:srgbClr val="000000"/>
                </a:solidFill>
                <a:latin typeface="Roboto Condensed Italics"/>
                <a:ea typeface="Roboto Condensed Italics"/>
                <a:cs typeface="Roboto Condensed Italics"/>
                <a:sym typeface="Roboto Condensed Italics"/>
              </a:rPr>
              <a:t>What is Debugging? The process of identifying and fixing bugs in software.</a:t>
            </a:r>
          </a:p>
          <a:p>
            <a:pPr algn="l" marL="626109" indent="-313054" lvl="1">
              <a:lnSpc>
                <a:spcPts val="4639"/>
              </a:lnSpc>
              <a:buFont typeface="Arial"/>
              <a:buChar char="•"/>
            </a:pPr>
            <a:r>
              <a:rPr lang="en-US" sz="2899" i="true">
                <a:solidFill>
                  <a:srgbClr val="000000"/>
                </a:solidFill>
                <a:latin typeface="Roboto Condensed Italics"/>
                <a:ea typeface="Roboto Condensed Italics"/>
                <a:cs typeface="Roboto Condensed Italics"/>
                <a:sym typeface="Roboto Condensed Italics"/>
              </a:rPr>
              <a:t>Challenge: Failure-inducing inputs are often large and complex, making manual debugging slow and difficult.</a:t>
            </a:r>
          </a:p>
          <a:p>
            <a:pPr algn="l" marL="626109" indent="-313054" lvl="1">
              <a:lnSpc>
                <a:spcPts val="4639"/>
              </a:lnSpc>
              <a:buFont typeface="Arial"/>
              <a:buChar char="•"/>
            </a:pPr>
            <a:r>
              <a:rPr lang="en-US" sz="2899" i="true">
                <a:solidFill>
                  <a:srgbClr val="000000"/>
                </a:solidFill>
                <a:latin typeface="Roboto Condensed Italics"/>
                <a:ea typeface="Roboto Condensed Italics"/>
                <a:cs typeface="Roboto Condensed Italics"/>
                <a:sym typeface="Roboto Condensed Italics"/>
              </a:rPr>
              <a:t>Solution: Delta Debugging (DD) automates input minimization but struggles with structured inputs.</a:t>
            </a:r>
          </a:p>
          <a:p>
            <a:pPr algn="l" marL="626109" indent="-313054" lvl="1">
              <a:lnSpc>
                <a:spcPts val="4639"/>
              </a:lnSpc>
              <a:buFont typeface="Arial"/>
              <a:buChar char="•"/>
            </a:pPr>
            <a:r>
              <a:rPr lang="en-US" sz="2899" i="true">
                <a:solidFill>
                  <a:srgbClr val="000000"/>
                </a:solidFill>
                <a:latin typeface="Roboto Condensed Italics"/>
                <a:ea typeface="Roboto Condensed Italics"/>
                <a:cs typeface="Roboto Condensed Italics"/>
                <a:sym typeface="Roboto Condensed Italics"/>
              </a:rPr>
              <a:t>Objective of Paper: Introduce Hierarchical Delta Debugging (HDD) to improve efficiency and output quality for structured inputs like XML and source code.</a:t>
            </a:r>
          </a:p>
          <a:p>
            <a:pPr algn="l">
              <a:lnSpc>
                <a:spcPts val="463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22901" y="6644581"/>
            <a:ext cx="11442198" cy="3290290"/>
          </a:xfrm>
          <a:custGeom>
            <a:avLst/>
            <a:gdLst/>
            <a:ahLst/>
            <a:cxnLst/>
            <a:rect r="r" b="b" t="t" l="l"/>
            <a:pathLst>
              <a:path h="3290290" w="11442198">
                <a:moveTo>
                  <a:pt x="0" y="0"/>
                </a:moveTo>
                <a:lnTo>
                  <a:pt x="11442198" y="0"/>
                </a:lnTo>
                <a:lnTo>
                  <a:pt x="11442198" y="3290290"/>
                </a:lnTo>
                <a:lnTo>
                  <a:pt x="0" y="32902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" t="0" r="-1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7785" y="399495"/>
            <a:ext cx="16948428" cy="5804093"/>
            <a:chOff x="0" y="0"/>
            <a:chExt cx="4463783" cy="15286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63783" cy="1528650"/>
            </a:xfrm>
            <a:custGeom>
              <a:avLst/>
              <a:gdLst/>
              <a:ahLst/>
              <a:cxnLst/>
              <a:rect r="r" b="b" t="t" l="l"/>
              <a:pathLst>
                <a:path h="1528650" w="4463783">
                  <a:moveTo>
                    <a:pt x="0" y="0"/>
                  </a:moveTo>
                  <a:lnTo>
                    <a:pt x="4463783" y="0"/>
                  </a:lnTo>
                  <a:lnTo>
                    <a:pt x="4463783" y="1528650"/>
                  </a:lnTo>
                  <a:lnTo>
                    <a:pt x="0" y="1528650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463783" cy="15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590946"/>
            <a:ext cx="8106278" cy="1368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MOTIVATION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7785" y="2421047"/>
            <a:ext cx="14929688" cy="432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Time-Consuming Debugging: Programmers spend more time debugging than any other activity.</a:t>
            </a:r>
          </a:p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Inefficiency of Flat Delta Debugging: Treats inputs as flat lists, ignoring hierarchical structures.</a:t>
            </a:r>
          </a:p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Real-World Problems: Large test cases from GCC and Mozilla contain irrelevant data that complicates debugging.</a:t>
            </a:r>
          </a:p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Need for Structured Approach: Leveraging hierarchical structures can prune irrelevant sections early, speeding up the debugging process.</a:t>
            </a:r>
          </a:p>
          <a:p>
            <a:pPr algn="l">
              <a:lnSpc>
                <a:spcPts val="4349"/>
              </a:lnSpc>
            </a:pPr>
          </a:p>
          <a:p>
            <a:pPr algn="l">
              <a:lnSpc>
                <a:spcPts val="434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051417"/>
            <a:ext cx="16230600" cy="7642463"/>
            <a:chOff x="0" y="0"/>
            <a:chExt cx="4274726" cy="20128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012830"/>
            </a:xfrm>
            <a:custGeom>
              <a:avLst/>
              <a:gdLst/>
              <a:ahLst/>
              <a:cxnLst/>
              <a:rect r="r" b="b" t="t" l="l"/>
              <a:pathLst>
                <a:path h="201283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012830"/>
                  </a:lnTo>
                  <a:lnTo>
                    <a:pt x="0" y="2012830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050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8434" y="493710"/>
            <a:ext cx="18071132" cy="190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5499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HIERARCHICAL DELTA DEBUGGING</a:t>
            </a:r>
          </a:p>
          <a:p>
            <a:pPr algn="ctr">
              <a:lnSpc>
                <a:spcPts val="76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79156" y="2593782"/>
            <a:ext cx="14929688" cy="758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9"/>
              </a:lnSpc>
            </a:pPr>
            <a:r>
              <a:rPr lang="en-US" sz="28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core technique is an enhancement of the original Delta Debugging algorithm. Instead of treating inputs as flat sequences, HDD applies Delta Debugging at each level of a hierarchical input structure (like an Abstract Syntax Tree for source code). The algorithm starts from the coarsest level and progressively refines the input, minimizing failure-inducing configurations at each level. This hierarchical approach significantly reduces irrelevant portions early in the process.</a:t>
            </a:r>
          </a:p>
          <a:p>
            <a:pPr algn="l">
              <a:lnSpc>
                <a:spcPts val="4349"/>
              </a:lnSpc>
            </a:pPr>
            <a:r>
              <a:rPr lang="en-US" sz="28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Steps:</a:t>
            </a:r>
          </a:p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Parse the failure-inducing input into a hierarchical structure (e.g., an AST).</a:t>
            </a:r>
          </a:p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Apply Delta Debugging at the top level of the hierarchy.</a:t>
            </a:r>
          </a:p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Recursively apply the algorithm to deeper levels until the input is minimized.</a:t>
            </a:r>
          </a:p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Ensure syntactic validity by using context-free grammars to prevent the generation of invalid test cases​.</a:t>
            </a:r>
          </a:p>
          <a:p>
            <a:pPr algn="l">
              <a:lnSpc>
                <a:spcPts val="4349"/>
              </a:lnSpc>
            </a:pPr>
            <a:r>
              <a:rPr lang="en-US" sz="28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Result: Faster minimization, simpler outputs, and fewer inconclusive tests.</a:t>
            </a:r>
          </a:p>
          <a:p>
            <a:pPr algn="l">
              <a:lnSpc>
                <a:spcPts val="4349"/>
              </a:lnSpc>
            </a:pPr>
          </a:p>
          <a:p>
            <a:pPr algn="l">
              <a:lnSpc>
                <a:spcPts val="434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8877481" cy="8229600"/>
            <a:chOff x="0" y="0"/>
            <a:chExt cx="233810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3810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338102">
                  <a:moveTo>
                    <a:pt x="0" y="0"/>
                  </a:moveTo>
                  <a:lnTo>
                    <a:pt x="2338102" y="0"/>
                  </a:lnTo>
                  <a:lnTo>
                    <a:pt x="233810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3810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906181" y="0"/>
            <a:ext cx="7288794" cy="5202377"/>
          </a:xfrm>
          <a:custGeom>
            <a:avLst/>
            <a:gdLst/>
            <a:ahLst/>
            <a:cxnLst/>
            <a:rect r="r" b="b" t="t" l="l"/>
            <a:pathLst>
              <a:path h="5202377" w="7288794">
                <a:moveTo>
                  <a:pt x="0" y="0"/>
                </a:moveTo>
                <a:lnTo>
                  <a:pt x="7288794" y="0"/>
                </a:lnTo>
                <a:lnTo>
                  <a:pt x="7288794" y="5202377"/>
                </a:lnTo>
                <a:lnTo>
                  <a:pt x="0" y="5202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31179" y="0"/>
            <a:ext cx="4656821" cy="1664813"/>
          </a:xfrm>
          <a:custGeom>
            <a:avLst/>
            <a:gdLst/>
            <a:ahLst/>
            <a:cxnLst/>
            <a:rect r="r" b="b" t="t" l="l"/>
            <a:pathLst>
              <a:path h="1664813" w="4656821">
                <a:moveTo>
                  <a:pt x="0" y="0"/>
                </a:moveTo>
                <a:lnTo>
                  <a:pt x="4656821" y="0"/>
                </a:lnTo>
                <a:lnTo>
                  <a:pt x="4656821" y="1664813"/>
                </a:lnTo>
                <a:lnTo>
                  <a:pt x="0" y="16648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06181" y="5202377"/>
            <a:ext cx="7449998" cy="5084623"/>
          </a:xfrm>
          <a:custGeom>
            <a:avLst/>
            <a:gdLst/>
            <a:ahLst/>
            <a:cxnLst/>
            <a:rect r="r" b="b" t="t" l="l"/>
            <a:pathLst>
              <a:path h="5084623" w="7449998">
                <a:moveTo>
                  <a:pt x="0" y="0"/>
                </a:moveTo>
                <a:lnTo>
                  <a:pt x="7449997" y="0"/>
                </a:lnTo>
                <a:lnTo>
                  <a:pt x="7449997" y="5084623"/>
                </a:lnTo>
                <a:lnTo>
                  <a:pt x="0" y="50846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65655" y="1372906"/>
            <a:ext cx="8203570" cy="294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24"/>
              </a:lnSpc>
            </a:pPr>
            <a:r>
              <a:rPr lang="en-US" sz="5588" b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MAIN CONTRIBUTIONS &amp; RESULTS</a:t>
            </a:r>
          </a:p>
          <a:p>
            <a:pPr algn="l">
              <a:lnSpc>
                <a:spcPts val="782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56608" y="3618440"/>
            <a:ext cx="8512617" cy="629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Speed Improvement: HDD reduces test cases significantly (e.g., from 680 to 86 tests).</a:t>
            </a:r>
          </a:p>
          <a:p>
            <a:pPr algn="just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Simpler Outputs: Maintains syntactic structure, making minimized inputs easier to unde</a:t>
            </a:r>
            <a:r>
              <a:rPr lang="en-US" sz="2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rstand.</a:t>
            </a:r>
          </a:p>
          <a:p>
            <a:pPr algn="just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Scalability: Handles large, complex inputs that traditional DD cannot process efficiently.</a:t>
            </a:r>
          </a:p>
          <a:p>
            <a:pPr algn="just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Mozilla’s XML files, HDD reduced the number of tests by up to 85% compared to traditional methods.</a:t>
            </a:r>
          </a:p>
          <a:p>
            <a:pPr algn="just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Empirical Results:</a:t>
            </a:r>
          </a:p>
          <a:p>
            <a:pPr algn="just" marL="1036320" indent="-345440" lvl="2">
              <a:lnSpc>
                <a:spcPts val="384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GCC Bugs: Orders of magnitude fewer test cases.</a:t>
            </a:r>
          </a:p>
          <a:p>
            <a:pPr algn="just" marL="1036320" indent="-345440" lvl="2">
              <a:lnSpc>
                <a:spcPts val="384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Mozilla XML Bugs: Faster minimization with simpler outputs.</a:t>
            </a:r>
          </a:p>
          <a:p>
            <a:pPr algn="just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88209" y="1899029"/>
            <a:ext cx="12227423" cy="7359271"/>
            <a:chOff x="0" y="0"/>
            <a:chExt cx="3220391" cy="19382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20391" cy="1938244"/>
            </a:xfrm>
            <a:custGeom>
              <a:avLst/>
              <a:gdLst/>
              <a:ahLst/>
              <a:cxnLst/>
              <a:rect r="r" b="b" t="t" l="l"/>
              <a:pathLst>
                <a:path h="1938244" w="3220391">
                  <a:moveTo>
                    <a:pt x="0" y="0"/>
                  </a:moveTo>
                  <a:lnTo>
                    <a:pt x="3220391" y="0"/>
                  </a:lnTo>
                  <a:lnTo>
                    <a:pt x="3220391" y="1938244"/>
                  </a:lnTo>
                  <a:lnTo>
                    <a:pt x="0" y="1938244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220391" cy="1976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  <a:r>
                <a:rPr lang="en-US" b="true" sz="1671">
                  <a:solidFill>
                    <a:srgbClr val="000000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`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43893" y="200931"/>
            <a:ext cx="7816196" cy="2164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74"/>
              </a:lnSpc>
            </a:pPr>
            <a:r>
              <a:rPr lang="en-US" sz="6267" b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APPLICATIONS OF HDD</a:t>
            </a:r>
          </a:p>
          <a:p>
            <a:pPr algn="l">
              <a:lnSpc>
                <a:spcPts val="877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851439" y="2144124"/>
            <a:ext cx="11801104" cy="7275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4857" indent="-262428" lvl="1">
              <a:lnSpc>
                <a:spcPts val="3646"/>
              </a:lnSpc>
              <a:buFont typeface="Arial"/>
              <a:buChar char="•"/>
            </a:pP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Programming Languages:</a:t>
            </a:r>
          </a:p>
          <a:p>
            <a:pPr algn="l">
              <a:lnSpc>
                <a:spcPts val="3646"/>
              </a:lnSpc>
            </a:pP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</a:t>
            </a: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Debugging compiler errors using Abstract Syntax Trees.</a:t>
            </a:r>
          </a:p>
          <a:p>
            <a:pPr algn="l">
              <a:lnSpc>
                <a:spcPts val="3646"/>
              </a:lnSpc>
            </a:pP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</a:t>
            </a: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Identifying minimal code snippets causing failures.</a:t>
            </a:r>
          </a:p>
          <a:p>
            <a:pPr algn="l" marL="524857" indent="-262428" lvl="1">
              <a:lnSpc>
                <a:spcPts val="3646"/>
              </a:lnSpc>
              <a:buFont typeface="Arial"/>
              <a:buChar char="•"/>
            </a:pP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HTML/XML Processing:</a:t>
            </a:r>
          </a:p>
          <a:p>
            <a:pPr algn="l">
              <a:lnSpc>
                <a:spcPts val="3646"/>
              </a:lnSpc>
            </a:pP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</a:t>
            </a: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Simplifying deeply nested XML or HTML inputs.       </a:t>
            </a:r>
          </a:p>
          <a:p>
            <a:pPr algn="l">
              <a:lnSpc>
                <a:spcPts val="3646"/>
              </a:lnSpc>
            </a:pP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</a:t>
            </a: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Debugging web browsers, parsers.</a:t>
            </a:r>
          </a:p>
          <a:p>
            <a:pPr algn="l" marL="524857" indent="-262428" lvl="1">
              <a:lnSpc>
                <a:spcPts val="3646"/>
              </a:lnSpc>
              <a:buFont typeface="Arial"/>
              <a:buChar char="•"/>
            </a:pP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Video Codecs:</a:t>
            </a:r>
          </a:p>
          <a:p>
            <a:pPr algn="l">
              <a:lnSpc>
                <a:spcPts val="3646"/>
              </a:lnSpc>
            </a:pP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</a:t>
            </a: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Identifying problematic frames in video sequences.</a:t>
            </a:r>
          </a:p>
          <a:p>
            <a:pPr algn="l">
              <a:lnSpc>
                <a:spcPts val="3646"/>
              </a:lnSpc>
            </a:pP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</a:t>
            </a: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Debugging multimedia applications.</a:t>
            </a:r>
          </a:p>
          <a:p>
            <a:pPr algn="l" marL="524857" indent="-262428" lvl="1">
              <a:lnSpc>
                <a:spcPts val="3646"/>
              </a:lnSpc>
              <a:buFont typeface="Arial"/>
              <a:buChar char="•"/>
            </a:pP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UI Testing:</a:t>
            </a:r>
          </a:p>
          <a:p>
            <a:pPr algn="l">
              <a:lnSpc>
                <a:spcPts val="3646"/>
              </a:lnSpc>
            </a:pP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</a:t>
            </a: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Minimizing complex user interactions.</a:t>
            </a:r>
          </a:p>
          <a:p>
            <a:pPr algn="l">
              <a:lnSpc>
                <a:spcPts val="3646"/>
              </a:lnSpc>
            </a:pP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</a:t>
            </a: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Reproducing GUI crashes with simplified user sessions.</a:t>
            </a:r>
          </a:p>
          <a:p>
            <a:pPr algn="l" marL="524857" indent="-262428" lvl="1">
              <a:lnSpc>
                <a:spcPts val="3646"/>
              </a:lnSpc>
              <a:buFont typeface="Arial"/>
              <a:buChar char="•"/>
            </a:pP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Configuration Files:</a:t>
            </a:r>
          </a:p>
          <a:p>
            <a:pPr algn="l">
              <a:lnSpc>
                <a:spcPts val="3646"/>
              </a:lnSpc>
            </a:pP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</a:t>
            </a: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Simplifying JSON, YAML configurations to isolate issues.</a:t>
            </a:r>
          </a:p>
          <a:p>
            <a:pPr algn="l">
              <a:lnSpc>
                <a:spcPts val="3646"/>
              </a:lnSpc>
            </a:pP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</a:t>
            </a:r>
            <a:r>
              <a:rPr lang="en-US" sz="243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Debugging software setups and deployments.</a:t>
            </a:r>
          </a:p>
          <a:p>
            <a:pPr algn="l">
              <a:lnSpc>
                <a:spcPts val="364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1823" y="1733219"/>
            <a:ext cx="16604353" cy="8059483"/>
            <a:chOff x="0" y="0"/>
            <a:chExt cx="4373163" cy="21226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3163" cy="2122662"/>
            </a:xfrm>
            <a:custGeom>
              <a:avLst/>
              <a:gdLst/>
              <a:ahLst/>
              <a:cxnLst/>
              <a:rect r="r" b="b" t="t" l="l"/>
              <a:pathLst>
                <a:path h="2122662" w="4373163">
                  <a:moveTo>
                    <a:pt x="0" y="0"/>
                  </a:moveTo>
                  <a:lnTo>
                    <a:pt x="4373163" y="0"/>
                  </a:lnTo>
                  <a:lnTo>
                    <a:pt x="4373163" y="2122662"/>
                  </a:lnTo>
                  <a:lnTo>
                    <a:pt x="0" y="2122662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3163" cy="216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456482" y="457191"/>
            <a:ext cx="9375036" cy="1028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RECENT WORK BY AUTHORS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50588" y="2414175"/>
            <a:ext cx="15586825" cy="6926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0473" indent="-320237" lvl="1">
              <a:lnSpc>
                <a:spcPts val="4746"/>
              </a:lnSpc>
              <a:buAutoNum type="arabicPeriod" startAt="1"/>
            </a:pPr>
            <a:r>
              <a:rPr lang="en-US" sz="2966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Hierarchical Delta Debugging (HDD): </a:t>
            </a:r>
            <a:r>
              <a:rPr lang="en-US" sz="2966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Introduced by Misherghi and Su to enhance traditional Delta Debugging by leveraging the hierarchical structure of inputs, leading to more efficient and effective debugging processes.</a:t>
            </a:r>
          </a:p>
          <a:p>
            <a:pPr algn="just" marL="640473" indent="-320237" lvl="1">
              <a:lnSpc>
                <a:spcPts val="4746"/>
              </a:lnSpc>
              <a:buAutoNum type="arabicPeriod" startAt="1"/>
            </a:pPr>
            <a:r>
              <a:rPr lang="en-US" sz="2966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DECKARD: Developed a scalable and accurate tool for detecting code clones by analyzing tree-based representations of source code, facilitating improved code maintenance and refactoring. </a:t>
            </a:r>
          </a:p>
          <a:p>
            <a:pPr algn="just" marL="640473" indent="-320237" lvl="1">
              <a:lnSpc>
                <a:spcPts val="4449"/>
              </a:lnSpc>
              <a:buAutoNum type="arabicPeriod" startAt="1"/>
            </a:pPr>
            <a:r>
              <a:rPr lang="en-US" sz="2966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Firewall Optimization Framework: Proposed a general framework for benchmarking firewall optimization techniques, addressing the complexity of modern firewall policies and enhancing network security management. </a:t>
            </a:r>
          </a:p>
          <a:p>
            <a:pPr algn="just">
              <a:lnSpc>
                <a:spcPts val="4449"/>
              </a:lnSpc>
            </a:pPr>
          </a:p>
          <a:p>
            <a:pPr algn="just" marL="640473" indent="-320237" lvl="1">
              <a:lnSpc>
                <a:spcPts val="4449"/>
              </a:lnSpc>
              <a:buFont typeface="Arial"/>
              <a:buChar char="•"/>
            </a:pPr>
            <a:r>
              <a:rPr lang="en-US" sz="2966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Collectively, these contributions have significantly advanced methodologies in automated debugging, code analysis, and network security, influencing subsequent research and practical applications in software engineering.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34894"/>
            <a:ext cx="9059454" cy="8852106"/>
            <a:chOff x="0" y="0"/>
            <a:chExt cx="2386029" cy="2331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6029" cy="2331419"/>
            </a:xfrm>
            <a:custGeom>
              <a:avLst/>
              <a:gdLst/>
              <a:ahLst/>
              <a:cxnLst/>
              <a:rect r="r" b="b" t="t" l="l"/>
              <a:pathLst>
                <a:path h="2331419" w="2386029">
                  <a:moveTo>
                    <a:pt x="0" y="0"/>
                  </a:moveTo>
                  <a:lnTo>
                    <a:pt x="2386029" y="0"/>
                  </a:lnTo>
                  <a:lnTo>
                    <a:pt x="2386029" y="2331419"/>
                  </a:lnTo>
                  <a:lnTo>
                    <a:pt x="0" y="2331419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86029" cy="23695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585200" y="210029"/>
            <a:ext cx="7117600" cy="1028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PAPER COMPARISION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63400" y="3881335"/>
            <a:ext cx="216835" cy="576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7"/>
              </a:lnSpc>
            </a:pPr>
            <a:r>
              <a:rPr lang="en-US" b="true" sz="3348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166" y="1561381"/>
            <a:ext cx="8743122" cy="8151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50"/>
              </a:lnSpc>
            </a:pPr>
            <a:r>
              <a:rPr lang="en-US" sz="33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Delta Debugging (DD) – Zeller &amp; Hildebrandt (2002)​</a:t>
            </a:r>
          </a:p>
          <a:p>
            <a:pPr algn="just">
              <a:lnSpc>
                <a:spcPts val="4950"/>
              </a:lnSpc>
            </a:pPr>
          </a:p>
          <a:p>
            <a:pPr algn="just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HDD extends traditional DD by addressing its inefficiencies with structured inputs like source code and XML.</a:t>
            </a:r>
          </a:p>
          <a:p>
            <a:pPr algn="just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While DD treats inputs as flat lists, HDD applies DD hierarchically, significantly improving performance and minimizing failure-inducing inputs faster.</a:t>
            </a:r>
          </a:p>
          <a:p>
            <a:pPr algn="just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HDD maintains syntactic validity, reducing inconclusive tests compared to DD's often syntactically invalid configurations.</a:t>
            </a:r>
          </a:p>
          <a:p>
            <a:pPr algn="just">
              <a:lnSpc>
                <a:spcPts val="4950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9228944" y="1434894"/>
            <a:ext cx="9059056" cy="8852106"/>
            <a:chOff x="0" y="0"/>
            <a:chExt cx="2385924" cy="23314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85924" cy="2331419"/>
            </a:xfrm>
            <a:custGeom>
              <a:avLst/>
              <a:gdLst/>
              <a:ahLst/>
              <a:cxnLst/>
              <a:rect r="r" b="b" t="t" l="l"/>
              <a:pathLst>
                <a:path h="2331419" w="2385924">
                  <a:moveTo>
                    <a:pt x="0" y="0"/>
                  </a:moveTo>
                  <a:lnTo>
                    <a:pt x="2385924" y="0"/>
                  </a:lnTo>
                  <a:lnTo>
                    <a:pt x="2385924" y="2331419"/>
                  </a:lnTo>
                  <a:lnTo>
                    <a:pt x="0" y="2331419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385924" cy="23695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457604" y="1551856"/>
            <a:ext cx="8384690" cy="9025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13"/>
              </a:lnSpc>
            </a:pPr>
            <a:r>
              <a:rPr lang="en-US" sz="3208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Perses: Syntax-Guided Program Reduction – Sun, Li, Zhang, Gu, &amp; Su (2018)​</a:t>
            </a:r>
          </a:p>
          <a:p>
            <a:pPr algn="just">
              <a:lnSpc>
                <a:spcPts val="4813"/>
              </a:lnSpc>
            </a:pPr>
          </a:p>
          <a:p>
            <a:pPr algn="just" marL="692751" indent="-346376" lvl="1">
              <a:lnSpc>
                <a:spcPts val="4813"/>
              </a:lnSpc>
              <a:buFont typeface="Arial"/>
              <a:buChar char="•"/>
            </a:pPr>
            <a:r>
              <a:rPr lang="en-US" sz="3208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Both </a:t>
            </a:r>
            <a:r>
              <a:rPr lang="en-US" sz="3208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HDD and Perses improve on DD by considering syntactic structures.</a:t>
            </a:r>
          </a:p>
          <a:p>
            <a:pPr algn="just" marL="692751" indent="-346376" lvl="1">
              <a:lnSpc>
                <a:spcPts val="4813"/>
              </a:lnSpc>
              <a:buFont typeface="Arial"/>
              <a:buChar char="•"/>
            </a:pPr>
            <a:r>
              <a:rPr lang="en-US" sz="3208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</a:t>
            </a:r>
            <a:r>
              <a:rPr lang="en-US" sz="3208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ey Difference: HDD performs hierarchical reductions using tree structures, while Perses leverages formal syntax (grammar) to guide reductions, ensuring all intermediate reductions are syntactically valid.</a:t>
            </a:r>
          </a:p>
          <a:p>
            <a:pPr algn="just" marL="692751" indent="-346376" lvl="1">
              <a:lnSpc>
                <a:spcPts val="4813"/>
              </a:lnSpc>
              <a:buFont typeface="Arial"/>
              <a:buChar char="•"/>
            </a:pPr>
            <a:r>
              <a:rPr lang="en-US" sz="3208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Performance Comparison: Perses outperforms HDD by producing smaller reductions (2%–45% of HDD's size) and completing reductions in 47% of HDD's time.</a:t>
            </a:r>
          </a:p>
          <a:p>
            <a:pPr algn="just">
              <a:lnSpc>
                <a:spcPts val="4813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2732" y="158856"/>
            <a:ext cx="6913991" cy="1018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15"/>
              </a:lnSpc>
            </a:pPr>
            <a:r>
              <a:rPr lang="en-US" b="true" sz="5868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TECHNICAL INSIGHTS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1434894"/>
            <a:ext cx="9059454" cy="8852106"/>
            <a:chOff x="0" y="0"/>
            <a:chExt cx="2386029" cy="23314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6029" cy="2331419"/>
            </a:xfrm>
            <a:custGeom>
              <a:avLst/>
              <a:gdLst/>
              <a:ahLst/>
              <a:cxnLst/>
              <a:rect r="r" b="b" t="t" l="l"/>
              <a:pathLst>
                <a:path h="2331419" w="2386029">
                  <a:moveTo>
                    <a:pt x="0" y="0"/>
                  </a:moveTo>
                  <a:lnTo>
                    <a:pt x="2386029" y="0"/>
                  </a:lnTo>
                  <a:lnTo>
                    <a:pt x="2386029" y="2331419"/>
                  </a:lnTo>
                  <a:lnTo>
                    <a:pt x="0" y="2331419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386029" cy="23695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0" y="2047360"/>
            <a:ext cx="8743122" cy="7522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70" indent="-356235" lvl="1">
              <a:lnSpc>
                <a:spcPts val="4950"/>
              </a:lnSpc>
              <a:buAutoNum type="arabicPeriod" startAt="1"/>
            </a:pPr>
            <a:r>
              <a:rPr lang="en-US" sz="33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Hiera</a:t>
            </a:r>
            <a:r>
              <a:rPr lang="en-US" sz="33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rchical Input Handling: The idea of treating inputs as hierarchies rather than flat lists is a simple yet powerful innovation that significantly enhances debugging efficiency.</a:t>
            </a:r>
          </a:p>
          <a:p>
            <a:pPr algn="just" marL="712470" indent="-356235" lvl="1">
              <a:lnSpc>
                <a:spcPts val="4950"/>
              </a:lnSpc>
              <a:buAutoNum type="arabicPeriod" startAt="1"/>
            </a:pPr>
            <a:r>
              <a:rPr lang="en-US" sz="33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Syntactic Validity: Ensuring all minimized inputs are syntactically valid reduces the number of inconclusive tests, saving time and improving results.</a:t>
            </a:r>
          </a:p>
          <a:p>
            <a:pPr algn="just" marL="712470" indent="-356235" lvl="1">
              <a:lnSpc>
                <a:spcPts val="4950"/>
              </a:lnSpc>
              <a:buAutoNum type="arabicPeriod" startAt="1"/>
            </a:pPr>
            <a:r>
              <a:rPr lang="en-US" sz="33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Empirical Validation: The extensive experiments using real-world bugs from GCC and Mozilla provide strong evidence of HDD's effectiveness.</a:t>
            </a:r>
          </a:p>
          <a:p>
            <a:pPr algn="just">
              <a:lnSpc>
                <a:spcPts val="495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9228944" y="1434894"/>
            <a:ext cx="9059056" cy="8852106"/>
            <a:chOff x="0" y="0"/>
            <a:chExt cx="2385924" cy="23314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85924" cy="2331419"/>
            </a:xfrm>
            <a:custGeom>
              <a:avLst/>
              <a:gdLst/>
              <a:ahLst/>
              <a:cxnLst/>
              <a:rect r="r" b="b" t="t" l="l"/>
              <a:pathLst>
                <a:path h="2331419" w="2385924">
                  <a:moveTo>
                    <a:pt x="0" y="0"/>
                  </a:moveTo>
                  <a:lnTo>
                    <a:pt x="2385924" y="0"/>
                  </a:lnTo>
                  <a:lnTo>
                    <a:pt x="2385924" y="2331419"/>
                  </a:lnTo>
                  <a:lnTo>
                    <a:pt x="0" y="2331419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385924" cy="23695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228944" y="2037835"/>
            <a:ext cx="8588556" cy="7821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2751" indent="-346376" lvl="1">
              <a:lnSpc>
                <a:spcPts val="4813"/>
              </a:lnSpc>
              <a:buAutoNum type="arabicPeriod" startAt="1"/>
            </a:pPr>
            <a:r>
              <a:rPr lang="en-US" sz="3208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Complexity in Grammar Setup: While the context-free grammar approach is powerful, it may introduce complexity</a:t>
            </a:r>
            <a:r>
              <a:rPr lang="en-US" sz="3208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for users unfamiliar with formal grammars.</a:t>
            </a:r>
          </a:p>
          <a:p>
            <a:pPr algn="just" marL="692751" indent="-346376" lvl="1">
              <a:lnSpc>
                <a:spcPts val="4813"/>
              </a:lnSpc>
              <a:buAutoNum type="arabicPeriod" startAt="1"/>
            </a:pPr>
            <a:r>
              <a:rPr lang="en-US" sz="3208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Limited to Structured Inputs: HDD is highly effective for structured data but offers little advantage for unstructured or flat input formats.</a:t>
            </a:r>
          </a:p>
          <a:p>
            <a:pPr algn="just" marL="692751" indent="-346376" lvl="1">
              <a:lnSpc>
                <a:spcPts val="4813"/>
              </a:lnSpc>
              <a:buAutoNum type="arabicPeriod" startAt="1"/>
            </a:pPr>
            <a:r>
              <a:rPr lang="en-US" sz="3208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Tool Availability and Integration: At the time of publication, the availability of the HDD tool for broader use was limited. Better integration with existing debugging frameworks could enhance adoption.</a:t>
            </a:r>
          </a:p>
          <a:p>
            <a:pPr algn="just">
              <a:lnSpc>
                <a:spcPts val="4813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192953" y="158856"/>
            <a:ext cx="6913991" cy="1018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15"/>
              </a:lnSpc>
            </a:pPr>
            <a:r>
              <a:rPr lang="en-US" b="true" sz="5868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LIMITATIONS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DAGekC61J_E</dc:identifier>
  <dcterms:modified xsi:type="dcterms:W3CDTF">2011-08-01T06:04:30Z</dcterms:modified>
  <cp:revision>1</cp:revision>
  <dc:title>PAPER PRESENTATION</dc:title>
</cp:coreProperties>
</file>