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7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8"/>
    <p:restoredTop sz="94670"/>
  </p:normalViewPr>
  <p:slideViewPr>
    <p:cSldViewPr snapToGrid="0">
      <p:cViewPr varScale="1">
        <p:scale>
          <a:sx n="122" d="100"/>
          <a:sy n="122" d="100"/>
        </p:scale>
        <p:origin x="192" y="5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74016d416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74016d416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7696B620-E806-54D0-86D5-616613E7F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74016d416_0_160:notes">
            <a:extLst>
              <a:ext uri="{FF2B5EF4-FFF2-40B4-BE49-F238E27FC236}">
                <a16:creationId xmlns:a16="http://schemas.microsoft.com/office/drawing/2014/main" id="{58F4D920-2548-DB79-3E86-C12D9DB6EE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74016d416_0_160:notes">
            <a:extLst>
              <a:ext uri="{FF2B5EF4-FFF2-40B4-BE49-F238E27FC236}">
                <a16:creationId xmlns:a16="http://schemas.microsoft.com/office/drawing/2014/main" id="{BB41B344-B63C-6463-B3C1-9DB1CBC10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29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74016d41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74016d41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7E4E25FB-DF51-5E5C-2CFD-1921E9EA6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74016d416_0_165:notes">
            <a:extLst>
              <a:ext uri="{FF2B5EF4-FFF2-40B4-BE49-F238E27FC236}">
                <a16:creationId xmlns:a16="http://schemas.microsoft.com/office/drawing/2014/main" id="{A7D12F35-2092-0999-3464-957DCBF218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74016d416_0_165:notes">
            <a:extLst>
              <a:ext uri="{FF2B5EF4-FFF2-40B4-BE49-F238E27FC236}">
                <a16:creationId xmlns:a16="http://schemas.microsoft.com/office/drawing/2014/main" id="{CF6F093E-8FBD-66B8-BC8D-8AD7FF7C0C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038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2D56B608-6C51-9DCA-FD85-AF05541ED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74016d416_0_165:notes">
            <a:extLst>
              <a:ext uri="{FF2B5EF4-FFF2-40B4-BE49-F238E27FC236}">
                <a16:creationId xmlns:a16="http://schemas.microsoft.com/office/drawing/2014/main" id="{587103CA-69E6-D580-61E7-B07BF10C49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74016d416_0_165:notes">
            <a:extLst>
              <a:ext uri="{FF2B5EF4-FFF2-40B4-BE49-F238E27FC236}">
                <a16:creationId xmlns:a16="http://schemas.microsoft.com/office/drawing/2014/main" id="{8F46DC5C-C632-3498-3421-23CFDFFE8B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340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94D114E0-9B56-B744-283F-3897CA034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74016d416_0_165:notes">
            <a:extLst>
              <a:ext uri="{FF2B5EF4-FFF2-40B4-BE49-F238E27FC236}">
                <a16:creationId xmlns:a16="http://schemas.microsoft.com/office/drawing/2014/main" id="{9095316E-5E94-C92B-3661-99A7056321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74016d416_0_165:notes">
            <a:extLst>
              <a:ext uri="{FF2B5EF4-FFF2-40B4-BE49-F238E27FC236}">
                <a16:creationId xmlns:a16="http://schemas.microsoft.com/office/drawing/2014/main" id="{379CE9E4-0C29-17C2-0AA0-6D18F5BA83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51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B832961F-99FF-B1DD-2C3B-286F4CD49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74016d416_0_165:notes">
            <a:extLst>
              <a:ext uri="{FF2B5EF4-FFF2-40B4-BE49-F238E27FC236}">
                <a16:creationId xmlns:a16="http://schemas.microsoft.com/office/drawing/2014/main" id="{EBFB099B-FC4A-920F-2715-964934660D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74016d416_0_165:notes">
            <a:extLst>
              <a:ext uri="{FF2B5EF4-FFF2-40B4-BE49-F238E27FC236}">
                <a16:creationId xmlns:a16="http://schemas.microsoft.com/office/drawing/2014/main" id="{5F97C7A0-2123-BC90-EEF2-83E7E93435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55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2AC11068-107D-FF98-2B09-62DF407DA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74016d416_0_165:notes">
            <a:extLst>
              <a:ext uri="{FF2B5EF4-FFF2-40B4-BE49-F238E27FC236}">
                <a16:creationId xmlns:a16="http://schemas.microsoft.com/office/drawing/2014/main" id="{B10B4722-F5D8-2DFB-6621-02DDCADD54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74016d416_0_165:notes">
            <a:extLst>
              <a:ext uri="{FF2B5EF4-FFF2-40B4-BE49-F238E27FC236}">
                <a16:creationId xmlns:a16="http://schemas.microsoft.com/office/drawing/2014/main" id="{5387FDFD-EDFA-D3DC-7F6A-C9F6FEDE6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742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70F92C51-AA63-07E3-695A-78875C427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74016d416_0_165:notes">
            <a:extLst>
              <a:ext uri="{FF2B5EF4-FFF2-40B4-BE49-F238E27FC236}">
                <a16:creationId xmlns:a16="http://schemas.microsoft.com/office/drawing/2014/main" id="{4ACA1AEF-7666-17C6-2C59-2D14B7FB61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74016d416_0_165:notes">
            <a:extLst>
              <a:ext uri="{FF2B5EF4-FFF2-40B4-BE49-F238E27FC236}">
                <a16:creationId xmlns:a16="http://schemas.microsoft.com/office/drawing/2014/main" id="{199B94E4-A3B1-CA56-3710-A1AA3BE22C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279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7FCB4DBB-F6BE-B7E5-8427-DDA2D0C88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74016d416_0_165:notes">
            <a:extLst>
              <a:ext uri="{FF2B5EF4-FFF2-40B4-BE49-F238E27FC236}">
                <a16:creationId xmlns:a16="http://schemas.microsoft.com/office/drawing/2014/main" id="{03D9BEC3-F6D8-D469-EBCC-41464EF25D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74016d416_0_165:notes">
            <a:extLst>
              <a:ext uri="{FF2B5EF4-FFF2-40B4-BE49-F238E27FC236}">
                <a16:creationId xmlns:a16="http://schemas.microsoft.com/office/drawing/2014/main" id="{BFB8D084-7EC8-9402-7E25-00D7E969D4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44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74016d41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74016d41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3923BEE4-B42A-983E-0DA4-253B3974E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74016d416_0_165:notes">
            <a:extLst>
              <a:ext uri="{FF2B5EF4-FFF2-40B4-BE49-F238E27FC236}">
                <a16:creationId xmlns:a16="http://schemas.microsoft.com/office/drawing/2014/main" id="{ED570E5B-74F9-1B3B-5AC0-212C77BAC0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74016d416_0_165:notes">
            <a:extLst>
              <a:ext uri="{FF2B5EF4-FFF2-40B4-BE49-F238E27FC236}">
                <a16:creationId xmlns:a16="http://schemas.microsoft.com/office/drawing/2014/main" id="{CAB74249-1812-AF70-9A6B-5F527A9BD1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864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74016d416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74016d416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74016d416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74016d416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74016d416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74016d416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74016d41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74016d41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74016d416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74016d416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74016d416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74016d416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74016d416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74016d416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62600" y="1289300"/>
            <a:ext cx="8218800" cy="16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800"/>
              <a:t>Automated Program Repair via Conversation:</a:t>
            </a:r>
            <a:endParaRPr sz="28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Fixing 162 out of 337 bugs for $0.42 each using ChatGPT</a:t>
            </a:r>
            <a:endParaRPr sz="28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/>
              <a:t>University of Illinois at Urbana-Champaign (UIUC), USA</a:t>
            </a:r>
            <a:endParaRPr sz="2400"/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/>
              <a:t>Presenter: Thi Van Anh Dau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2584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600"/>
              <a:t>Experiment Setup</a:t>
            </a:r>
            <a:endParaRPr sz="2600"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916600"/>
            <a:ext cx="8520600" cy="3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2"/>
                </a:solidFill>
                <a:effectLst/>
                <a:latin typeface="+mn-lt"/>
              </a:rPr>
              <a:t>Repair scenarios</a:t>
            </a:r>
          </a:p>
          <a:p>
            <a:pPr marL="9398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2"/>
                </a:solidFill>
                <a:effectLst/>
                <a:latin typeface="+mn-lt"/>
              </a:rPr>
              <a:t>single-line</a:t>
            </a:r>
            <a:r>
              <a:rPr lang="en-GB" sz="2200" dirty="0">
                <a:solidFill>
                  <a:schemeClr val="bg2"/>
                </a:solidFill>
                <a:effectLst/>
                <a:latin typeface="+mn-lt"/>
              </a:rPr>
              <a:t>–fixed by replacing/adding a single line</a:t>
            </a:r>
          </a:p>
          <a:p>
            <a:pPr marL="9398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2"/>
                </a:solidFill>
                <a:effectLst/>
                <a:latin typeface="+mn-lt"/>
              </a:rPr>
              <a:t>single-hunk</a:t>
            </a:r>
            <a:r>
              <a:rPr lang="en-GB" sz="2200" dirty="0">
                <a:solidFill>
                  <a:schemeClr val="bg2"/>
                </a:solidFill>
                <a:effectLst/>
                <a:latin typeface="+mn-lt"/>
              </a:rPr>
              <a:t>–fixed by replacing/adding a continuous code hunk </a:t>
            </a:r>
          </a:p>
          <a:p>
            <a:pPr marL="9398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2"/>
                </a:solidFill>
                <a:effectLst/>
                <a:latin typeface="+mn-lt"/>
              </a:rPr>
              <a:t>single-function</a:t>
            </a:r>
            <a:r>
              <a:rPr lang="en-GB" sz="2200" dirty="0">
                <a:solidFill>
                  <a:schemeClr val="bg2"/>
                </a:solidFill>
                <a:effectLst/>
                <a:latin typeface="+mn-lt"/>
              </a:rPr>
              <a:t>–fixed by generating a new function to replace the original buggy version</a:t>
            </a:r>
          </a:p>
          <a:p>
            <a:pPr marL="800100" lvl="1">
              <a:spcAft>
                <a:spcPts val="1200"/>
              </a:spcAft>
              <a:buFontTx/>
              <a:buChar char="-"/>
            </a:pPr>
            <a:endParaRPr lang="en-GB" sz="2200" dirty="0">
              <a:solidFill>
                <a:schemeClr val="bg2"/>
              </a:solidFill>
              <a:effectLst/>
              <a:latin typeface="Helvetica" pitchFamily="2" charset="0"/>
            </a:endParaRPr>
          </a:p>
          <a:p>
            <a:pPr marL="800100" lvl="1">
              <a:spcAft>
                <a:spcPts val="1200"/>
              </a:spcAft>
              <a:buFontTx/>
              <a:buChar char="-"/>
            </a:pPr>
            <a:endParaRPr lang="en-GB" sz="2200" dirty="0">
              <a:solidFill>
                <a:schemeClr val="bg2"/>
              </a:solidFill>
              <a:effectLst/>
              <a:latin typeface="Helvetica" pitchFamily="2" charset="0"/>
            </a:endParaRPr>
          </a:p>
          <a:p>
            <a:pPr marL="800100" lvl="1">
              <a:spcAft>
                <a:spcPts val="1200"/>
              </a:spcAft>
              <a:buFontTx/>
              <a:buChar char="-"/>
            </a:pPr>
            <a:endParaRPr lang="en-GB" sz="2200" dirty="0">
              <a:solidFill>
                <a:schemeClr val="bg2"/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8E91A4C1-68FF-554F-9761-5FA229093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>
            <a:extLst>
              <a:ext uri="{FF2B5EF4-FFF2-40B4-BE49-F238E27FC236}">
                <a16:creationId xmlns:a16="http://schemas.microsoft.com/office/drawing/2014/main" id="{0CBEBE85-C4F3-62C7-D59D-7BB2912B99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84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600"/>
              <a:t>Experiment Setup</a:t>
            </a:r>
            <a:endParaRPr sz="2600"/>
          </a:p>
        </p:txBody>
      </p:sp>
      <p:sp>
        <p:nvSpPr>
          <p:cNvPr id="121" name="Google Shape;121;p23">
            <a:extLst>
              <a:ext uri="{FF2B5EF4-FFF2-40B4-BE49-F238E27FC236}">
                <a16:creationId xmlns:a16="http://schemas.microsoft.com/office/drawing/2014/main" id="{3A05FBD9-02F7-529C-CD15-F0973B4F94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16600"/>
            <a:ext cx="8520600" cy="3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2"/>
                </a:solidFill>
                <a:effectLst/>
                <a:latin typeface="+mn-lt"/>
              </a:rPr>
              <a:t>Temperature = 1</a:t>
            </a:r>
          </a:p>
          <a:p>
            <a:pPr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2"/>
                </a:solidFill>
                <a:latin typeface="+mn-lt"/>
              </a:rPr>
              <a:t>M</a:t>
            </a:r>
            <a:r>
              <a:rPr lang="en-GB" sz="2200" dirty="0">
                <a:solidFill>
                  <a:schemeClr val="bg2"/>
                </a:solidFill>
                <a:effectLst/>
                <a:latin typeface="+mn-lt"/>
              </a:rPr>
              <a:t>aximum conversation length = 3</a:t>
            </a:r>
            <a:endParaRPr lang="en-GB" sz="2200" dirty="0">
              <a:solidFill>
                <a:schemeClr val="bg2"/>
              </a:solidFill>
              <a:latin typeface="+mn-lt"/>
            </a:endParaRPr>
          </a:p>
          <a:p>
            <a:pPr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2"/>
                </a:solidFill>
                <a:effectLst/>
                <a:latin typeface="+mn-lt"/>
              </a:rPr>
              <a:t>Maximum number of repair attempts</a:t>
            </a:r>
          </a:p>
          <a:p>
            <a:pPr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2"/>
                </a:solidFill>
                <a:latin typeface="+mn-lt"/>
              </a:rPr>
              <a:t>200 for single-line and single-hunk</a:t>
            </a:r>
          </a:p>
          <a:p>
            <a:pPr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2"/>
                </a:solidFill>
                <a:effectLst/>
                <a:latin typeface="+mn-lt"/>
              </a:rPr>
              <a:t>100 for single-function</a:t>
            </a:r>
          </a:p>
          <a:p>
            <a:pPr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bg2"/>
              </a:solidFill>
              <a:effectLst/>
              <a:latin typeface="+mn-lt"/>
            </a:endParaRPr>
          </a:p>
          <a:p>
            <a:pPr marL="800100" lvl="1">
              <a:spcAft>
                <a:spcPts val="1200"/>
              </a:spcAft>
              <a:buFontTx/>
              <a:buChar char="-"/>
            </a:pPr>
            <a:endParaRPr lang="en-GB" sz="2200" dirty="0">
              <a:solidFill>
                <a:schemeClr val="bg2"/>
              </a:solidFill>
              <a:effectLst/>
              <a:latin typeface="Helvetica" pitchFamily="2" charset="0"/>
            </a:endParaRPr>
          </a:p>
          <a:p>
            <a:pPr marL="800100" lvl="1">
              <a:spcAft>
                <a:spcPts val="1200"/>
              </a:spcAft>
              <a:buFontTx/>
              <a:buChar char="-"/>
            </a:pPr>
            <a:endParaRPr lang="en-GB" sz="2200" dirty="0">
              <a:solidFill>
                <a:schemeClr val="bg2"/>
              </a:solidFill>
              <a:effectLst/>
              <a:latin typeface="Helvetica" pitchFamily="2" charset="0"/>
            </a:endParaRPr>
          </a:p>
          <a:p>
            <a:pPr marL="800100" lvl="1">
              <a:spcAft>
                <a:spcPts val="1200"/>
              </a:spcAft>
              <a:buFontTx/>
              <a:buChar char="-"/>
            </a:pPr>
            <a:endParaRPr lang="en-GB" sz="2200" dirty="0">
              <a:solidFill>
                <a:schemeClr val="bg2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728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2584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Benchmarks</a:t>
            </a:r>
            <a:endParaRPr sz="2600" dirty="0"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916600"/>
            <a:ext cx="8520600" cy="3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  <a:latin typeface="+mn-lt"/>
              </a:rPr>
              <a:t>2 popular repair benchmarks: Defect4j, </a:t>
            </a:r>
            <a:r>
              <a:rPr lang="en-US" sz="2200" dirty="0" err="1">
                <a:solidFill>
                  <a:schemeClr val="bg2"/>
                </a:solidFill>
                <a:latin typeface="+mn-lt"/>
              </a:rPr>
              <a:t>QuixBug</a:t>
            </a:r>
            <a:endParaRPr lang="en-US" sz="2200" dirty="0">
              <a:solidFill>
                <a:schemeClr val="bg2"/>
              </a:solidFill>
              <a:latin typeface="+mn-lt"/>
            </a:endParaRPr>
          </a:p>
          <a:p>
            <a:pPr marL="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2"/>
                </a:solidFill>
                <a:latin typeface="+mn-lt"/>
              </a:rPr>
              <a:t>ConDefect</a:t>
            </a:r>
            <a:r>
              <a:rPr lang="en-US" sz="2200" dirty="0">
                <a:solidFill>
                  <a:schemeClr val="bg2"/>
                </a:solidFill>
                <a:latin typeface="+mn-lt"/>
              </a:rPr>
              <a:t>: s</a:t>
            </a:r>
            <a:r>
              <a:rPr lang="en-GB" sz="2200" dirty="0">
                <a:solidFill>
                  <a:schemeClr val="bg2"/>
                </a:solidFill>
                <a:effectLst/>
                <a:latin typeface="+mn-lt"/>
              </a:rPr>
              <a:t>ingle-line programming contest bugs collected after October 2021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sz="2200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08BBB59A-0067-C87A-F3B1-A40210F92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>
            <a:extLst>
              <a:ext uri="{FF2B5EF4-FFF2-40B4-BE49-F238E27FC236}">
                <a16:creationId xmlns:a16="http://schemas.microsoft.com/office/drawing/2014/main" id="{3F671BC1-EFE7-C270-DE52-777844835E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84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Baseline</a:t>
            </a:r>
            <a:endParaRPr sz="2600" dirty="0"/>
          </a:p>
        </p:txBody>
      </p:sp>
      <p:sp>
        <p:nvSpPr>
          <p:cNvPr id="127" name="Google Shape;127;p24">
            <a:extLst>
              <a:ext uri="{FF2B5EF4-FFF2-40B4-BE49-F238E27FC236}">
                <a16:creationId xmlns:a16="http://schemas.microsoft.com/office/drawing/2014/main" id="{DEC466A7-DFD3-2763-B6F1-48C2296824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16600"/>
            <a:ext cx="8520600" cy="3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/>
                </a:solidFill>
                <a:latin typeface="+mn-lt"/>
              </a:rPr>
              <a:t>10 learning-based and LLM-based technique:</a:t>
            </a:r>
            <a:r>
              <a:rPr lang="en-GB" sz="2400" dirty="0">
                <a:solidFill>
                  <a:schemeClr val="bg2"/>
                </a:solidFill>
                <a:effectLst/>
                <a:latin typeface="Helvetica" pitchFamily="2" charset="0"/>
              </a:rPr>
              <a:t> </a:t>
            </a:r>
            <a:r>
              <a:rPr lang="en-GB" sz="2400" dirty="0" err="1">
                <a:solidFill>
                  <a:schemeClr val="bg2"/>
                </a:solidFill>
                <a:effectLst/>
                <a:latin typeface="Helvetica" pitchFamily="2" charset="0"/>
              </a:rPr>
              <a:t>FitRepair</a:t>
            </a:r>
            <a:r>
              <a:rPr lang="en-GB" sz="2400" dirty="0">
                <a:solidFill>
                  <a:schemeClr val="bg2"/>
                </a:solidFill>
                <a:effectLst/>
                <a:latin typeface="Helvetica" pitchFamily="2" charset="0"/>
              </a:rPr>
              <a:t>, </a:t>
            </a:r>
            <a:r>
              <a:rPr lang="en-GB" sz="2400" dirty="0" err="1">
                <a:solidFill>
                  <a:schemeClr val="bg2"/>
                </a:solidFill>
                <a:effectLst/>
                <a:latin typeface="Helvetica" pitchFamily="2" charset="0"/>
              </a:rPr>
              <a:t>SelfAPR</a:t>
            </a:r>
            <a:r>
              <a:rPr lang="en-GB" sz="2400" dirty="0">
                <a:solidFill>
                  <a:schemeClr val="bg2"/>
                </a:solidFill>
                <a:effectLst/>
                <a:latin typeface="Helvetica" pitchFamily="2" charset="0"/>
              </a:rPr>
              <a:t>, </a:t>
            </a:r>
            <a:r>
              <a:rPr lang="en-GB" sz="2400" dirty="0" err="1">
                <a:solidFill>
                  <a:schemeClr val="bg2"/>
                </a:solidFill>
                <a:effectLst/>
                <a:latin typeface="Helvetica" pitchFamily="2" charset="0"/>
              </a:rPr>
              <a:t>AlphaRepair</a:t>
            </a:r>
            <a:r>
              <a:rPr lang="en-GB" sz="2400" dirty="0">
                <a:solidFill>
                  <a:schemeClr val="bg2"/>
                </a:solidFill>
                <a:effectLst/>
                <a:latin typeface="Helvetica" pitchFamily="2" charset="0"/>
              </a:rPr>
              <a:t> , </a:t>
            </a:r>
            <a:r>
              <a:rPr lang="en-GB" sz="2400" dirty="0" err="1">
                <a:solidFill>
                  <a:schemeClr val="bg2"/>
                </a:solidFill>
                <a:effectLst/>
                <a:latin typeface="Helvetica" pitchFamily="2" charset="0"/>
              </a:rPr>
              <a:t>RewardRepair</a:t>
            </a:r>
            <a:r>
              <a:rPr lang="en-GB" sz="2400" dirty="0">
                <a:solidFill>
                  <a:schemeClr val="bg2"/>
                </a:solidFill>
                <a:effectLst/>
                <a:latin typeface="Helvetica" pitchFamily="2" charset="0"/>
              </a:rPr>
              <a:t>, </a:t>
            </a:r>
            <a:r>
              <a:rPr lang="en-GB" sz="2400" dirty="0" err="1">
                <a:solidFill>
                  <a:schemeClr val="bg2"/>
                </a:solidFill>
                <a:effectLst/>
                <a:latin typeface="Helvetica" pitchFamily="2" charset="0"/>
              </a:rPr>
              <a:t>Recoder</a:t>
            </a:r>
            <a:r>
              <a:rPr lang="en-GB" sz="2400" dirty="0">
                <a:solidFill>
                  <a:schemeClr val="bg2"/>
                </a:solidFill>
                <a:effectLst/>
                <a:latin typeface="Helvetica" pitchFamily="2" charset="0"/>
              </a:rPr>
              <a:t>, CURE, </a:t>
            </a:r>
            <a:r>
              <a:rPr lang="en-GB" sz="2400" dirty="0" err="1">
                <a:solidFill>
                  <a:schemeClr val="bg2"/>
                </a:solidFill>
                <a:effectLst/>
                <a:latin typeface="Helvetica" pitchFamily="2" charset="0"/>
              </a:rPr>
              <a:t>CoCoNuT</a:t>
            </a:r>
            <a:r>
              <a:rPr lang="en-GB" sz="2400" dirty="0">
                <a:solidFill>
                  <a:schemeClr val="bg2"/>
                </a:solidFill>
                <a:effectLst/>
                <a:latin typeface="Helvetica" pitchFamily="2" charset="0"/>
              </a:rPr>
              <a:t>, </a:t>
            </a:r>
            <a:r>
              <a:rPr lang="en-GB" sz="2400" dirty="0" err="1">
                <a:solidFill>
                  <a:schemeClr val="bg2"/>
                </a:solidFill>
                <a:effectLst/>
                <a:latin typeface="Helvetica" pitchFamily="2" charset="0"/>
              </a:rPr>
              <a:t>DLFix</a:t>
            </a:r>
            <a:r>
              <a:rPr lang="en-GB" sz="2400" dirty="0">
                <a:solidFill>
                  <a:schemeClr val="bg2"/>
                </a:solidFill>
                <a:latin typeface="Helvetica" pitchFamily="2" charset="0"/>
              </a:rPr>
              <a:t>, </a:t>
            </a:r>
            <a:r>
              <a:rPr lang="en-GB" sz="2400" dirty="0" err="1">
                <a:solidFill>
                  <a:schemeClr val="bg2"/>
                </a:solidFill>
                <a:effectLst/>
                <a:latin typeface="Helvetica" pitchFamily="2" charset="0"/>
              </a:rPr>
              <a:t>SequenceR</a:t>
            </a:r>
            <a:r>
              <a:rPr lang="en-GB" sz="2400" dirty="0">
                <a:solidFill>
                  <a:schemeClr val="bg2"/>
                </a:solidFill>
                <a:effectLst/>
                <a:latin typeface="Helvetica" pitchFamily="2" charset="0"/>
              </a:rPr>
              <a:t>, </a:t>
            </a:r>
            <a:r>
              <a:rPr lang="en-GB" sz="2400" dirty="0" err="1">
                <a:solidFill>
                  <a:schemeClr val="bg2"/>
                </a:solidFill>
                <a:effectLst/>
                <a:latin typeface="Helvetica" pitchFamily="2" charset="0"/>
              </a:rPr>
              <a:t>CodexRepair</a:t>
            </a:r>
            <a:r>
              <a:rPr lang="en-GB" sz="2400" dirty="0">
                <a:solidFill>
                  <a:schemeClr val="bg2"/>
                </a:solidFill>
                <a:effectLst/>
                <a:latin typeface="Helvetica" pitchFamily="2" charset="0"/>
              </a:rPr>
              <a:t>, </a:t>
            </a:r>
            <a:r>
              <a:rPr lang="en-GB" sz="2400" dirty="0" err="1">
                <a:solidFill>
                  <a:schemeClr val="bg2"/>
                </a:solidFill>
                <a:effectLst/>
                <a:latin typeface="Helvetica" pitchFamily="2" charset="0"/>
              </a:rPr>
              <a:t>BaseChatGPT</a:t>
            </a:r>
            <a:endParaRPr lang="en-GB" sz="2400" dirty="0">
              <a:solidFill>
                <a:schemeClr val="bg2"/>
              </a:solidFill>
              <a:effectLst/>
              <a:latin typeface="Helvetica" pitchFamily="2" charset="0"/>
            </a:endParaRPr>
          </a:p>
          <a:p>
            <a:pPr marL="114300" indent="0">
              <a:buNone/>
            </a:pPr>
            <a:endParaRPr lang="en-GB" sz="2400" dirty="0">
              <a:solidFill>
                <a:schemeClr val="bg2"/>
              </a:solidFill>
              <a:effectLst/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2"/>
                </a:solidFill>
                <a:latin typeface="Helvetica" pitchFamily="2" charset="0"/>
              </a:rPr>
              <a:t>12 </a:t>
            </a:r>
            <a:r>
              <a:rPr lang="en-GB" sz="2400" dirty="0">
                <a:solidFill>
                  <a:schemeClr val="bg2"/>
                </a:solidFill>
                <a:effectLst/>
                <a:latin typeface="Helvetica" pitchFamily="2" charset="0"/>
              </a:rPr>
              <a:t>traditional APR tools: </a:t>
            </a:r>
            <a:r>
              <a:rPr lang="en-GB" sz="2400" dirty="0" err="1">
                <a:solidFill>
                  <a:schemeClr val="bg2"/>
                </a:solidFill>
                <a:effectLst/>
                <a:latin typeface="Helvetica" pitchFamily="2" charset="0"/>
              </a:rPr>
              <a:t>TBar</a:t>
            </a:r>
            <a:r>
              <a:rPr lang="en-GB" sz="2400" dirty="0">
                <a:solidFill>
                  <a:schemeClr val="bg2"/>
                </a:solidFill>
                <a:effectLst/>
                <a:latin typeface="Helvetica" pitchFamily="2" charset="0"/>
              </a:rPr>
              <a:t>, </a:t>
            </a:r>
            <a:r>
              <a:rPr lang="en-GB" sz="2400" dirty="0" err="1">
                <a:solidFill>
                  <a:schemeClr val="bg2"/>
                </a:solidFill>
                <a:effectLst/>
                <a:latin typeface="Helvetica" pitchFamily="2" charset="0"/>
              </a:rPr>
              <a:t>PraPR</a:t>
            </a:r>
            <a:r>
              <a:rPr lang="en-GB" sz="2400" dirty="0">
                <a:solidFill>
                  <a:schemeClr val="bg2"/>
                </a:solidFill>
                <a:effectLst/>
                <a:latin typeface="Helvetica" pitchFamily="2" charset="0"/>
              </a:rPr>
              <a:t>, AVATAR, </a:t>
            </a:r>
            <a:r>
              <a:rPr lang="en-GB" sz="2400" dirty="0" err="1">
                <a:solidFill>
                  <a:schemeClr val="bg2"/>
                </a:solidFill>
                <a:effectLst/>
                <a:latin typeface="Helvetica" pitchFamily="2" charset="0"/>
              </a:rPr>
              <a:t>SimFix</a:t>
            </a:r>
            <a:r>
              <a:rPr lang="en-GB" sz="2400" dirty="0">
                <a:solidFill>
                  <a:schemeClr val="bg2"/>
                </a:solidFill>
                <a:effectLst/>
                <a:latin typeface="Helvetica" pitchFamily="2" charset="0"/>
              </a:rPr>
              <a:t>, </a:t>
            </a:r>
            <a:r>
              <a:rPr lang="en-GB" sz="2400" dirty="0" err="1">
                <a:solidFill>
                  <a:schemeClr val="bg2"/>
                </a:solidFill>
                <a:effectLst/>
                <a:latin typeface="Helvetica" pitchFamily="2" charset="0"/>
              </a:rPr>
              <a:t>FixMiner</a:t>
            </a:r>
            <a:r>
              <a:rPr lang="en-GB" sz="2400" dirty="0">
                <a:solidFill>
                  <a:schemeClr val="bg2"/>
                </a:solidFill>
                <a:effectLst/>
                <a:latin typeface="Helvetica" pitchFamily="2" charset="0"/>
              </a:rPr>
              <a:t>,</a:t>
            </a:r>
            <a:r>
              <a:rPr lang="en-GB" sz="2400" dirty="0">
                <a:solidFill>
                  <a:schemeClr val="bg2"/>
                </a:solidFill>
                <a:latin typeface="Helvetica" pitchFamily="2" charset="0"/>
              </a:rPr>
              <a:t> </a:t>
            </a:r>
            <a:r>
              <a:rPr lang="en-GB" sz="2400" dirty="0" err="1">
                <a:solidFill>
                  <a:schemeClr val="bg2"/>
                </a:solidFill>
                <a:effectLst/>
                <a:latin typeface="Helvetica" pitchFamily="2" charset="0"/>
              </a:rPr>
              <a:t>CapGen</a:t>
            </a:r>
            <a:r>
              <a:rPr lang="en-GB" sz="2400" dirty="0">
                <a:solidFill>
                  <a:schemeClr val="bg2"/>
                </a:solidFill>
                <a:effectLst/>
                <a:latin typeface="Helvetica" pitchFamily="2" charset="0"/>
              </a:rPr>
              <a:t>, JAID, </a:t>
            </a:r>
            <a:r>
              <a:rPr lang="en-GB" sz="2400" dirty="0" err="1">
                <a:solidFill>
                  <a:schemeClr val="bg2"/>
                </a:solidFill>
                <a:effectLst/>
                <a:latin typeface="Helvetica" pitchFamily="2" charset="0"/>
              </a:rPr>
              <a:t>SketchFix</a:t>
            </a:r>
            <a:r>
              <a:rPr lang="en-GB" sz="2400" dirty="0">
                <a:solidFill>
                  <a:schemeClr val="bg2"/>
                </a:solidFill>
                <a:effectLst/>
                <a:latin typeface="Helvetica" pitchFamily="2" charset="0"/>
              </a:rPr>
              <a:t>, NOPOL, </a:t>
            </a:r>
            <a:r>
              <a:rPr lang="en-GB" sz="2400" dirty="0" err="1">
                <a:solidFill>
                  <a:schemeClr val="bg2"/>
                </a:solidFill>
                <a:effectLst/>
                <a:latin typeface="Helvetica" pitchFamily="2" charset="0"/>
              </a:rPr>
              <a:t>jGenProg</a:t>
            </a:r>
            <a:r>
              <a:rPr lang="en-GB" sz="2400" dirty="0">
                <a:solidFill>
                  <a:schemeClr val="bg2"/>
                </a:solidFill>
                <a:effectLst/>
                <a:latin typeface="Helvetica" pitchFamily="2" charset="0"/>
              </a:rPr>
              <a:t>,</a:t>
            </a:r>
            <a:r>
              <a:rPr lang="en-GB" sz="2400" dirty="0">
                <a:solidFill>
                  <a:schemeClr val="bg2"/>
                </a:solidFill>
                <a:latin typeface="Helvetica" pitchFamily="2" charset="0"/>
              </a:rPr>
              <a:t> </a:t>
            </a:r>
            <a:r>
              <a:rPr lang="en-GB" sz="2400" dirty="0" err="1">
                <a:solidFill>
                  <a:schemeClr val="bg2"/>
                </a:solidFill>
                <a:effectLst/>
                <a:latin typeface="Helvetica" pitchFamily="2" charset="0"/>
              </a:rPr>
              <a:t>jMutRepair</a:t>
            </a:r>
            <a:r>
              <a:rPr lang="en-GB" sz="2400" dirty="0">
                <a:solidFill>
                  <a:schemeClr val="bg2"/>
                </a:solidFill>
                <a:effectLst/>
                <a:latin typeface="Helvetica" pitchFamily="2" charset="0"/>
              </a:rPr>
              <a:t>, and </a:t>
            </a:r>
            <a:r>
              <a:rPr lang="en-GB" sz="2400" dirty="0" err="1">
                <a:solidFill>
                  <a:schemeClr val="bg2"/>
                </a:solidFill>
                <a:effectLst/>
                <a:latin typeface="Helvetica" pitchFamily="2" charset="0"/>
              </a:rPr>
              <a:t>jKali</a:t>
            </a:r>
            <a:endParaRPr lang="en-GB" sz="2400" dirty="0">
              <a:solidFill>
                <a:schemeClr val="bg2"/>
              </a:solidFill>
              <a:effectLst/>
              <a:latin typeface="Helvetica" pitchFamily="2" charset="0"/>
            </a:endParaRPr>
          </a:p>
          <a:p>
            <a:pPr>
              <a:buNone/>
            </a:pPr>
            <a:endParaRPr lang="en-GB" sz="24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FontTx/>
              <a:buChar char="-"/>
            </a:pPr>
            <a:endParaRPr lang="en-GB" sz="24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/>
              </a:solidFill>
              <a:latin typeface="+mn-lt"/>
            </a:endParaRP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bg2"/>
              </a:solidFill>
              <a:effectLst/>
              <a:latin typeface="+mn-lt"/>
            </a:endParaRP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sz="22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540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98B185B9-848C-59F8-49FF-29B2B3BB6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>
            <a:extLst>
              <a:ext uri="{FF2B5EF4-FFF2-40B4-BE49-F238E27FC236}">
                <a16:creationId xmlns:a16="http://schemas.microsoft.com/office/drawing/2014/main" id="{0B24D792-0F3A-DADE-7B2A-B34FE6EA87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99" y="161760"/>
            <a:ext cx="873558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RQ1: Effectiveness of </a:t>
            </a:r>
            <a:r>
              <a:rPr lang="en-US" sz="2600" dirty="0" err="1"/>
              <a:t>ChatRepair</a:t>
            </a:r>
            <a:r>
              <a:rPr lang="en-US" sz="2600" dirty="0"/>
              <a:t> compared to other baselines</a:t>
            </a:r>
            <a:endParaRPr sz="2600" dirty="0"/>
          </a:p>
        </p:txBody>
      </p:sp>
      <p:pic>
        <p:nvPicPr>
          <p:cNvPr id="9" name="Picture 8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9841B28F-D9CC-58B1-35B3-8D39D1E75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47" y="1380393"/>
            <a:ext cx="8540008" cy="204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32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D6ED483A-72A7-E694-FEA6-169280848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>
            <a:extLst>
              <a:ext uri="{FF2B5EF4-FFF2-40B4-BE49-F238E27FC236}">
                <a16:creationId xmlns:a16="http://schemas.microsoft.com/office/drawing/2014/main" id="{0A5F4A05-FCE1-23E9-9F32-B111479368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99" y="161760"/>
            <a:ext cx="873558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RQ1: Effectiveness of </a:t>
            </a:r>
            <a:r>
              <a:rPr lang="en-US" sz="2600" dirty="0" err="1"/>
              <a:t>ChatRepair</a:t>
            </a:r>
            <a:r>
              <a:rPr lang="en-US" sz="2600" dirty="0"/>
              <a:t> compared to other baselines</a:t>
            </a:r>
            <a:endParaRPr sz="2600" dirty="0"/>
          </a:p>
        </p:txBody>
      </p:sp>
      <p:pic>
        <p:nvPicPr>
          <p:cNvPr id="5" name="Picture 4" descr="A diagram of different types of tools&#10;&#10;AI-generated content may be incorrect.">
            <a:extLst>
              <a:ext uri="{FF2B5EF4-FFF2-40B4-BE49-F238E27FC236}">
                <a16:creationId xmlns:a16="http://schemas.microsoft.com/office/drawing/2014/main" id="{BB4351FF-DB2D-3ABC-287C-1BAA23114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8786"/>
            <a:ext cx="5308600" cy="3073400"/>
          </a:xfrm>
          <a:prstGeom prst="rect">
            <a:avLst/>
          </a:prstGeo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478E5F6-5888-D27E-CBC2-4418E9C04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112" y="1577048"/>
            <a:ext cx="3673172" cy="298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19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7CC9EFB3-ADEE-4D32-6053-51C247577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>
            <a:extLst>
              <a:ext uri="{FF2B5EF4-FFF2-40B4-BE49-F238E27FC236}">
                <a16:creationId xmlns:a16="http://schemas.microsoft.com/office/drawing/2014/main" id="{A18DA966-E853-7EB9-C5AC-362634FE6D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99" y="161760"/>
            <a:ext cx="873558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RQ2: Repair Scenarios</a:t>
            </a:r>
            <a:endParaRPr sz="2600" dirty="0"/>
          </a:p>
        </p:txBody>
      </p:sp>
      <p:pic>
        <p:nvPicPr>
          <p:cNvPr id="3" name="Picture 2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BA6F0521-AC73-275F-7652-C0EA7E98C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88" y="1434367"/>
            <a:ext cx="6539949" cy="22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01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445300D9-DA59-CAE1-FA4C-EC7A1492A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>
            <a:extLst>
              <a:ext uri="{FF2B5EF4-FFF2-40B4-BE49-F238E27FC236}">
                <a16:creationId xmlns:a16="http://schemas.microsoft.com/office/drawing/2014/main" id="{7D28E138-A77C-2C5D-0A4A-EBB227CEC4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99" y="161760"/>
            <a:ext cx="873558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RQ3: Ablation study</a:t>
            </a:r>
            <a:endParaRPr sz="2600" dirty="0"/>
          </a:p>
        </p:txBody>
      </p:sp>
      <p:pic>
        <p:nvPicPr>
          <p:cNvPr id="7" name="Picture 6" descr="A graph with a blue line and green rectangles&#10;&#10;AI-generated content may be incorrect.">
            <a:extLst>
              <a:ext uri="{FF2B5EF4-FFF2-40B4-BE49-F238E27FC236}">
                <a16:creationId xmlns:a16="http://schemas.microsoft.com/office/drawing/2014/main" id="{6B4BE7D3-39F8-EA28-964B-11FA6DE1A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420" y="3200137"/>
            <a:ext cx="4858407" cy="1943363"/>
          </a:xfrm>
          <a:prstGeom prst="rect">
            <a:avLst/>
          </a:prstGeom>
        </p:spPr>
      </p:pic>
      <p:pic>
        <p:nvPicPr>
          <p:cNvPr id="3" name="Picture 2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E080ABA1-B7C3-FA45-3866-1FDDCFA65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96" y="847874"/>
            <a:ext cx="4293728" cy="2529638"/>
          </a:xfrm>
          <a:prstGeom prst="rect">
            <a:avLst/>
          </a:prstGeom>
        </p:spPr>
      </p:pic>
      <p:pic>
        <p:nvPicPr>
          <p:cNvPr id="5" name="Picture 4" descr="A table with text on it&#10;&#10;AI-generated content may be incorrect.">
            <a:extLst>
              <a:ext uri="{FF2B5EF4-FFF2-40B4-BE49-F238E27FC236}">
                <a16:creationId xmlns:a16="http://schemas.microsoft.com/office/drawing/2014/main" id="{6436EEEE-9BD9-EF9A-A752-C7F93121C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9084" y="1261793"/>
            <a:ext cx="46482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3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8A5C2A54-3C85-1473-8F6F-A91BE4B34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>
            <a:extLst>
              <a:ext uri="{FF2B5EF4-FFF2-40B4-BE49-F238E27FC236}">
                <a16:creationId xmlns:a16="http://schemas.microsoft.com/office/drawing/2014/main" id="{41021256-70F5-C98F-DFE6-2DAC1B9E17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99" y="161760"/>
            <a:ext cx="873558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RQ4: Evaluation on the recent bugs</a:t>
            </a:r>
            <a:endParaRPr sz="2600" dirty="0"/>
          </a:p>
        </p:txBody>
      </p:sp>
      <p:pic>
        <p:nvPicPr>
          <p:cNvPr id="3" name="Picture 2" descr="A black and white text with black text&#10;&#10;AI-generated content may be incorrect.">
            <a:extLst>
              <a:ext uri="{FF2B5EF4-FFF2-40B4-BE49-F238E27FC236}">
                <a16:creationId xmlns:a16="http://schemas.microsoft.com/office/drawing/2014/main" id="{35F8919E-987C-5A98-F6C9-16202D91B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50" y="1828800"/>
            <a:ext cx="5270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02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4B8BF132-CCA3-6CE4-D86E-811B1B94C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>
            <a:extLst>
              <a:ext uri="{FF2B5EF4-FFF2-40B4-BE49-F238E27FC236}">
                <a16:creationId xmlns:a16="http://schemas.microsoft.com/office/drawing/2014/main" id="{F95DA8E6-54BC-62C7-FA4E-B9F75B067E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99" y="161760"/>
            <a:ext cx="873558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Limitation</a:t>
            </a:r>
            <a:endParaRPr sz="2600" dirty="0"/>
          </a:p>
        </p:txBody>
      </p:sp>
      <p:sp>
        <p:nvSpPr>
          <p:cNvPr id="2" name="Google Shape;127;p24">
            <a:extLst>
              <a:ext uri="{FF2B5EF4-FFF2-40B4-BE49-F238E27FC236}">
                <a16:creationId xmlns:a16="http://schemas.microsoft.com/office/drawing/2014/main" id="{BEB6705E-BDA1-A212-DFCE-E23BB00480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16600"/>
            <a:ext cx="8520600" cy="3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dirty="0" err="1">
                <a:solidFill>
                  <a:schemeClr val="bg2"/>
                </a:solidFill>
                <a:effectLst/>
                <a:latin typeface="+mn-lt"/>
              </a:rPr>
              <a:t>ChatRepair</a:t>
            </a:r>
            <a:r>
              <a:rPr lang="en-GB" sz="2200" dirty="0">
                <a:solidFill>
                  <a:schemeClr val="bg2"/>
                </a:solidFill>
                <a:effectLst/>
                <a:latin typeface="+mn-lt"/>
              </a:rPr>
              <a:t> depends heavily on test suite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2"/>
                </a:solidFill>
                <a:effectLst/>
                <a:latin typeface="+mn-lt"/>
              </a:rPr>
              <a:t>Lack of evaluation on the open-source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2"/>
                </a:solidFill>
                <a:latin typeface="+mn-lt"/>
              </a:rPr>
              <a:t>Scalability Concerns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2"/>
                </a:solidFill>
                <a:latin typeface="+mn-lt"/>
              </a:rPr>
              <a:t>Limited Exploration of Multi-Hunk Bugs</a:t>
            </a:r>
            <a:endParaRPr lang="en-GB" sz="2200" dirty="0">
              <a:solidFill>
                <a:schemeClr val="bg2"/>
              </a:solidFill>
              <a:effectLst/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bg2"/>
              </a:solidFill>
              <a:effectLst/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bg2"/>
              </a:solidFill>
              <a:effectLst/>
              <a:latin typeface="+mn-lt"/>
            </a:endParaRP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/>
              </a:solidFill>
              <a:latin typeface="+mn-lt"/>
            </a:endParaRP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bg2"/>
              </a:solidFill>
              <a:effectLst/>
              <a:latin typeface="+mn-lt"/>
            </a:endParaRP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sz="22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470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584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600"/>
              <a:t>Motivation</a:t>
            </a:r>
            <a:endParaRPr sz="26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916600"/>
            <a:ext cx="8520600" cy="42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vi" sz="2200" dirty="0"/>
              <a:t>APR: automatically generate patches for bugs in software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vi" sz="2200" dirty="0"/>
              <a:t>Limitations of existing approaches: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vi" sz="2200" dirty="0"/>
              <a:t>Traditional APR tools: lack of patch variety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vi" sz="2200" dirty="0"/>
              <a:t>Learning-based APR: </a:t>
            </a:r>
            <a:endParaRPr sz="2200" dirty="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vi" sz="2200" dirty="0"/>
              <a:t>rely heavily on the training data </a:t>
            </a:r>
            <a:endParaRPr sz="2200" dirty="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vi" sz="2200" dirty="0"/>
              <a:t>may not generalize to unseen bugs</a:t>
            </a:r>
            <a:endParaRPr sz="2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D7AD284F-7C6A-8893-3CAD-C040F8DFC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>
            <a:extLst>
              <a:ext uri="{FF2B5EF4-FFF2-40B4-BE49-F238E27FC236}">
                <a16:creationId xmlns:a16="http://schemas.microsoft.com/office/drawing/2014/main" id="{54742A16-1F15-0FC1-DDD5-3FD5A93E5F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99" y="161760"/>
            <a:ext cx="873558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Future Work</a:t>
            </a:r>
            <a:endParaRPr sz="2600" dirty="0"/>
          </a:p>
        </p:txBody>
      </p:sp>
      <p:sp>
        <p:nvSpPr>
          <p:cNvPr id="2" name="Google Shape;127;p24">
            <a:extLst>
              <a:ext uri="{FF2B5EF4-FFF2-40B4-BE49-F238E27FC236}">
                <a16:creationId xmlns:a16="http://schemas.microsoft.com/office/drawing/2014/main" id="{3CA280EC-AE8A-3D5C-B46F-538A756806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16600"/>
            <a:ext cx="8520600" cy="3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0000"/>
                </a:solidFill>
                <a:effectLst/>
                <a:latin typeface="+mn-lt"/>
              </a:rPr>
              <a:t>improve </a:t>
            </a:r>
            <a:r>
              <a:rPr lang="en-GB" sz="2200" dirty="0" err="1">
                <a:solidFill>
                  <a:srgbClr val="000000"/>
                </a:solidFill>
                <a:effectLst/>
                <a:latin typeface="+mn-lt"/>
              </a:rPr>
              <a:t>ChatRepair</a:t>
            </a:r>
            <a:r>
              <a:rPr lang="en-GB" sz="2200" dirty="0">
                <a:solidFill>
                  <a:srgbClr val="000000"/>
                </a:solidFill>
                <a:effectLst/>
                <a:latin typeface="+mn-lt"/>
              </a:rPr>
              <a:t> with LLM-based agents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0000"/>
                </a:solidFill>
                <a:effectLst/>
                <a:latin typeface="+mn-lt"/>
              </a:rPr>
              <a:t>identify potential buggy locations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0000"/>
                </a:solidFill>
                <a:effectLst/>
                <a:latin typeface="+mn-lt"/>
              </a:rPr>
              <a:t>obtain useful repair-specific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+mn-lt"/>
              </a:rPr>
              <a:t>e</a:t>
            </a:r>
            <a:r>
              <a:rPr lang="en-GB" sz="2200" dirty="0">
                <a:solidFill>
                  <a:srgbClr val="000000"/>
                </a:solidFill>
                <a:effectLst/>
                <a:latin typeface="+mn-lt"/>
              </a:rPr>
              <a:t>xplore multi-hunk repair</a:t>
            </a:r>
            <a:endParaRPr lang="en-GB" sz="44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36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endParaRPr lang="en-GB" sz="24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FontTx/>
              <a:buChar char="-"/>
            </a:pPr>
            <a:endParaRPr lang="en-GB" sz="24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/>
              </a:solidFill>
              <a:latin typeface="+mn-lt"/>
            </a:endParaRP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bg2"/>
              </a:solidFill>
              <a:effectLst/>
              <a:latin typeface="+mn-lt"/>
            </a:endParaRP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sz="22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711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2584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600"/>
              <a:t>Motivation</a:t>
            </a:r>
            <a:endParaRPr sz="260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916600"/>
            <a:ext cx="8520600" cy="9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vi" sz="2200"/>
              <a:t>Limitations of existing approaches: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vi" sz="2200"/>
              <a:t>Recent advanced LLMs for APR:</a:t>
            </a:r>
            <a:endParaRPr sz="2200"/>
          </a:p>
        </p:txBody>
      </p:sp>
      <p:pic>
        <p:nvPicPr>
          <p:cNvPr id="69" name="Google Shape;69;p15" title="Screenshot 2025-04-01 at 07.53.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175" y="2301700"/>
            <a:ext cx="4915626" cy="14941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31300" y="1844250"/>
            <a:ext cx="84813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vi" sz="2200">
                <a:solidFill>
                  <a:schemeClr val="dk2"/>
                </a:solidFill>
              </a:rPr>
              <a:t>Missing test failure information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30700" y="3942525"/>
            <a:ext cx="8227500" cy="10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vi" sz="2200">
                <a:solidFill>
                  <a:schemeClr val="dk2"/>
                </a:solidFill>
              </a:rPr>
              <a:t>Repeated sampling</a:t>
            </a:r>
            <a:endParaRPr sz="2200">
              <a:solidFill>
                <a:schemeClr val="dk2"/>
              </a:solidFill>
            </a:endParaRPr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vi" sz="2200">
                <a:solidFill>
                  <a:schemeClr val="dk2"/>
                </a:solidFill>
              </a:rPr>
              <a:t>Ignorance of valuable plausible patches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2584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600"/>
              <a:t>Contribution</a:t>
            </a:r>
            <a:endParaRPr sz="260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916600"/>
            <a:ext cx="8520600" cy="3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vi" sz="2200" dirty="0"/>
              <a:t>ChatRepair, a conversation-driven APR tool using the ChatGPT model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vi" sz="2200" dirty="0"/>
              <a:t>They leverage previously ignored test failure information and test success in a conversion manner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vi" sz="2200" dirty="0"/>
              <a:t>ChatRepair obtains the new state-of-the-art repair result on Defects, QuixBugs and ConDefect datasets with high performance and low cost</a:t>
            </a:r>
            <a:endParaRPr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2584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600"/>
              <a:t>Overview</a:t>
            </a:r>
            <a:endParaRPr sz="2600"/>
          </a:p>
        </p:txBody>
      </p:sp>
      <p:pic>
        <p:nvPicPr>
          <p:cNvPr id="83" name="Google Shape;83;p17" title="Screenshot 2025-04-01 at 08.04.5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250" y="739925"/>
            <a:ext cx="6900350" cy="440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2584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600"/>
              <a:t>Initial Input</a:t>
            </a:r>
            <a:endParaRPr sz="2600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916600"/>
            <a:ext cx="8520600" cy="3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vi" sz="2200"/>
              <a:t>the buggy code within </a:t>
            </a:r>
            <a:endParaRPr sz="2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200"/>
              <a:t>the function with an </a:t>
            </a:r>
            <a:endParaRPr sz="2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200"/>
              <a:t>infill location indicator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vi" sz="2200"/>
              <a:t>buggy line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vi" sz="2200"/>
              <a:t>failing tests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vi" sz="2200"/>
              <a:t>its name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vi" sz="2200"/>
              <a:t>failure code line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vi" sz="2200"/>
              <a:t>error message</a:t>
            </a:r>
            <a:endParaRPr sz="2200"/>
          </a:p>
        </p:txBody>
      </p:sp>
      <p:pic>
        <p:nvPicPr>
          <p:cNvPr id="90" name="Google Shape;90;p18" title="Screenshot 2025-04-01 at 08.04.52.png"/>
          <p:cNvPicPr preferRelativeResize="0"/>
          <p:nvPr/>
        </p:nvPicPr>
        <p:blipFill rotWithShape="1">
          <a:blip r:embed="rId3">
            <a:alphaModFix/>
          </a:blip>
          <a:srcRect r="34102" b="43262"/>
          <a:stretch/>
        </p:blipFill>
        <p:spPr>
          <a:xfrm>
            <a:off x="3758400" y="1159900"/>
            <a:ext cx="5385599" cy="29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2584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600"/>
              <a:t>Initial Input</a:t>
            </a:r>
            <a:endParaRPr sz="260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916600"/>
            <a:ext cx="8520600" cy="3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vi" sz="2200" dirty="0"/>
              <a:t>repair strategy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vi" sz="2200" dirty="0"/>
              <a:t>single-line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vi" sz="2200" dirty="0"/>
              <a:t>single-hunk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vi" sz="2200" dirty="0"/>
              <a:t>single-function</a:t>
            </a:r>
            <a:endParaRPr sz="2200" dirty="0"/>
          </a:p>
        </p:txBody>
      </p:sp>
      <p:pic>
        <p:nvPicPr>
          <p:cNvPr id="97" name="Google Shape;97;p19" title="Screenshot 2025-04-01 at 08.16.5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126" y="513738"/>
            <a:ext cx="4653875" cy="445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2584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600" dirty="0"/>
              <a:t>Conversational Repair</a:t>
            </a:r>
            <a:endParaRPr sz="2600" dirty="0"/>
          </a:p>
        </p:txBody>
      </p:sp>
      <p:pic>
        <p:nvPicPr>
          <p:cNvPr id="103" name="Google Shape;103;p20" title="Screenshot 2025-04-01 at 08.19.5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74" y="723335"/>
            <a:ext cx="5592600" cy="434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test&#10;&#10;AI-generated content may be incorrect.">
            <a:extLst>
              <a:ext uri="{FF2B5EF4-FFF2-40B4-BE49-F238E27FC236}">
                <a16:creationId xmlns:a16="http://schemas.microsoft.com/office/drawing/2014/main" id="{9E408FD2-1B6D-6B15-FB83-D4BF558FE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364" y="2706177"/>
            <a:ext cx="4243636" cy="19674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E9F1E7-E5AF-5F74-0A07-F7D038E71ED6}"/>
              </a:ext>
            </a:extLst>
          </p:cNvPr>
          <p:cNvSpPr txBox="1"/>
          <p:nvPr/>
        </p:nvSpPr>
        <p:spPr>
          <a:xfrm>
            <a:off x="624254" y="-97594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59D0DEBC-BC2D-8FF8-FE22-6D965C427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730" y="1398640"/>
            <a:ext cx="4187497" cy="1143902"/>
          </a:xfrm>
          <a:prstGeom prst="rect">
            <a:avLst/>
          </a:prstGeom>
        </p:spPr>
      </p:pic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2584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600" dirty="0">
                <a:solidFill>
                  <a:srgbClr val="000000"/>
                </a:solidFill>
                <a:effectLst/>
                <a:latin typeface="+mn-lt"/>
              </a:rPr>
              <a:t>Plausible Patch Generation</a:t>
            </a:r>
          </a:p>
        </p:txBody>
      </p:sp>
      <p:pic>
        <p:nvPicPr>
          <p:cNvPr id="3" name="Picture 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A285EB62-5213-7C69-33F0-FD5A99CC6E6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626"/>
          <a:stretch/>
        </p:blipFill>
        <p:spPr>
          <a:xfrm>
            <a:off x="115849" y="990172"/>
            <a:ext cx="5360041" cy="2082800"/>
          </a:xfrm>
          <a:prstGeom prst="rect">
            <a:avLst/>
          </a:prstGeom>
        </p:spPr>
      </p:pic>
      <p:pic>
        <p:nvPicPr>
          <p:cNvPr id="7" name="Picture 6" descr="A screenshot of a chat&#10;&#10;AI-generated content may be incorrect.">
            <a:extLst>
              <a:ext uri="{FF2B5EF4-FFF2-40B4-BE49-F238E27FC236}">
                <a16:creationId xmlns:a16="http://schemas.microsoft.com/office/drawing/2014/main" id="{2676220A-491B-3792-9D7F-51FF1C01D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746" y="2951009"/>
            <a:ext cx="7772400" cy="19318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Macintosh PowerPoint</Application>
  <PresentationFormat>On-screen Show (16:9)</PresentationFormat>
  <Paragraphs>86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Helvetica</vt:lpstr>
      <vt:lpstr>Simple Light</vt:lpstr>
      <vt:lpstr>Automated Program Repair via Conversation: Fixing 162 out of 337 bugs for $0.42 each using ChatGPT</vt:lpstr>
      <vt:lpstr>Motivation</vt:lpstr>
      <vt:lpstr>Motivation</vt:lpstr>
      <vt:lpstr>Contribution</vt:lpstr>
      <vt:lpstr>Overview</vt:lpstr>
      <vt:lpstr>Initial Input</vt:lpstr>
      <vt:lpstr>Initial Input</vt:lpstr>
      <vt:lpstr>Conversational Repair</vt:lpstr>
      <vt:lpstr>Plausible Patch Generation</vt:lpstr>
      <vt:lpstr>Experiment Setup</vt:lpstr>
      <vt:lpstr>Experiment Setup</vt:lpstr>
      <vt:lpstr>Benchmarks</vt:lpstr>
      <vt:lpstr>Baseline</vt:lpstr>
      <vt:lpstr>RQ1: Effectiveness of ChatRepair compared to other baselines</vt:lpstr>
      <vt:lpstr>RQ1: Effectiveness of ChatRepair compared to other baselines</vt:lpstr>
      <vt:lpstr>RQ2: Repair Scenarios</vt:lpstr>
      <vt:lpstr>RQ3: Ablation study</vt:lpstr>
      <vt:lpstr>RQ4: Evaluation on the recent bugs</vt:lpstr>
      <vt:lpstr>Limitation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Anh Dau Thi Van</cp:lastModifiedBy>
  <cp:revision>1</cp:revision>
  <dcterms:modified xsi:type="dcterms:W3CDTF">2025-04-02T01:37:27Z</dcterms:modified>
</cp:coreProperties>
</file>