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4"/>
    <p:sldMasterId id="214748373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exend SemiBold"/>
      <p:regular r:id="rId20"/>
      <p:bold r:id="rId21"/>
    </p:embeddedFont>
    <p:embeddedFont>
      <p:font typeface="Lexend ExtraBold"/>
      <p:bold r:id="rId22"/>
    </p:embeddedFont>
    <p:embeddedFont>
      <p:font typeface="Lexend Light"/>
      <p:regular r:id="rId23"/>
      <p:bold r:id="rId24"/>
    </p:embeddedFont>
    <p:embeddedFont>
      <p:font typeface="Lexend"/>
      <p:regular r:id="rId25"/>
      <p:bold r:id="rId26"/>
    </p:embeddedFont>
    <p:embeddedFont>
      <p:font typeface="Lexend ExtraLight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LexendSemiBold-regular.fntdata"/><Relationship Id="rId22" Type="http://schemas.openxmlformats.org/officeDocument/2006/relationships/font" Target="fonts/LexendExtraBold-bold.fntdata"/><Relationship Id="rId21" Type="http://schemas.openxmlformats.org/officeDocument/2006/relationships/font" Target="fonts/LexendSemiBold-bold.fntdata"/><Relationship Id="rId24" Type="http://schemas.openxmlformats.org/officeDocument/2006/relationships/font" Target="fonts/LexendLight-bold.fntdata"/><Relationship Id="rId23" Type="http://schemas.openxmlformats.org/officeDocument/2006/relationships/font" Target="fonts/LexendLight-regular.fntdata"/><Relationship Id="rId26" Type="http://schemas.openxmlformats.org/officeDocument/2006/relationships/font" Target="fonts/Lexend-bold.fntdata"/><Relationship Id="rId25" Type="http://schemas.openxmlformats.org/officeDocument/2006/relationships/font" Target="fonts/Lexend-regular.fntdata"/><Relationship Id="rId28" Type="http://schemas.openxmlformats.org/officeDocument/2006/relationships/font" Target="fonts/LexendExtraLight-bold.fntdata"/><Relationship Id="rId27" Type="http://schemas.openxmlformats.org/officeDocument/2006/relationships/font" Target="fonts/LexendExtraLight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32cb60536f6_0_2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32cb60536f6_0_2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32cb60536f6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32cb60536f6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32cb60536f6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32cb60536f6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32cb60536f6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32cb60536f6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32cb60536f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32cb60536f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2cb60536f6_0_2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2cb60536f6_0_2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32cb60536f6_0_2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32cb60536f6_0_2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32cb60536f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32cb60536f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32cb60536f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32cb60536f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32cb60536f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32cb60536f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g32cb60536f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8" name="Google Shape;2258;g32cb60536f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32cb60536f6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32cb60536f6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g32cb60536f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2" name="Google Shape;2272;g32cb60536f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7" name="Google Shape;186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68" name="Google Shape;18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1" name="Google Shape;18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4" name="Google Shape;187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75" name="Google Shape;187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8" name="Google Shape;1878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79" name="Google Shape;1879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0" name="Google Shape;18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3" name="Google Shape;18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6" name="Google Shape;1886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7" name="Google Shape;18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90" name="Google Shape;189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4" name="Google Shape;1894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5" name="Google Shape;1895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96" name="Google Shape;18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899" name="Google Shape;18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2" name="Google Shape;1902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03" name="Google Shape;190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8" name="Google Shape;190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9" name="Google Shape;1909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0" name="Google Shape;1910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1" name="Google Shape;1911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2" name="Google Shape;1912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3" name="Google Shape;1913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4" name="Google Shape;1914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7" name="Google Shape;1917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18" name="Google Shape;1918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919" name="Google Shape;19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2" name="Google Shape;1922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23" name="Google Shape;1923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24" name="Google Shape;1924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25" name="Google Shape;1925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6" name="Google Shape;1926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9" name="Google Shape;1929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0" name="Google Shape;1930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1" name="Google Shape;1931;p4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2" name="Google Shape;1932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33" name="Google Shape;1933;p4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34" name="Google Shape;1934;p4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35" name="Google Shape;1935;p4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8" name="Google Shape;1938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9" name="Google Shape;1939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40" name="Google Shape;1940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41" name="Google Shape;1941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42" name="Google Shape;1942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3" name="Google Shape;1943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4" name="Google Shape;1944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5" name="Google Shape;1945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6" name="Google Shape;1946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9" name="Google Shape;194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0" name="Google Shape;1950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3" name="Google Shape;1953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954" name="Google Shape;1954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955" name="Google Shape;1955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6" name="Google Shape;195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7" name="Google Shape;195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8" name="Google Shape;195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9" name="Google Shape;195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2" name="Google Shape;196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963" name="Google Shape;196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964" name="Google Shape;196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5" name="Google Shape;196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966" name="Google Shape;196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7" name="Google Shape;19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8" name="Google Shape;196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9" name="Google Shape;1969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0" name="Google Shape;1970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1" name="Google Shape;1971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7" name="Google Shape;1977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79" name="Google Shape;1979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0" name="Google Shape;1980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2" name="Google Shape;1982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3" name="Google Shape;1983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4" name="Google Shape;1984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5" name="Google Shape;1985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55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9" name="Google Shape;1989;p55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0" name="Google Shape;1990;p55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1" name="Google Shape;1991;p55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992" name="Google Shape;1992;p55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3" name="Google Shape;1993;p55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1994" name="Google Shape;1994;p55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95" name="Google Shape;1995;p55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56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57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0" name="Google Shape;2000;p57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58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3" name="Google Shape;2003;p58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59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9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007" name="Google Shape;2007;p59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08" name="Google Shape;2008;p59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9" name="Google Shape;2009;p59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60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60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13" name="Google Shape;2013;p60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14" name="Google Shape;2014;p60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5" name="Google Shape;2015;p60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018" name="Google Shape;2018;p61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2019" name="Google Shape;2019;p61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20" name="Google Shape;2020;p61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21" name="Google Shape;2021;p61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62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24" name="Google Shape;2024;p62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5" name="Google Shape;2025;p62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6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28" name="Google Shape;2028;p63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9" name="Google Shape;2029;p63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0" name="Google Shape;2030;p63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1" name="Google Shape;2031;p63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2" name="Google Shape;2032;p63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3" name="Google Shape;2033;p63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034" name="Google Shape;2034;p63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035" name="Google Shape;2035;p63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036" name="Google Shape;2036;p63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64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39" name="Google Shape;2039;p64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0" name="Google Shape;2040;p64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2041" name="Google Shape;2041;p64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44" name="Google Shape;2044;p65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5" name="Google Shape;2045;p65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46" name="Google Shape;2046;p65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47" name="Google Shape;2047;p65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48" name="Google Shape;2048;p65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49" name="Google Shape;2049;p65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0" name="Google Shape;2050;p65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1" name="Google Shape;2051;p65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2" name="Google Shape;2052;p65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6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55" name="Google Shape;2055;p66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6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58" name="Google Shape;2058;p67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9" name="Google Shape;2059;p67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0" name="Google Shape;2060;p67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61" name="Google Shape;2061;p67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2" name="Google Shape;2062;p67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3" name="Google Shape;2063;p67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64" name="Google Shape;2064;p67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5" name="Google Shape;2065;p67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6" name="Google Shape;2066;p67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67" name="Google Shape;2067;p67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8" name="Google Shape;2068;p67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9" name="Google Shape;2069;p67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70" name="Google Shape;2070;p67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68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3" name="Google Shape;2073;p68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4" name="Google Shape;2074;p68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5" name="Google Shape;2075;p68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6" name="Google Shape;2076;p68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7" name="Google Shape;2077;p68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69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0" name="Google Shape;2080;p69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70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70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84" name="Google Shape;2084;p70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5" name="Google Shape;2085;p70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86" name="Google Shape;2086;p70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87" name="Google Shape;2087;p70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88" name="Google Shape;2088;p70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89" name="Google Shape;2089;p70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90" name="Google Shape;2090;p70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91" name="Google Shape;2091;p70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2" name="Google Shape;2092;p70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93" name="Google Shape;2093;p70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94" name="Google Shape;2094;p70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5" name="Google Shape;2095;p70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96" name="Google Shape;2096;p70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7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99" name="Google Shape;2099;p71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0" name="Google Shape;2100;p71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1" name="Google Shape;2101;p71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2" name="Google Shape;2102;p71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3" name="Google Shape;2103;p71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4" name="Google Shape;2104;p71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5" name="Google Shape;2105;p71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6" name="Google Shape;2106;p71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7" name="Google Shape;2107;p71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8" name="Google Shape;2108;p71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9" name="Google Shape;2109;p71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0" name="Google Shape;2110;p71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1" name="Google Shape;2111;p71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2" name="Google Shape;2112;p71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3" name="Google Shape;2113;p71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4" name="Google Shape;2114;p71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5" name="Google Shape;2115;p71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6" name="Google Shape;2116;p71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7" name="Google Shape;2117;p71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8" name="Google Shape;2118;p71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9" name="Google Shape;2119;p71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0" name="Google Shape;2120;p71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1" name="Google Shape;2121;p71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2" name="Google Shape;2122;p71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3" name="Google Shape;2123;p71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4" name="Google Shape;2124;p71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72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127" name="Google Shape;2127;p7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28" name="Google Shape;2128;p72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9" name="Google Shape;2129;p72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30" name="Google Shape;2130;p72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31" name="Google Shape;2131;p72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132" name="Google Shape;2132;p72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33" name="Google Shape;2133;p72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34" name="Google Shape;2134;p72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73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137" name="Google Shape;2137;p7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38" name="Google Shape;2138;p73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9" name="Google Shape;2139;p73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0" name="Google Shape;2140;p73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41" name="Google Shape;2141;p73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42" name="Google Shape;2142;p73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74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p7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46" name="Google Shape;2146;p74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p74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48" name="Google Shape;2148;p74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49" name="Google Shape;2149;p74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50" name="Google Shape;2150;p74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75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153" name="Google Shape;2153;p7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54" name="Google Shape;2154;p75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5" name="Google Shape;2155;p75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156" name="Google Shape;2156;p75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57" name="Google Shape;2157;p75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58" name="Google Shape;2158;p75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76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1" name="Google Shape;2161;p76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2" name="Google Shape;2162;p76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3" name="Google Shape;2163;p76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64" name="Google Shape;2164;p76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7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7" name="Google Shape;2167;p77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8" name="Google Shape;2168;p77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69" name="Google Shape;2169;p77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70" name="Google Shape;2170;p77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71" name="Google Shape;2171;p77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78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4" name="Google Shape;2174;p78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79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2177" name="Google Shape;2177;p79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2178" name="Google Shape;2178;p79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80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181" name="Google Shape;2181;p80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182" name="Google Shape;2182;p80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81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185" name="Google Shape;2185;p81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186" name="Google Shape;2186;p81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82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82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82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191" name="Google Shape;2191;p82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83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194" name="Google Shape;2194;p83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84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85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199" name="Google Shape;2199;p85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200" name="Google Shape;2200;p8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01" name="Google Shape;2201;p85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02" name="Google Shape;2202;p85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86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05" name="Google Shape;2205;p86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3.xml"/><Relationship Id="rId41" Type="http://schemas.openxmlformats.org/officeDocument/2006/relationships/slideLayout" Target="../slideLayouts/slideLayout72.xml"/><Relationship Id="rId44" Type="http://schemas.openxmlformats.org/officeDocument/2006/relationships/slideLayout" Target="../slideLayouts/slideLayout75.xml"/><Relationship Id="rId43" Type="http://schemas.openxmlformats.org/officeDocument/2006/relationships/slideLayout" Target="../slideLayouts/slideLayout74.xml"/><Relationship Id="rId46" Type="http://schemas.openxmlformats.org/officeDocument/2006/relationships/slideLayout" Target="../slideLayouts/slideLayout77.xml"/><Relationship Id="rId45" Type="http://schemas.openxmlformats.org/officeDocument/2006/relationships/slideLayout" Target="../slideLayouts/slideLayout76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48" Type="http://schemas.openxmlformats.org/officeDocument/2006/relationships/slideLayout" Target="../slideLayouts/slideLayout79.xml"/><Relationship Id="rId47" Type="http://schemas.openxmlformats.org/officeDocument/2006/relationships/slideLayout" Target="../slideLayouts/slideLayout78.xml"/><Relationship Id="rId49" Type="http://schemas.openxmlformats.org/officeDocument/2006/relationships/slideLayout" Target="../slideLayouts/slideLayout8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70.xml"/><Relationship Id="rId38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0.xml"/><Relationship Id="rId51" Type="http://schemas.openxmlformats.org/officeDocument/2006/relationships/slideLayout" Target="../slideLayouts/slideLayout82.xml"/><Relationship Id="rId50" Type="http://schemas.openxmlformats.org/officeDocument/2006/relationships/slideLayout" Target="../slideLayouts/slideLayout81.xml"/><Relationship Id="rId53" Type="http://schemas.openxmlformats.org/officeDocument/2006/relationships/slideLayout" Target="../slideLayouts/slideLayout84.xml"/><Relationship Id="rId52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33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3" name="Google Shape;1863;p33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864" name="Google Shape;1864;p33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  <p:sldLayoutId id="2147483728" r:id="rId50"/>
    <p:sldLayoutId id="2147483729" r:id="rId51"/>
    <p:sldLayoutId id="2147483730" r:id="rId52"/>
    <p:sldLayoutId id="214748373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87"/>
          <p:cNvSpPr txBox="1"/>
          <p:nvPr>
            <p:ph type="title"/>
          </p:nvPr>
        </p:nvSpPr>
        <p:spPr>
          <a:xfrm>
            <a:off x="361200" y="752825"/>
            <a:ext cx="8421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Recurring Bug Fixes in Object-Oriented Programs</a:t>
            </a:r>
            <a:endParaRPr sz="4000"/>
          </a:p>
        </p:txBody>
      </p:sp>
      <p:sp>
        <p:nvSpPr>
          <p:cNvPr id="2211" name="Google Shape;2211;p87"/>
          <p:cNvSpPr txBox="1"/>
          <p:nvPr>
            <p:ph idx="1" type="subTitle"/>
          </p:nvPr>
        </p:nvSpPr>
        <p:spPr>
          <a:xfrm>
            <a:off x="3055750" y="3105600"/>
            <a:ext cx="52026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Presenter</a:t>
            </a:r>
            <a:endParaRPr sz="2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-"/>
            </a:pPr>
            <a:r>
              <a:rPr lang="en" sz="2100">
                <a:solidFill>
                  <a:srgbClr val="434343"/>
                </a:solidFill>
              </a:rPr>
              <a:t>Wasique Islam Shafin (40304330)</a:t>
            </a:r>
            <a:endParaRPr sz="2100">
              <a:solidFill>
                <a:srgbClr val="434343"/>
              </a:solidFill>
            </a:endParaRPr>
          </a:p>
        </p:txBody>
      </p:sp>
      <p:sp>
        <p:nvSpPr>
          <p:cNvPr id="2212" name="Google Shape;2212;p87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Presentation</a:t>
            </a:r>
            <a:endParaRPr/>
          </a:p>
        </p:txBody>
      </p:sp>
      <p:sp>
        <p:nvSpPr>
          <p:cNvPr id="2213" name="Google Shape;2213;p87"/>
          <p:cNvSpPr txBox="1"/>
          <p:nvPr>
            <p:ph type="title"/>
          </p:nvPr>
        </p:nvSpPr>
        <p:spPr>
          <a:xfrm>
            <a:off x="489300" y="1886200"/>
            <a:ext cx="84216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Tung Thanh Nguyen, Hoan Anh Nguyen, Nam H. Pham, Jafar Al-Kofahi, Tien N. Nguyen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14" name="Google Shape;2214;p87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0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96"/>
          <p:cNvSpPr txBox="1"/>
          <p:nvPr>
            <p:ph idx="5" type="body"/>
          </p:nvPr>
        </p:nvSpPr>
        <p:spPr>
          <a:xfrm>
            <a:off x="714725" y="1602500"/>
            <a:ext cx="66249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An Empirical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study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on Recurring Bug Fixes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New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concepts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rules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algorithms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find, and fix recurring bugs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An Empirical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Evaluation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validating their approach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4" name="Google Shape;2284;p96"/>
          <p:cNvSpPr txBox="1"/>
          <p:nvPr>
            <p:ph idx="4294967295" type="title"/>
          </p:nvPr>
        </p:nvSpPr>
        <p:spPr>
          <a:xfrm>
            <a:off x="599100" y="5490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Contributions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5" name="Google Shape;2285;p96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9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97"/>
          <p:cNvSpPr txBox="1"/>
          <p:nvPr>
            <p:ph idx="5" type="body"/>
          </p:nvPr>
        </p:nvSpPr>
        <p:spPr>
          <a:xfrm>
            <a:off x="714725" y="1602500"/>
            <a:ext cx="69210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Unreported Bug Fixes may remain in the dataset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Bugs may be Human biased when checking for what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constitutes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a bug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1" name="Google Shape;2291;p97"/>
          <p:cNvSpPr txBox="1"/>
          <p:nvPr>
            <p:ph idx="4294967295" type="title"/>
          </p:nvPr>
        </p:nvSpPr>
        <p:spPr>
          <a:xfrm>
            <a:off x="599100" y="5490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Limitations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2" name="Google Shape;2292;p97"/>
          <p:cNvSpPr txBox="1"/>
          <p:nvPr/>
        </p:nvSpPr>
        <p:spPr>
          <a:xfrm>
            <a:off x="8359799" y="4456775"/>
            <a:ext cx="52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10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98"/>
          <p:cNvSpPr txBox="1"/>
          <p:nvPr>
            <p:ph idx="5" type="body"/>
          </p:nvPr>
        </p:nvSpPr>
        <p:spPr>
          <a:xfrm>
            <a:off x="714725" y="1602500"/>
            <a:ext cx="74772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Investigated Recurring bug-fixing changes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Found a high amount of these bug fixes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occur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in code peers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Developed novel algorithms to find and fix such recurring bug-fixes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8" name="Google Shape;2298;p98"/>
          <p:cNvSpPr txBox="1"/>
          <p:nvPr>
            <p:ph idx="4294967295" type="title"/>
          </p:nvPr>
        </p:nvSpPr>
        <p:spPr>
          <a:xfrm>
            <a:off x="599100" y="5490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9" name="Google Shape;2299;p98"/>
          <p:cNvSpPr txBox="1"/>
          <p:nvPr/>
        </p:nvSpPr>
        <p:spPr>
          <a:xfrm>
            <a:off x="8359799" y="4456775"/>
            <a:ext cx="52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11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99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305" name="Google Shape;2305;p99"/>
          <p:cNvSpPr/>
          <p:nvPr/>
        </p:nvSpPr>
        <p:spPr>
          <a:xfrm>
            <a:off x="8461325" y="4471021"/>
            <a:ext cx="417900" cy="4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6" name="Google Shape;2306;p99"/>
          <p:cNvSpPr txBox="1"/>
          <p:nvPr/>
        </p:nvSpPr>
        <p:spPr>
          <a:xfrm>
            <a:off x="8359800" y="4456775"/>
            <a:ext cx="52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12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88"/>
          <p:cNvSpPr txBox="1"/>
          <p:nvPr>
            <p:ph type="title"/>
          </p:nvPr>
        </p:nvSpPr>
        <p:spPr>
          <a:xfrm>
            <a:off x="661575" y="538850"/>
            <a:ext cx="8151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 </a:t>
            </a:r>
            <a:r>
              <a:rPr lang="en" sz="4000">
                <a:solidFill>
                  <a:srgbClr val="B7B7B7"/>
                </a:solidFill>
              </a:rPr>
              <a:t>&amp;</a:t>
            </a:r>
            <a:r>
              <a:rPr lang="en" sz="4000"/>
              <a:t> Motivation</a:t>
            </a:r>
            <a:endParaRPr sz="4000"/>
          </a:p>
        </p:txBody>
      </p:sp>
      <p:sp>
        <p:nvSpPr>
          <p:cNvPr id="2220" name="Google Shape;2220;p88"/>
          <p:cNvSpPr txBox="1"/>
          <p:nvPr/>
        </p:nvSpPr>
        <p:spPr>
          <a:xfrm>
            <a:off x="764252" y="1348525"/>
            <a:ext cx="6313500" cy="1410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Previous studies confirms </a:t>
            </a:r>
            <a:r>
              <a:rPr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existence of recurring bug fixes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where a bug-fixing change is recurring if repeated identically or with slight modifications across multiple code fragments or revisions.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221" name="Google Shape;2221;p88"/>
          <p:cNvSpPr txBox="1"/>
          <p:nvPr/>
        </p:nvSpPr>
        <p:spPr>
          <a:xfrm>
            <a:off x="751800" y="2815200"/>
            <a:ext cx="3692100" cy="409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But it created</a:t>
            </a:r>
            <a:r>
              <a:rPr lang="en" sz="11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more questions</a:t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2" name="Google Shape;2222;p88"/>
          <p:cNvSpPr txBox="1"/>
          <p:nvPr>
            <p:ph idx="4294967295" type="body"/>
          </p:nvPr>
        </p:nvSpPr>
        <p:spPr>
          <a:xfrm>
            <a:off x="769975" y="3284350"/>
            <a:ext cx="6313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lang="en">
                <a:solidFill>
                  <a:schemeClr val="dk1"/>
                </a:solidFill>
              </a:rPr>
              <a:t>Why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where</a:t>
            </a:r>
            <a:r>
              <a:rPr lang="en"/>
              <a:t> and </a:t>
            </a:r>
            <a:r>
              <a:rPr lang="en">
                <a:solidFill>
                  <a:schemeClr val="dk1"/>
                </a:solidFill>
              </a:rPr>
              <a:t>how often</a:t>
            </a:r>
            <a:r>
              <a:rPr lang="en"/>
              <a:t> do these changes </a:t>
            </a:r>
            <a:r>
              <a:rPr lang="en">
                <a:solidFill>
                  <a:schemeClr val="dk1"/>
                </a:solidFill>
              </a:rPr>
              <a:t>reoccur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- How can they be </a:t>
            </a:r>
            <a:r>
              <a:rPr lang="en">
                <a:solidFill>
                  <a:schemeClr val="dk1"/>
                </a:solidFill>
              </a:rPr>
              <a:t>characterized</a:t>
            </a:r>
            <a:r>
              <a:rPr lang="en"/>
              <a:t> and </a:t>
            </a:r>
            <a:r>
              <a:rPr lang="en">
                <a:solidFill>
                  <a:schemeClr val="dk1"/>
                </a:solidFill>
              </a:rPr>
              <a:t>recognized</a:t>
            </a:r>
            <a:r>
              <a:rPr lang="en"/>
              <a:t>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- How to help developers </a:t>
            </a:r>
            <a:r>
              <a:rPr lang="en">
                <a:solidFill>
                  <a:schemeClr val="dk1"/>
                </a:solidFill>
              </a:rPr>
              <a:t>fix</a:t>
            </a:r>
            <a:r>
              <a:rPr lang="en"/>
              <a:t> them effectively?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3" name="Google Shape;2223;p88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1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89"/>
          <p:cNvSpPr txBox="1"/>
          <p:nvPr>
            <p:ph idx="5" type="body"/>
          </p:nvPr>
        </p:nvSpPr>
        <p:spPr>
          <a:xfrm>
            <a:off x="714725" y="1302050"/>
            <a:ext cx="3985500" cy="30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dataset comes from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seven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experienced programmers who manually reviewed bug fixes in around a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thousand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fixing revisions across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five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popular open-source projects with thousands of fixing changes.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Found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high concentration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recurring fixes in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code peers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29" name="Google Shape;2229;p89"/>
          <p:cNvSpPr txBox="1"/>
          <p:nvPr>
            <p:ph idx="4294967295" type="title"/>
          </p:nvPr>
        </p:nvSpPr>
        <p:spPr>
          <a:xfrm>
            <a:off x="599100" y="5490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30" name="Google Shape;223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925" y="1563875"/>
            <a:ext cx="4094259" cy="25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31" name="Google Shape;2231;p89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2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5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90"/>
          <p:cNvSpPr txBox="1"/>
          <p:nvPr>
            <p:ph idx="5" type="body"/>
          </p:nvPr>
        </p:nvSpPr>
        <p:spPr>
          <a:xfrm>
            <a:off x="714725" y="2116625"/>
            <a:ext cx="3930900" cy="20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Identify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Code Peers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in OOP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Recognize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Recurring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Bug Fixes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Recommend Fixing Changes from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historical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bug fixes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37" name="Google Shape;2237;p90"/>
          <p:cNvSpPr txBox="1"/>
          <p:nvPr>
            <p:ph idx="4294967295" type="title"/>
          </p:nvPr>
        </p:nvSpPr>
        <p:spPr>
          <a:xfrm>
            <a:off x="599100" y="5490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Methodology 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8" name="Google Shape;2238;p90"/>
          <p:cNvSpPr txBox="1"/>
          <p:nvPr/>
        </p:nvSpPr>
        <p:spPr>
          <a:xfrm>
            <a:off x="4700100" y="2116625"/>
            <a:ext cx="3692100" cy="747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code peers are the code units (e.g. methods, classes) having similar object interactions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39" name="Google Shape;2239;p90"/>
          <p:cNvSpPr txBox="1"/>
          <p:nvPr/>
        </p:nvSpPr>
        <p:spPr>
          <a:xfrm>
            <a:off x="4700100" y="2994825"/>
            <a:ext cx="3692100" cy="409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Finds Peer candidates for recommendations</a:t>
            </a:r>
            <a:endParaRPr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0" name="Google Shape;2240;p90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3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4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p91"/>
          <p:cNvSpPr txBox="1"/>
          <p:nvPr>
            <p:ph idx="4294967295" type="title"/>
          </p:nvPr>
        </p:nvSpPr>
        <p:spPr>
          <a:xfrm>
            <a:off x="599100" y="5490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Example Code Peer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46" name="Google Shape;224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00" y="1345375"/>
            <a:ext cx="4395300" cy="3214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7" name="Google Shape;224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000" y="1255113"/>
            <a:ext cx="3844799" cy="3395270"/>
          </a:xfrm>
          <a:prstGeom prst="rect">
            <a:avLst/>
          </a:prstGeom>
          <a:noFill/>
          <a:ln>
            <a:noFill/>
          </a:ln>
        </p:spPr>
      </p:pic>
      <p:sp>
        <p:nvSpPr>
          <p:cNvPr id="2248" name="Google Shape;2248;p91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4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92"/>
          <p:cNvSpPr txBox="1"/>
          <p:nvPr>
            <p:ph idx="4294967295" type="title"/>
          </p:nvPr>
        </p:nvSpPr>
        <p:spPr>
          <a:xfrm>
            <a:off x="599100" y="5490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Methodology II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4" name="Google Shape;2254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100" y="1353325"/>
            <a:ext cx="6114860" cy="353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5" name="Google Shape;2255;p92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5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9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p93"/>
          <p:cNvSpPr txBox="1"/>
          <p:nvPr>
            <p:ph idx="4294967295" type="title"/>
          </p:nvPr>
        </p:nvSpPr>
        <p:spPr>
          <a:xfrm>
            <a:off x="599100" y="5490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Methodology III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1" name="Google Shape;226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075" y="1389350"/>
            <a:ext cx="6961651" cy="2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2" name="Google Shape;2262;p93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6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94"/>
          <p:cNvSpPr txBox="1"/>
          <p:nvPr>
            <p:ph idx="4294967295" type="title"/>
          </p:nvPr>
        </p:nvSpPr>
        <p:spPr>
          <a:xfrm>
            <a:off x="599100" y="5490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Methodology IV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68" name="Google Shape;2268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63" y="1384575"/>
            <a:ext cx="6830276" cy="24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9" name="Google Shape;2269;p94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7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95"/>
          <p:cNvSpPr txBox="1"/>
          <p:nvPr>
            <p:ph idx="5" type="body"/>
          </p:nvPr>
        </p:nvSpPr>
        <p:spPr>
          <a:xfrm>
            <a:off x="714725" y="1602500"/>
            <a:ext cx="30129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Recurring Fix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Recognition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Precision: 81%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Recall: 74%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Fixing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Recommendation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: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Recall: 71%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Char char="-"/>
            </a:pPr>
            <a:r>
              <a:rPr lang="en" sz="1600">
                <a:latin typeface="Lexend Light"/>
                <a:ea typeface="Lexend Light"/>
                <a:cs typeface="Lexend Light"/>
                <a:sym typeface="Lexend Light"/>
              </a:rPr>
              <a:t>Precision: 49%</a:t>
            </a:r>
            <a:endParaRPr sz="16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75" name="Google Shape;2275;p95"/>
          <p:cNvSpPr txBox="1"/>
          <p:nvPr>
            <p:ph idx="4294967295" type="title"/>
          </p:nvPr>
        </p:nvSpPr>
        <p:spPr>
          <a:xfrm>
            <a:off x="599100" y="5490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Evaluation Results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76" name="Google Shape;2276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131" y="1480926"/>
            <a:ext cx="4263519" cy="137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7" name="Google Shape;2277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276" y="3041775"/>
            <a:ext cx="4692975" cy="14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8" name="Google Shape;2278;p95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8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