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ontserrat" charset="1" panose="00000500000000000000"/>
      <p:regular r:id="rId17"/>
    </p:embeddedFont>
    <p:embeddedFont>
      <p:font typeface="Poppins" charset="1" panose="00000500000000000000"/>
      <p:regular r:id="rId18"/>
    </p:embeddedFont>
    <p:embeddedFont>
      <p:font typeface="Poppins Bold" charset="1" panose="00000800000000000000"/>
      <p:regular r:id="rId19"/>
    </p:embeddedFont>
    <p:embeddedFont>
      <p:font typeface="Montserrat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Relationship Id="rId4" Target="https://www.youtube.com/watch?v=dCczvk1SCAE" TargetMode="External" Type="http://schemas.openxmlformats.org/officeDocument/2006/relationships/video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97502" y="5590237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91331" y="2724101"/>
            <a:ext cx="7182587" cy="3631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9"/>
              </a:lnSpc>
              <a:spcBef>
                <a:spcPct val="0"/>
              </a:spcBef>
            </a:pPr>
            <a:r>
              <a:rPr lang="en-US" sz="5156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jGenProg – Java Automatic Program Repair using Genetic Programming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757394" y="7522582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391331" y="7494007"/>
            <a:ext cx="5295139" cy="987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Tool Demo Presentation By: Pulkit Bansal - 40321488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8573918" y="3143201"/>
            <a:ext cx="9146584" cy="5246370"/>
            <a:chOff x="0" y="0"/>
            <a:chExt cx="7981950" cy="45783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0" t="-3225" r="0" b="-3225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391331" y="6445247"/>
            <a:ext cx="7366063" cy="987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  <a:spcBef>
                <a:spcPct val="0"/>
              </a:spcBef>
            </a:pPr>
            <a:r>
              <a:rPr lang="en-US" b="true" sz="2750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Paper</a:t>
            </a:r>
            <a:r>
              <a:rPr lang="en-US" sz="275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: Martinez et al., "Astor: A Program Repair Library for Java" (2016)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433707"/>
            <a:ext cx="13563679" cy="5088907"/>
            <a:chOff x="0" y="0"/>
            <a:chExt cx="3572327" cy="13402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72327" cy="1340288"/>
            </a:xfrm>
            <a:custGeom>
              <a:avLst/>
              <a:gdLst/>
              <a:ahLst/>
              <a:cxnLst/>
              <a:rect r="r" b="b" t="t" l="l"/>
              <a:pathLst>
                <a:path h="1340288" w="3572327">
                  <a:moveTo>
                    <a:pt x="9703" y="0"/>
                  </a:moveTo>
                  <a:lnTo>
                    <a:pt x="3562624" y="0"/>
                  </a:lnTo>
                  <a:cubicBezTo>
                    <a:pt x="3565197" y="0"/>
                    <a:pt x="3567665" y="1022"/>
                    <a:pt x="3569485" y="2842"/>
                  </a:cubicBezTo>
                  <a:cubicBezTo>
                    <a:pt x="3571304" y="4662"/>
                    <a:pt x="3572327" y="7130"/>
                    <a:pt x="3572327" y="9703"/>
                  </a:cubicBezTo>
                  <a:lnTo>
                    <a:pt x="3572327" y="1330585"/>
                  </a:lnTo>
                  <a:cubicBezTo>
                    <a:pt x="3572327" y="1333158"/>
                    <a:pt x="3571304" y="1335627"/>
                    <a:pt x="3569485" y="1337446"/>
                  </a:cubicBezTo>
                  <a:cubicBezTo>
                    <a:pt x="3567665" y="1339266"/>
                    <a:pt x="3565197" y="1340288"/>
                    <a:pt x="3562624" y="1340288"/>
                  </a:cubicBezTo>
                  <a:lnTo>
                    <a:pt x="9703" y="1340288"/>
                  </a:lnTo>
                  <a:cubicBezTo>
                    <a:pt x="7130" y="1340288"/>
                    <a:pt x="4662" y="1339266"/>
                    <a:pt x="2842" y="1337446"/>
                  </a:cubicBezTo>
                  <a:cubicBezTo>
                    <a:pt x="1022" y="1335627"/>
                    <a:pt x="0" y="1333158"/>
                    <a:pt x="0" y="1330585"/>
                  </a:cubicBezTo>
                  <a:lnTo>
                    <a:pt x="0" y="9703"/>
                  </a:lnTo>
                  <a:cubicBezTo>
                    <a:pt x="0" y="7130"/>
                    <a:pt x="1022" y="4662"/>
                    <a:pt x="2842" y="2842"/>
                  </a:cubicBezTo>
                  <a:cubicBezTo>
                    <a:pt x="4662" y="1022"/>
                    <a:pt x="7130" y="0"/>
                    <a:pt x="970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572327" cy="1378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5938890" y="3762376"/>
            <a:ext cx="0" cy="4410340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5473362" y="0"/>
            <a:ext cx="2814638" cy="10287000"/>
            <a:chOff x="0" y="0"/>
            <a:chExt cx="741304" cy="27093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1304" cy="2709333"/>
            </a:xfrm>
            <a:custGeom>
              <a:avLst/>
              <a:gdLst/>
              <a:ahLst/>
              <a:cxnLst/>
              <a:rect r="r" b="b" t="t" l="l"/>
              <a:pathLst>
                <a:path h="2709333" w="741304">
                  <a:moveTo>
                    <a:pt x="0" y="0"/>
                  </a:moveTo>
                  <a:lnTo>
                    <a:pt x="741304" y="0"/>
                  </a:lnTo>
                  <a:lnTo>
                    <a:pt x="74130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4130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5657242" y="3586107"/>
            <a:ext cx="2446879" cy="3114785"/>
          </a:xfrm>
          <a:custGeom>
            <a:avLst/>
            <a:gdLst/>
            <a:ahLst/>
            <a:cxnLst/>
            <a:rect r="r" b="b" t="t" l="l"/>
            <a:pathLst>
              <a:path h="3114785" w="2446879">
                <a:moveTo>
                  <a:pt x="0" y="0"/>
                </a:moveTo>
                <a:lnTo>
                  <a:pt x="2446879" y="0"/>
                </a:lnTo>
                <a:lnTo>
                  <a:pt x="2446879" y="3114786"/>
                </a:lnTo>
                <a:lnTo>
                  <a:pt x="0" y="311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96" t="0" r="-15029" b="-8225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70420" y="895350"/>
            <a:ext cx="6248668" cy="113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7"/>
              </a:lnSpc>
              <a:spcBef>
                <a:spcPct val="0"/>
              </a:spcBef>
            </a:pPr>
            <a:r>
              <a:rPr lang="en-US" b="true" sz="6605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0420" y="2245049"/>
            <a:ext cx="9913189" cy="798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2313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jG</a:t>
            </a:r>
            <a:r>
              <a:rPr lang="en-US" sz="2313" spc="-46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enProg is a foundational tool for Java APR using Genetic Programming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43731" y="4472590"/>
            <a:ext cx="4161784" cy="1030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1973" spc="-3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Provides a m</a:t>
            </a:r>
            <a:r>
              <a:rPr lang="en-US" sz="1973" spc="-39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odular and extensible foundation through the Astor framework.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27015" y="4005135"/>
            <a:ext cx="4161784" cy="1372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1973" spc="-3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Demo</a:t>
            </a:r>
            <a:r>
              <a:rPr lang="en-US" sz="1973" spc="-39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nstrates how Genetic Programming can be effectively used to repair Java programs automatically.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41642" y="5921011"/>
            <a:ext cx="4161784" cy="1030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1973" spc="-3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1973" spc="-39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mpirically validated using real-world bugs from the Defects4J benchmark.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43731" y="6063886"/>
            <a:ext cx="4161784" cy="1030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1973" spc="-3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Encourages a shift fr</a:t>
            </a:r>
            <a:r>
              <a:rPr lang="en-US" sz="1973" spc="-39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om reactive debugging to proactive, automated repair pipelines.</a:t>
            </a:r>
          </a:p>
        </p:txBody>
      </p:sp>
      <p:sp>
        <p:nvSpPr>
          <p:cNvPr name="AutoShape 19" id="19"/>
          <p:cNvSpPr/>
          <p:nvPr/>
        </p:nvSpPr>
        <p:spPr>
          <a:xfrm>
            <a:off x="11164560" y="3772991"/>
            <a:ext cx="0" cy="4410340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0" id="20"/>
          <p:cNvSpPr txBox="true"/>
          <p:nvPr/>
        </p:nvSpPr>
        <p:spPr>
          <a:xfrm rot="0">
            <a:off x="2012849" y="3705226"/>
            <a:ext cx="3061647" cy="34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b="true" sz="1973" spc="-39">
                <a:solidFill>
                  <a:srgbClr val="145DA0"/>
                </a:solidFill>
                <a:latin typeface="Poppins Bold"/>
                <a:ea typeface="Poppins Bold"/>
                <a:cs typeface="Poppins Bold"/>
                <a:sym typeface="Poppins Bold"/>
              </a:rPr>
              <a:t>Key Takeaways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95458" y="4005135"/>
            <a:ext cx="2804472" cy="1030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1973" spc="-3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1973" spc="-39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educes manual debugging time and cost.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495458" y="5893226"/>
            <a:ext cx="2804472" cy="1372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1973" spc="-3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Shows the </a:t>
            </a:r>
            <a:r>
              <a:rPr lang="en-US" sz="1973" spc="-39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power of evolutionary algorithms in software engineering.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5339" y="8808515"/>
            <a:ext cx="7331324" cy="1076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6"/>
              </a:lnSpc>
              <a:spcBef>
                <a:spcPct val="0"/>
              </a:spcBef>
            </a:pPr>
            <a:r>
              <a:rPr lang="en-US" sz="15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References</a:t>
            </a:r>
          </a:p>
          <a:p>
            <a:pPr algn="l">
              <a:lnSpc>
                <a:spcPts val="2116"/>
              </a:lnSpc>
              <a:spcBef>
                <a:spcPct val="0"/>
              </a:spcBef>
            </a:pPr>
            <a:r>
              <a:rPr lang="en-US" sz="15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GitHub: https://github.com/SpoonLabs/astor</a:t>
            </a:r>
          </a:p>
          <a:p>
            <a:pPr algn="l">
              <a:lnSpc>
                <a:spcPts val="2116"/>
              </a:lnSpc>
              <a:spcBef>
                <a:spcPct val="0"/>
              </a:spcBef>
            </a:pPr>
            <a:r>
              <a:rPr lang="en-US" sz="151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Paper: Martinez et al., "Astor: A Program Repair Library for Java" (2016)</a:t>
            </a:r>
          </a:p>
          <a:p>
            <a:pPr algn="l">
              <a:lnSpc>
                <a:spcPts val="2116"/>
              </a:lnSpc>
              <a:spcBef>
                <a:spcPct val="0"/>
              </a:spcBef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7810540" y="9075064"/>
            <a:ext cx="758523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Defects4J benchmark: https://github.com/rjust/defects4j</a:t>
            </a:r>
          </a:p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jGenProg Demo: https://github.com/SpoonLabs/astor/blob/master/README.md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34204" y="4165470"/>
            <a:ext cx="8819592" cy="1765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510"/>
              </a:lnSpc>
              <a:spcBef>
                <a:spcPct val="0"/>
              </a:spcBef>
            </a:pPr>
            <a:r>
              <a:rPr lang="en-US" b="true" sz="10364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398912" y="0"/>
            <a:ext cx="5889088" cy="756959"/>
            <a:chOff x="0" y="0"/>
            <a:chExt cx="1551036" cy="1993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98912" y="9530041"/>
            <a:ext cx="5889088" cy="756959"/>
            <a:chOff x="0" y="0"/>
            <a:chExt cx="1551036" cy="1993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4925441" y="3609788"/>
            <a:ext cx="9392643" cy="9529477"/>
          </a:xfrm>
          <a:custGeom>
            <a:avLst/>
            <a:gdLst/>
            <a:ahLst/>
            <a:cxnLst/>
            <a:rect r="r" b="b" t="t" l="l"/>
            <a:pathLst>
              <a:path h="9529477" w="9392643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5400000">
            <a:off x="2912435" y="3472452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2912435" y="4097959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2912435" y="4723196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2912435" y="5348703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2912435" y="5973940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5400000">
            <a:off x="2912435" y="6599447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5400000">
            <a:off x="2912435" y="7224684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2912435" y="8201148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2521032" y="446110"/>
            <a:ext cx="5246370" cy="9561195"/>
            <a:chOff x="0" y="0"/>
            <a:chExt cx="812800" cy="148127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1481279"/>
            </a:xfrm>
            <a:custGeom>
              <a:avLst/>
              <a:gdLst/>
              <a:ahLst/>
              <a:cxnLst/>
              <a:rect r="r" b="b" t="t" l="l"/>
              <a:pathLst>
                <a:path h="148127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481279"/>
                  </a:lnTo>
                  <a:lnTo>
                    <a:pt x="0" y="1481279"/>
                  </a:lnTo>
                  <a:close/>
                </a:path>
              </a:pathLst>
            </a:custGeom>
            <a:blipFill>
              <a:blip r:embed="rId4"/>
              <a:stretch>
                <a:fillRect l="-51198" t="0" r="-31045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3663160" y="1631607"/>
            <a:ext cx="6760246" cy="1252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b="true" sz="732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Overview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663160" y="3397227"/>
            <a:ext cx="3773019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Introduction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663160" y="4022734"/>
            <a:ext cx="414302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Motivation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63160" y="4647971"/>
            <a:ext cx="4652520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Tool Installation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663160" y="5273478"/>
            <a:ext cx="439777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Usage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663160" y="5898715"/>
            <a:ext cx="4579735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Working &amp; Impact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663160" y="6524221"/>
            <a:ext cx="439777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Demo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663160" y="7149458"/>
            <a:ext cx="4579735" cy="102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Future Improvements &amp; limitations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663160" y="8125923"/>
            <a:ext cx="4397771" cy="1022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Conclusion and Future Scope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2605622" cy="10287000"/>
            <a:chOff x="0" y="0"/>
            <a:chExt cx="331999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19999" cy="2709333"/>
            </a:xfrm>
            <a:custGeom>
              <a:avLst/>
              <a:gdLst/>
              <a:ahLst/>
              <a:cxnLst/>
              <a:rect r="r" b="b" t="t" l="l"/>
              <a:pathLst>
                <a:path h="2709333" w="3319999">
                  <a:moveTo>
                    <a:pt x="0" y="0"/>
                  </a:moveTo>
                  <a:lnTo>
                    <a:pt x="3319999" y="0"/>
                  </a:lnTo>
                  <a:lnTo>
                    <a:pt x="331999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31999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605622" y="1857381"/>
            <a:ext cx="5670610" cy="6248029"/>
          </a:xfrm>
          <a:custGeom>
            <a:avLst/>
            <a:gdLst/>
            <a:ahLst/>
            <a:cxnLst/>
            <a:rect r="r" b="b" t="t" l="l"/>
            <a:pathLst>
              <a:path h="6248029" w="5670610">
                <a:moveTo>
                  <a:pt x="0" y="0"/>
                </a:moveTo>
                <a:lnTo>
                  <a:pt x="5670610" y="0"/>
                </a:lnTo>
                <a:lnTo>
                  <a:pt x="5670610" y="6248029"/>
                </a:lnTo>
                <a:lnTo>
                  <a:pt x="0" y="6248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91" t="0" r="-5291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66746" y="836830"/>
            <a:ext cx="6272129" cy="1003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95"/>
              </a:lnSpc>
              <a:spcBef>
                <a:spcPct val="0"/>
              </a:spcBef>
            </a:pPr>
            <a:r>
              <a:rPr lang="en-US" b="true" sz="5854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7420" y="2516932"/>
            <a:ext cx="11450783" cy="246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8"/>
              </a:lnSpc>
              <a:spcBef>
                <a:spcPct val="0"/>
              </a:spcBef>
            </a:pP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Aut</a:t>
            </a: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omatic Program Repair (APR)</a:t>
            </a:r>
          </a:p>
          <a:p>
            <a:pPr algn="l" marL="507122" indent="-253561" lvl="1">
              <a:lnSpc>
                <a:spcPts val="3288"/>
              </a:lnSpc>
              <a:spcBef>
                <a:spcPct val="0"/>
              </a:spcBef>
              <a:buFont typeface="Arial"/>
              <a:buChar char="•"/>
            </a:pP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Software systems frequently contain bugs, which are costly and time-consuming to fix manually.</a:t>
            </a:r>
          </a:p>
          <a:p>
            <a:pPr algn="l" marL="507122" indent="-253561" lvl="1">
              <a:lnSpc>
                <a:spcPts val="3288"/>
              </a:lnSpc>
              <a:spcBef>
                <a:spcPct val="0"/>
              </a:spcBef>
              <a:buFont typeface="Arial"/>
              <a:buChar char="•"/>
            </a:pP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Automatic Program Repair (APR) aims to generate patches automatically by analyzing code and test outcomes.</a:t>
            </a:r>
          </a:p>
          <a:p>
            <a:pPr algn="l">
              <a:lnSpc>
                <a:spcPts val="3288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77420" y="5662270"/>
            <a:ext cx="11450783" cy="328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8"/>
              </a:lnSpc>
              <a:spcBef>
                <a:spcPct val="0"/>
              </a:spcBef>
            </a:pP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Why</a:t>
            </a: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jGenProg is Valuable</a:t>
            </a:r>
          </a:p>
          <a:p>
            <a:pPr algn="l" marL="507122" indent="-253561" lvl="1">
              <a:lnSpc>
                <a:spcPts val="3288"/>
              </a:lnSpc>
              <a:spcBef>
                <a:spcPct val="0"/>
              </a:spcBef>
              <a:buFont typeface="Arial"/>
              <a:buChar char="•"/>
            </a:pP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jGenProg is a tool for automatically repairing Java programs using Genetic Programming (GP).</a:t>
            </a:r>
          </a:p>
          <a:p>
            <a:pPr algn="l" marL="507122" indent="-253561" lvl="1">
              <a:lnSpc>
                <a:spcPts val="3288"/>
              </a:lnSpc>
              <a:spcBef>
                <a:spcPct val="0"/>
              </a:spcBef>
              <a:buFont typeface="Arial"/>
              <a:buChar char="•"/>
            </a:pP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Part of the Astor framework, which supports multiple APR strategies.</a:t>
            </a:r>
          </a:p>
          <a:p>
            <a:pPr algn="l" marL="507122" indent="-253561" lvl="1">
              <a:lnSpc>
                <a:spcPts val="3288"/>
              </a:lnSpc>
              <a:spcBef>
                <a:spcPct val="0"/>
              </a:spcBef>
              <a:buFont typeface="Arial"/>
              <a:buChar char="•"/>
            </a:pP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Reduces debugging time by automating the patch generation process.</a:t>
            </a:r>
          </a:p>
          <a:p>
            <a:pPr algn="l" marL="507122" indent="-253561" lvl="1">
              <a:lnSpc>
                <a:spcPts val="3288"/>
              </a:lnSpc>
              <a:spcBef>
                <a:spcPct val="0"/>
              </a:spcBef>
              <a:buFont typeface="Arial"/>
              <a:buChar char="•"/>
            </a:pP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Provides a research platform for experimenting with bug repair strategies.</a:t>
            </a:r>
          </a:p>
          <a:p>
            <a:pPr algn="l" marL="507122" indent="-253561" lvl="1">
              <a:lnSpc>
                <a:spcPts val="3288"/>
              </a:lnSpc>
              <a:spcBef>
                <a:spcPct val="0"/>
              </a:spcBef>
              <a:buFont typeface="Arial"/>
              <a:buChar char="•"/>
            </a:pP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348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seful in Continuous Integration (CI) pipelines to auto-repair regressions or recurring issues.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39603" y="1122782"/>
            <a:ext cx="7019697" cy="10556306"/>
            <a:chOff x="0" y="0"/>
            <a:chExt cx="660400" cy="9931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993118"/>
            </a:xfrm>
            <a:custGeom>
              <a:avLst/>
              <a:gdLst/>
              <a:ahLst/>
              <a:cxnLst/>
              <a:rect r="r" b="b" t="t" l="l"/>
              <a:pathLst>
                <a:path h="993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614313" y="1459818"/>
            <a:ext cx="6270276" cy="6270276"/>
            <a:chOff x="0" y="0"/>
            <a:chExt cx="8916670" cy="89166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903970" cy="8903970"/>
            </a:xfrm>
            <a:custGeom>
              <a:avLst/>
              <a:gdLst/>
              <a:ahLst/>
              <a:cxnLst/>
              <a:rect r="r" b="b" t="t" l="l"/>
              <a:pathLst>
                <a:path h="8903970" w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4940" y="154940"/>
              <a:ext cx="8605520" cy="8605520"/>
            </a:xfrm>
            <a:custGeom>
              <a:avLst/>
              <a:gdLst/>
              <a:ahLst/>
              <a:cxnLst/>
              <a:rect r="r" b="b" t="t" l="l"/>
              <a:pathLst>
                <a:path h="8605520" w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2"/>
              <a:stretch>
                <a:fillRect l="-98603" t="0" r="-98603" b="-22597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518345" y="3808794"/>
            <a:ext cx="8414772" cy="2140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Why</a:t>
            </a: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jGenProg?</a:t>
            </a:r>
          </a:p>
          <a:p>
            <a:pPr algn="l" marL="438489" indent="-219245" lvl="1">
              <a:lnSpc>
                <a:spcPts val="2843"/>
              </a:lnSpc>
              <a:spcBef>
                <a:spcPct val="0"/>
              </a:spcBef>
              <a:buFont typeface="Arial"/>
              <a:buChar char="•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Manual debugging is labor-intensive and error-prone.</a:t>
            </a:r>
          </a:p>
          <a:p>
            <a:pPr algn="l" marL="438489" indent="-219245" lvl="1">
              <a:lnSpc>
                <a:spcPts val="2843"/>
              </a:lnSpc>
              <a:spcBef>
                <a:spcPct val="0"/>
              </a:spcBef>
              <a:buFont typeface="Arial"/>
              <a:buChar char="•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Many bugs follow repeatable patterns.</a:t>
            </a:r>
          </a:p>
          <a:p>
            <a:pPr algn="l" marL="438489" indent="-219245" lvl="1">
              <a:lnSpc>
                <a:spcPts val="2843"/>
              </a:lnSpc>
              <a:spcBef>
                <a:spcPct val="0"/>
              </a:spcBef>
              <a:buFont typeface="Arial"/>
              <a:buChar char="•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Inspired by human-written patches, it evolves solutions automatically.</a:t>
            </a:r>
          </a:p>
          <a:p>
            <a:pPr algn="l" marL="0" indent="0" lvl="0">
              <a:lnSpc>
                <a:spcPts val="2843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18345" y="2273750"/>
            <a:ext cx="4155745" cy="768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MOTIVATION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8345" y="6412289"/>
            <a:ext cx="8414772" cy="178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8489" indent="-219245" lvl="1">
              <a:lnSpc>
                <a:spcPts val="2843"/>
              </a:lnSpc>
              <a:spcBef>
                <a:spcPct val="0"/>
              </a:spcBef>
              <a:buFont typeface="Arial"/>
              <a:buChar char="•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One of the earliest GP-based APR systems for Java.</a:t>
            </a:r>
          </a:p>
          <a:p>
            <a:pPr algn="l" marL="438489" indent="-219245" lvl="1">
              <a:lnSpc>
                <a:spcPts val="2843"/>
              </a:lnSpc>
              <a:spcBef>
                <a:spcPct val="0"/>
              </a:spcBef>
              <a:buFont typeface="Arial"/>
              <a:buChar char="•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Works at source code level with real-world Java bugs.</a:t>
            </a:r>
          </a:p>
          <a:p>
            <a:pPr algn="l" marL="438489" indent="-219245" lvl="1">
              <a:lnSpc>
                <a:spcPts val="2843"/>
              </a:lnSpc>
              <a:spcBef>
                <a:spcPct val="0"/>
              </a:spcBef>
              <a:buFont typeface="Arial"/>
              <a:buChar char="•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Reproduces results from the GenProg C-based tool but for Java.</a:t>
            </a:r>
          </a:p>
          <a:p>
            <a:pPr algn="l" marL="438489" indent="-219245" lvl="1">
              <a:lnSpc>
                <a:spcPts val="2843"/>
              </a:lnSpc>
              <a:spcBef>
                <a:spcPct val="0"/>
              </a:spcBef>
              <a:buFont typeface="Arial"/>
              <a:buChar char="•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Modular and extensible via the Astor framework.</a:t>
            </a:r>
          </a:p>
          <a:p>
            <a:pPr algn="l" marL="0" indent="0" lvl="0">
              <a:lnSpc>
                <a:spcPts val="2843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518345" y="5979869"/>
            <a:ext cx="5569950" cy="39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60"/>
              </a:lnSpc>
              <a:spcBef>
                <a:spcPct val="0"/>
              </a:spcBef>
            </a:pPr>
            <a:r>
              <a:rPr lang="en-US" sz="2186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What Makes jGenProg Stand Out?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2204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2204" y="2184220"/>
            <a:ext cx="17828640" cy="7332645"/>
            <a:chOff x="0" y="0"/>
            <a:chExt cx="4743645" cy="19509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43645" cy="1950988"/>
            </a:xfrm>
            <a:custGeom>
              <a:avLst/>
              <a:gdLst/>
              <a:ahLst/>
              <a:cxnLst/>
              <a:rect r="r" b="b" t="t" l="l"/>
              <a:pathLst>
                <a:path h="1950988" w="4743645">
                  <a:moveTo>
                    <a:pt x="19107" y="0"/>
                  </a:moveTo>
                  <a:lnTo>
                    <a:pt x="4724539" y="0"/>
                  </a:lnTo>
                  <a:cubicBezTo>
                    <a:pt x="4735091" y="0"/>
                    <a:pt x="4743645" y="8554"/>
                    <a:pt x="4743645" y="19107"/>
                  </a:cubicBezTo>
                  <a:lnTo>
                    <a:pt x="4743645" y="1931882"/>
                  </a:lnTo>
                  <a:cubicBezTo>
                    <a:pt x="4743645" y="1936949"/>
                    <a:pt x="4741632" y="1941809"/>
                    <a:pt x="4738049" y="1945392"/>
                  </a:cubicBezTo>
                  <a:cubicBezTo>
                    <a:pt x="4734466" y="1948975"/>
                    <a:pt x="4729606" y="1950988"/>
                    <a:pt x="4724539" y="1950988"/>
                  </a:cubicBezTo>
                  <a:lnTo>
                    <a:pt x="19107" y="1950988"/>
                  </a:lnTo>
                  <a:cubicBezTo>
                    <a:pt x="8554" y="1950988"/>
                    <a:pt x="0" y="1942434"/>
                    <a:pt x="0" y="1931882"/>
                  </a:cubicBezTo>
                  <a:lnTo>
                    <a:pt x="0" y="19107"/>
                  </a:lnTo>
                  <a:cubicBezTo>
                    <a:pt x="0" y="8554"/>
                    <a:pt x="8554" y="0"/>
                    <a:pt x="19107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743645" cy="19890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367759" y="4219475"/>
            <a:ext cx="5570690" cy="3133474"/>
            <a:chOff x="0" y="0"/>
            <a:chExt cx="1128903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3"/>
              <a:stretch>
                <a:fillRect l="0" t="-9265" r="0" b="-9265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5419549" y="964649"/>
            <a:ext cx="7453950" cy="87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51"/>
              </a:lnSpc>
              <a:spcBef>
                <a:spcPct val="0"/>
              </a:spcBef>
            </a:pPr>
            <a:r>
              <a:rPr lang="en-US" b="true" sz="5108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WORKING &amp; IMPACT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95710" y="6330372"/>
            <a:ext cx="6193176" cy="2781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25"/>
              </a:lnSpc>
              <a:spcBef>
                <a:spcPct val="0"/>
              </a:spcBef>
            </a:pPr>
            <a:r>
              <a:rPr lang="en-US" b="true" sz="2232" spc="-44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I</a:t>
            </a:r>
            <a:r>
              <a:rPr lang="en-US" b="true" sz="2232" spc="-44" strike="noStrike" u="none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MPACT</a:t>
            </a:r>
          </a:p>
          <a:p>
            <a:pPr algn="ctr" marL="0" indent="0" lvl="0">
              <a:lnSpc>
                <a:spcPts val="3125"/>
              </a:lnSpc>
              <a:spcBef>
                <a:spcPct val="0"/>
              </a:spcBef>
            </a:pPr>
          </a:p>
          <a:p>
            <a:pPr algn="l" marL="417153" indent="-208576" lvl="1">
              <a:lnSpc>
                <a:spcPts val="2705"/>
              </a:lnSpc>
              <a:buFont typeface="Arial"/>
              <a:buChar char="•"/>
            </a:pPr>
            <a:r>
              <a:rPr lang="en-US" sz="1932" spc="-3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Applied to many Defects4J bugs with success</a:t>
            </a:r>
          </a:p>
          <a:p>
            <a:pPr algn="l" marL="417153" indent="-208576" lvl="1">
              <a:lnSpc>
                <a:spcPts val="2705"/>
              </a:lnSpc>
              <a:buFont typeface="Arial"/>
              <a:buChar char="•"/>
            </a:pPr>
            <a:r>
              <a:rPr lang="en-US" sz="1932" spc="-3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Demonstrates APR is feasible and automatable for real Java projects</a:t>
            </a:r>
          </a:p>
          <a:p>
            <a:pPr algn="l" marL="417153" indent="-208576" lvl="1">
              <a:lnSpc>
                <a:spcPts val="2705"/>
              </a:lnSpc>
              <a:buFont typeface="Arial"/>
              <a:buChar char="•"/>
            </a:pPr>
            <a:r>
              <a:rPr lang="en-US" sz="1932" spc="-3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Has influenced later tools like Astor4Android, Arja, and more</a:t>
            </a:r>
          </a:p>
          <a:p>
            <a:pPr algn="ctr" marL="0" indent="0" lvl="0">
              <a:lnSpc>
                <a:spcPts val="2145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5795710" y="2572578"/>
            <a:ext cx="6193176" cy="3119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HOW IT WORKS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Uses Genetic Programming (mutation, crossover, selection)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Evolves a population of candidate patches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Evaluates them using fault localization and test execution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Keeps only those that pass tests or improve fitness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988886" y="2244600"/>
            <a:ext cx="6071958" cy="6866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┌─────────────────────────────┐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│     Buggy Java Program     │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└────────────┬───────────────┘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│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▼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┌─────────────────────────────┐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│ Fault Localization Tool     │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│     (e.g., Flacoco)         │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└────────────┬───────────────┘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│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▼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┌─────────────────────────────────────┐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│ Generate Candidate Patches Using    │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│  Genetic Operators (Mutation, etc.) │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└────────────┬────────────────────────┘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│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▼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┌─────────────────────────────┐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│   Run Project Test Suite    │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│   (Fitness Evaluation)      │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└────────────┬───────────────┘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│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▼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┌─────────────────────────────┐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│  Select &amp; Evolve Patches    │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│ (Based on Test Performance) │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└────────────┬───────────────┘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│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▼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┌─────────────────────────────┐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│     Output Valid Patch      │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│   (Bug-free Java Program)   │</a:t>
            </a:r>
          </a:p>
          <a:p>
            <a:pPr algn="ctr">
              <a:lnSpc>
                <a:spcPts val="1660"/>
              </a:lnSpc>
              <a:spcBef>
                <a:spcPct val="0"/>
              </a:spcBef>
            </a:pPr>
            <a:r>
              <a:rPr lang="en-US" sz="11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└─────────────────────────────┘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66830" y="0"/>
            <a:ext cx="5021170" cy="10287000"/>
            <a:chOff x="0" y="0"/>
            <a:chExt cx="13224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24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22448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94175" y="1070461"/>
            <a:ext cx="7922504" cy="157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INSTALLATION AND USAGE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595820" y="-1782102"/>
            <a:ext cx="3564204" cy="35642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594175" y="2608783"/>
            <a:ext cx="9006427" cy="352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43"/>
              </a:lnSpc>
              <a:spcBef>
                <a:spcPct val="0"/>
              </a:spcBef>
            </a:pPr>
            <a:r>
              <a:rPr lang="en-US" b="true" sz="2030" spc="-40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In</a:t>
            </a:r>
            <a:r>
              <a:rPr lang="en-US" b="true" sz="2030" spc="-40" strike="noStrike" u="none">
                <a:solidFill>
                  <a:srgbClr val="051D40"/>
                </a:solidFill>
                <a:latin typeface="Poppins Bold"/>
                <a:ea typeface="Poppins Bold"/>
                <a:cs typeface="Poppins Bold"/>
                <a:sym typeface="Poppins Bold"/>
              </a:rPr>
              <a:t>stallation</a:t>
            </a:r>
          </a:p>
          <a:p>
            <a:pPr algn="l" marL="438490" indent="-219245" lvl="1">
              <a:lnSpc>
                <a:spcPts val="2843"/>
              </a:lnSpc>
              <a:spcBef>
                <a:spcPct val="0"/>
              </a:spcBef>
              <a:buFont typeface="Arial"/>
              <a:buChar char="•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Clone Astor repo:</a:t>
            </a:r>
          </a:p>
          <a:p>
            <a:pPr algn="l" marL="876979" indent="-292326" lvl="2">
              <a:lnSpc>
                <a:spcPts val="2843"/>
              </a:lnSpc>
              <a:spcBef>
                <a:spcPct val="0"/>
              </a:spcBef>
              <a:buFont typeface="Arial"/>
              <a:buChar char="⚬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git clone https://github.com/SpoonLabs/astor.git</a:t>
            </a:r>
          </a:p>
          <a:p>
            <a:pPr algn="l" marL="438490" indent="-219245" lvl="1">
              <a:lnSpc>
                <a:spcPts val="2843"/>
              </a:lnSpc>
              <a:spcBef>
                <a:spcPct val="0"/>
              </a:spcBef>
              <a:buFont typeface="Arial"/>
              <a:buChar char="•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Navigate and build with Maven:</a:t>
            </a:r>
          </a:p>
          <a:p>
            <a:pPr algn="l" marL="876979" indent="-292326" lvl="2">
              <a:lnSpc>
                <a:spcPts val="2843"/>
              </a:lnSpc>
              <a:spcBef>
                <a:spcPct val="0"/>
              </a:spcBef>
              <a:buFont typeface="Arial"/>
              <a:buChar char="⚬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cd astor</a:t>
            </a:r>
          </a:p>
          <a:p>
            <a:pPr algn="l" marL="876979" indent="-292326" lvl="2">
              <a:lnSpc>
                <a:spcPts val="2843"/>
              </a:lnSpc>
              <a:spcBef>
                <a:spcPct val="0"/>
              </a:spcBef>
              <a:buFont typeface="Arial"/>
              <a:buChar char="⚬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mvn clean package</a:t>
            </a:r>
          </a:p>
          <a:p>
            <a:pPr algn="l" marL="876979" indent="-292326" lvl="2">
              <a:lnSpc>
                <a:spcPts val="2843"/>
              </a:lnSpc>
              <a:spcBef>
                <a:spcPct val="0"/>
              </a:spcBef>
              <a:buFont typeface="Arial"/>
              <a:buChar char="⚬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mvn clean install -DskipTests</a:t>
            </a:r>
          </a:p>
          <a:p>
            <a:pPr algn="l" marL="876979" indent="-292326" lvl="2">
              <a:lnSpc>
                <a:spcPts val="2843"/>
              </a:lnSpc>
              <a:spcBef>
                <a:spcPct val="0"/>
              </a:spcBef>
              <a:buFont typeface="Arial"/>
              <a:buChar char="⚬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mvn clean install compile</a:t>
            </a:r>
          </a:p>
          <a:p>
            <a:pPr algn="l" marL="876979" indent="-292326" lvl="2">
              <a:lnSpc>
                <a:spcPts val="2843"/>
              </a:lnSpc>
              <a:spcBef>
                <a:spcPct val="0"/>
              </a:spcBef>
              <a:buFont typeface="Arial"/>
              <a:buChar char="⚬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jGenProg is available under the astor modes.</a:t>
            </a:r>
          </a:p>
          <a:p>
            <a:pPr algn="l" marL="0" indent="0" lvl="0">
              <a:lnSpc>
                <a:spcPts val="2843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9966307" y="300249"/>
            <a:ext cx="8027935" cy="9598729"/>
            <a:chOff x="0" y="0"/>
            <a:chExt cx="8603361" cy="1028674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2794" y="-128"/>
              <a:ext cx="8606155" cy="10286874"/>
            </a:xfrm>
            <a:custGeom>
              <a:avLst/>
              <a:gdLst/>
              <a:ahLst/>
              <a:cxnLst/>
              <a:rect r="r" b="b" t="t" l="l"/>
              <a:pathLst>
                <a:path h="10286874" w="8606155">
                  <a:moveTo>
                    <a:pt x="8606155" y="10251441"/>
                  </a:moveTo>
                  <a:cubicBezTo>
                    <a:pt x="8606155" y="10284588"/>
                    <a:pt x="8595487" y="10286874"/>
                    <a:pt x="8567674" y="10286874"/>
                  </a:cubicBezTo>
                  <a:cubicBezTo>
                    <a:pt x="5713094" y="10286239"/>
                    <a:pt x="2858643" y="10286239"/>
                    <a:pt x="4064" y="10286239"/>
                  </a:cubicBezTo>
                  <a:cubicBezTo>
                    <a:pt x="0" y="10272396"/>
                    <a:pt x="6350" y="10259823"/>
                    <a:pt x="9271" y="10246996"/>
                  </a:cubicBezTo>
                  <a:cubicBezTo>
                    <a:pt x="134747" y="9685402"/>
                    <a:pt x="260350" y="9123935"/>
                    <a:pt x="386207" y="8562467"/>
                  </a:cubicBezTo>
                  <a:cubicBezTo>
                    <a:pt x="565658" y="7761986"/>
                    <a:pt x="745490" y="6961633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6"/>
                    <a:pt x="8605139" y="6846317"/>
                    <a:pt x="8606155" y="10251441"/>
                  </a:cubicBezTo>
                  <a:close/>
                </a:path>
              </a:pathLst>
            </a:custGeom>
            <a:blipFill>
              <a:blip r:embed="rId2"/>
              <a:stretch>
                <a:fillRect l="-26125" t="0" r="-38227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700679" y="7074186"/>
            <a:ext cx="5946973" cy="594697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594175" y="8544298"/>
            <a:ext cx="11402164" cy="711357"/>
          </a:xfrm>
          <a:custGeom>
            <a:avLst/>
            <a:gdLst/>
            <a:ahLst/>
            <a:cxnLst/>
            <a:rect r="r" b="b" t="t" l="l"/>
            <a:pathLst>
              <a:path h="711357" w="11402164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6567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94175" y="6257678"/>
            <a:ext cx="11387207" cy="3774650"/>
            <a:chOff x="0" y="0"/>
            <a:chExt cx="2999100" cy="99414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99100" cy="994146"/>
            </a:xfrm>
            <a:custGeom>
              <a:avLst/>
              <a:gdLst/>
              <a:ahLst/>
              <a:cxnLst/>
              <a:rect r="r" b="b" t="t" l="l"/>
              <a:pathLst>
                <a:path h="994146" w="2999100">
                  <a:moveTo>
                    <a:pt x="9518" y="0"/>
                  </a:moveTo>
                  <a:lnTo>
                    <a:pt x="2989581" y="0"/>
                  </a:lnTo>
                  <a:cubicBezTo>
                    <a:pt x="2992106" y="0"/>
                    <a:pt x="2994527" y="1003"/>
                    <a:pt x="2996312" y="2788"/>
                  </a:cubicBezTo>
                  <a:cubicBezTo>
                    <a:pt x="2998097" y="4573"/>
                    <a:pt x="2999100" y="6994"/>
                    <a:pt x="2999100" y="9518"/>
                  </a:cubicBezTo>
                  <a:lnTo>
                    <a:pt x="2999100" y="984628"/>
                  </a:lnTo>
                  <a:cubicBezTo>
                    <a:pt x="2999100" y="989885"/>
                    <a:pt x="2994838" y="994146"/>
                    <a:pt x="2989581" y="994146"/>
                  </a:cubicBezTo>
                  <a:lnTo>
                    <a:pt x="9518" y="994146"/>
                  </a:lnTo>
                  <a:cubicBezTo>
                    <a:pt x="4261" y="994146"/>
                    <a:pt x="0" y="989885"/>
                    <a:pt x="0" y="984628"/>
                  </a:cubicBezTo>
                  <a:lnTo>
                    <a:pt x="0" y="9518"/>
                  </a:lnTo>
                  <a:cubicBezTo>
                    <a:pt x="0" y="6994"/>
                    <a:pt x="1003" y="4573"/>
                    <a:pt x="2788" y="2788"/>
                  </a:cubicBezTo>
                  <a:cubicBezTo>
                    <a:pt x="4573" y="1003"/>
                    <a:pt x="6994" y="0"/>
                    <a:pt x="9518" y="0"/>
                  </a:cubicBezTo>
                  <a:close/>
                </a:path>
              </a:pathLst>
            </a:custGeom>
            <a:solidFill>
              <a:srgbClr val="00569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999100" cy="10322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240636" y="5929170"/>
            <a:ext cx="2772169" cy="685553"/>
            <a:chOff x="0" y="0"/>
            <a:chExt cx="1013291" cy="25058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569E">
                    <a:alpha val="100000"/>
                  </a:srgbClr>
                </a:gs>
                <a:gs pos="100000">
                  <a:srgbClr val="0140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Usage Examp</a:t>
              </a:r>
              <a:r>
                <a:rPr lang="en-US" b="true" sz="2486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le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968384" y="7750574"/>
            <a:ext cx="5576902" cy="2072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34"/>
              </a:lnSpc>
              <a:spcBef>
                <a:spcPct val="0"/>
              </a:spcBef>
            </a:pPr>
            <a:r>
              <a:rPr lang="en-US" sz="1667" spc="-3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java -cp target/astor-2.0.0-jar-with-dependencies.jar fr.inria.main.evolution.AstorMain</a:t>
            </a:r>
          </a:p>
          <a:p>
            <a:pPr algn="l" marL="0" indent="0" lvl="0">
              <a:lnSpc>
                <a:spcPts val="2334"/>
              </a:lnSpc>
              <a:spcBef>
                <a:spcPct val="0"/>
              </a:spcBef>
            </a:pPr>
            <a:r>
              <a:rPr lang="en-US" sz="1667" spc="-3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-mode jgenprog</a:t>
            </a:r>
          </a:p>
          <a:p>
            <a:pPr algn="l" marL="0" indent="0" lvl="0">
              <a:lnSpc>
                <a:spcPts val="2334"/>
              </a:lnSpc>
              <a:spcBef>
                <a:spcPct val="0"/>
              </a:spcBef>
            </a:pPr>
            <a:r>
              <a:rPr lang="en-US" sz="1667" spc="-3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-location ./examples/math_70</a:t>
            </a:r>
          </a:p>
          <a:p>
            <a:pPr algn="l" marL="0" indent="0" lvl="0">
              <a:lnSpc>
                <a:spcPts val="2334"/>
              </a:lnSpc>
              <a:spcBef>
                <a:spcPct val="0"/>
              </a:spcBef>
            </a:pPr>
            <a:r>
              <a:rPr lang="en-US" sz="1667" spc="-3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-dependencies ./libs/junit-4.4.jar</a:t>
            </a:r>
          </a:p>
          <a:p>
            <a:pPr algn="l" marL="0" indent="0" lvl="0">
              <a:lnSpc>
                <a:spcPts val="2334"/>
              </a:lnSpc>
              <a:spcBef>
                <a:spcPct val="0"/>
              </a:spcBef>
            </a:pPr>
            <a:r>
              <a:rPr lang="en-US" sz="1667" spc="-3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-failing org.apache.BisectionSolverTest</a:t>
            </a:r>
          </a:p>
          <a:p>
            <a:pPr algn="l">
              <a:lnSpc>
                <a:spcPts val="2334"/>
              </a:lnSpc>
              <a:spcBef>
                <a:spcPct val="0"/>
              </a:spcBef>
            </a:pPr>
            <a:r>
              <a:rPr lang="en-US" sz="1667" spc="-3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-out /tmp/astorDemo -maxtime 60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229544" y="7505635"/>
            <a:ext cx="4164923" cy="123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71"/>
              </a:lnSpc>
              <a:spcBef>
                <a:spcPct val="0"/>
              </a:spcBef>
            </a:pPr>
            <a:r>
              <a:rPr lang="en-US" sz="176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Requirements</a:t>
            </a:r>
          </a:p>
          <a:p>
            <a:pPr algn="r">
              <a:lnSpc>
                <a:spcPts val="2471"/>
              </a:lnSpc>
              <a:spcBef>
                <a:spcPct val="0"/>
              </a:spcBef>
            </a:pPr>
            <a:r>
              <a:rPr lang="en-US" sz="176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 8+</a:t>
            </a:r>
          </a:p>
          <a:p>
            <a:pPr algn="r">
              <a:lnSpc>
                <a:spcPts val="2471"/>
              </a:lnSpc>
              <a:spcBef>
                <a:spcPct val="0"/>
              </a:spcBef>
            </a:pPr>
            <a:r>
              <a:rPr lang="en-US" sz="176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Maven</a:t>
            </a:r>
          </a:p>
          <a:p>
            <a:pPr algn="r">
              <a:lnSpc>
                <a:spcPts val="2471"/>
              </a:lnSpc>
              <a:spcBef>
                <a:spcPct val="0"/>
              </a:spcBef>
            </a:pPr>
            <a:r>
              <a:rPr lang="en-US" sz="176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Optional: flacoco for fault localization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68384" y="6781841"/>
            <a:ext cx="5576902" cy="891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34"/>
              </a:lnSpc>
            </a:pPr>
            <a:r>
              <a:rPr lang="en-US" sz="1667" spc="-33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cd ./examples/math_70</a:t>
            </a:r>
          </a:p>
          <a:p>
            <a:pPr algn="l">
              <a:lnSpc>
                <a:spcPts val="2334"/>
              </a:lnSpc>
            </a:pPr>
          </a:p>
          <a:p>
            <a:pPr algn="l">
              <a:lnSpc>
                <a:spcPts val="2334"/>
              </a:lnSpc>
              <a:spcBef>
                <a:spcPct val="0"/>
              </a:spcBef>
            </a:pPr>
            <a:r>
              <a:rPr lang="en-US" sz="1667" spc="-33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mvn clean compile test-compile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02273" y="-8767"/>
            <a:ext cx="4907787" cy="10295767"/>
          </a:xfrm>
          <a:custGeom>
            <a:avLst/>
            <a:gdLst/>
            <a:ahLst/>
            <a:cxnLst/>
            <a:rect r="r" b="b" t="t" l="l"/>
            <a:pathLst>
              <a:path h="10295767" w="4907787">
                <a:moveTo>
                  <a:pt x="0" y="0"/>
                </a:moveTo>
                <a:lnTo>
                  <a:pt x="4907787" y="0"/>
                </a:lnTo>
                <a:lnTo>
                  <a:pt x="4907787" y="10295767"/>
                </a:lnTo>
                <a:lnTo>
                  <a:pt x="0" y="10295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884" t="0" r="-1988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0706179" y="4181637"/>
            <a:ext cx="0" cy="4410340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1270420" y="895350"/>
            <a:ext cx="5775957" cy="113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7"/>
              </a:lnSpc>
              <a:spcBef>
                <a:spcPct val="0"/>
              </a:spcBef>
            </a:pPr>
            <a:r>
              <a:rPr lang="en-US" b="true" sz="6605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LIVE DEMO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70420" y="9294300"/>
            <a:ext cx="11241927" cy="39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2313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Youtube Video Link: https://www.youtube.com/watch?v=ovBQyINeUtE&amp;t=635s</a:t>
            </a:r>
          </a:p>
        </p:txBody>
      </p:sp>
      <p:pic>
        <p:nvPicPr>
          <p:cNvPr name="Picture 9" id="9"/>
          <p:cNvPicPr>
            <a:picLocks noChangeAspect="true"/>
          </p:cNvPicPr>
          <p:nvPr>
            <a:videoFile r:link="rId4"/>
          </p:nvPr>
        </p:nvPicPr>
        <p:blipFill>
          <a:blip r:embed="rId3"/>
          <a:stretch>
            <a:fillRect/>
          </a:stretch>
        </p:blipFill>
        <p:spPr>
          <a:xfrm rot="0">
            <a:off x="1270420" y="2252798"/>
            <a:ext cx="12237745" cy="687835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0420" y="2315043"/>
            <a:ext cx="4771485" cy="2828457"/>
          </a:xfrm>
          <a:custGeom>
            <a:avLst/>
            <a:gdLst/>
            <a:ahLst/>
            <a:cxnLst/>
            <a:rect r="r" b="b" t="t" l="l"/>
            <a:pathLst>
              <a:path h="2828457" w="4771485">
                <a:moveTo>
                  <a:pt x="0" y="0"/>
                </a:moveTo>
                <a:lnTo>
                  <a:pt x="4771485" y="0"/>
                </a:lnTo>
                <a:lnTo>
                  <a:pt x="4771485" y="2828457"/>
                </a:lnTo>
                <a:lnTo>
                  <a:pt x="0" y="28284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13179" y="2281011"/>
            <a:ext cx="5285685" cy="2862489"/>
          </a:xfrm>
          <a:custGeom>
            <a:avLst/>
            <a:gdLst/>
            <a:ahLst/>
            <a:cxnLst/>
            <a:rect r="r" b="b" t="t" l="l"/>
            <a:pathLst>
              <a:path h="2862489" w="5285685">
                <a:moveTo>
                  <a:pt x="0" y="0"/>
                </a:moveTo>
                <a:lnTo>
                  <a:pt x="5285685" y="0"/>
                </a:lnTo>
                <a:lnTo>
                  <a:pt x="5285685" y="2862489"/>
                </a:lnTo>
                <a:lnTo>
                  <a:pt x="0" y="28624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0420" y="5463282"/>
            <a:ext cx="11225004" cy="2140851"/>
          </a:xfrm>
          <a:custGeom>
            <a:avLst/>
            <a:gdLst/>
            <a:ahLst/>
            <a:cxnLst/>
            <a:rect r="r" b="b" t="t" l="l"/>
            <a:pathLst>
              <a:path h="2140851" w="11225004">
                <a:moveTo>
                  <a:pt x="0" y="0"/>
                </a:moveTo>
                <a:lnTo>
                  <a:pt x="11225004" y="0"/>
                </a:lnTo>
                <a:lnTo>
                  <a:pt x="11225004" y="2140851"/>
                </a:lnTo>
                <a:lnTo>
                  <a:pt x="0" y="21408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70139" y="2281011"/>
            <a:ext cx="4328906" cy="2862489"/>
          </a:xfrm>
          <a:custGeom>
            <a:avLst/>
            <a:gdLst/>
            <a:ahLst/>
            <a:cxnLst/>
            <a:rect r="r" b="b" t="t" l="l"/>
            <a:pathLst>
              <a:path h="2862489" w="4328906">
                <a:moveTo>
                  <a:pt x="0" y="0"/>
                </a:moveTo>
                <a:lnTo>
                  <a:pt x="4328906" y="0"/>
                </a:lnTo>
                <a:lnTo>
                  <a:pt x="4328906" y="2862489"/>
                </a:lnTo>
                <a:lnTo>
                  <a:pt x="0" y="28624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70420" y="895350"/>
            <a:ext cx="5775957" cy="113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7"/>
              </a:lnSpc>
              <a:spcBef>
                <a:spcPct val="0"/>
              </a:spcBef>
            </a:pPr>
            <a:r>
              <a:rPr lang="en-US" b="true" sz="6605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LIVE DEMO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0420" y="9294300"/>
            <a:ext cx="11241927" cy="398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38"/>
              </a:lnSpc>
            </a:pPr>
            <a:r>
              <a:rPr lang="en-US" sz="2313" spc="-46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Youtube Video Link: https://www.youtube.com/watch?v=ovBQyINeUtE&amp;t=635s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56283" y="-2445901"/>
            <a:ext cx="15178802" cy="151788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007842" y="-1797460"/>
            <a:ext cx="13881919" cy="138819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940060"/>
            <a:ext cx="6033363" cy="245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53"/>
              </a:lnSpc>
              <a:spcBef>
                <a:spcPct val="0"/>
              </a:spcBef>
            </a:pPr>
            <a:r>
              <a:rPr lang="en-US" b="true" sz="4680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LIMITATIONS &amp; FUTURE IMRPOVEMENTS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7643780" y="283573"/>
            <a:ext cx="1074844" cy="1074844"/>
          </a:xfrm>
          <a:custGeom>
            <a:avLst/>
            <a:gdLst/>
            <a:ahLst/>
            <a:cxnLst/>
            <a:rect r="r" b="b" t="t" l="l"/>
            <a:pathLst>
              <a:path h="1074844" w="1074844">
                <a:moveTo>
                  <a:pt x="0" y="0"/>
                </a:moveTo>
                <a:lnTo>
                  <a:pt x="1074844" y="0"/>
                </a:lnTo>
                <a:lnTo>
                  <a:pt x="1074844" y="1074843"/>
                </a:lnTo>
                <a:lnTo>
                  <a:pt x="0" y="107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8953300" y="583368"/>
            <a:ext cx="5768345" cy="31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782" spc="-35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Limited scalability for large codebases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84484" y="369981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00014" y="1613518"/>
            <a:ext cx="5768345" cy="31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782" spc="-3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1782" spc="-35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earch space can be vast → long repair times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56769" y="2940469"/>
            <a:ext cx="5768345" cy="63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782" spc="-3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On</a:t>
            </a:r>
            <a:r>
              <a:rPr lang="en-US" sz="1782" spc="-35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ly test-suite based: patch correctness is relative to test coverage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45938" y="4286656"/>
            <a:ext cx="5768345" cy="63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782" spc="-3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May</a:t>
            </a:r>
            <a:r>
              <a:rPr lang="en-US" sz="1782" spc="-35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 generate overfitting or semantically incorrect patches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905455" y="2656032"/>
            <a:ext cx="373607" cy="37360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315313" y="4180490"/>
            <a:ext cx="373607" cy="37360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944228" y="7402839"/>
            <a:ext cx="373607" cy="3736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309460" y="5760481"/>
            <a:ext cx="373607" cy="37360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8445526" y="1405276"/>
            <a:ext cx="1074844" cy="1074844"/>
          </a:xfrm>
          <a:custGeom>
            <a:avLst/>
            <a:gdLst/>
            <a:ahLst/>
            <a:cxnLst/>
            <a:rect r="r" b="b" t="t" l="l"/>
            <a:pathLst>
              <a:path h="1074844" w="1074844">
                <a:moveTo>
                  <a:pt x="0" y="0"/>
                </a:moveTo>
                <a:lnTo>
                  <a:pt x="1074844" y="0"/>
                </a:lnTo>
                <a:lnTo>
                  <a:pt x="1074844" y="1074843"/>
                </a:lnTo>
                <a:lnTo>
                  <a:pt x="0" y="107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8" id="28"/>
          <p:cNvSpPr txBox="true"/>
          <p:nvPr/>
        </p:nvSpPr>
        <p:spPr>
          <a:xfrm rot="0">
            <a:off x="8386231" y="1491684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8953300" y="2754863"/>
            <a:ext cx="1074844" cy="1074844"/>
          </a:xfrm>
          <a:custGeom>
            <a:avLst/>
            <a:gdLst/>
            <a:ahLst/>
            <a:cxnLst/>
            <a:rect r="r" b="b" t="t" l="l"/>
            <a:pathLst>
              <a:path h="1074844" w="1074844">
                <a:moveTo>
                  <a:pt x="0" y="0"/>
                </a:moveTo>
                <a:lnTo>
                  <a:pt x="1074844" y="0"/>
                </a:lnTo>
                <a:lnTo>
                  <a:pt x="1074844" y="1074844"/>
                </a:lnTo>
                <a:lnTo>
                  <a:pt x="0" y="1074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0" id="30"/>
          <p:cNvSpPr txBox="true"/>
          <p:nvPr/>
        </p:nvSpPr>
        <p:spPr>
          <a:xfrm rot="0">
            <a:off x="8894004" y="2841271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9232944" y="4134507"/>
            <a:ext cx="1074844" cy="1074844"/>
          </a:xfrm>
          <a:custGeom>
            <a:avLst/>
            <a:gdLst/>
            <a:ahLst/>
            <a:cxnLst/>
            <a:rect r="r" b="b" t="t" l="l"/>
            <a:pathLst>
              <a:path h="1074844" w="1074844">
                <a:moveTo>
                  <a:pt x="0" y="0"/>
                </a:moveTo>
                <a:lnTo>
                  <a:pt x="1074844" y="0"/>
                </a:lnTo>
                <a:lnTo>
                  <a:pt x="1074844" y="1074844"/>
                </a:lnTo>
                <a:lnTo>
                  <a:pt x="0" y="1074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2" id="32"/>
          <p:cNvSpPr txBox="true"/>
          <p:nvPr/>
        </p:nvSpPr>
        <p:spPr>
          <a:xfrm rot="0">
            <a:off x="9173648" y="4220915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9262592" y="5433862"/>
            <a:ext cx="1074844" cy="1074844"/>
          </a:xfrm>
          <a:custGeom>
            <a:avLst/>
            <a:gdLst/>
            <a:ahLst/>
            <a:cxnLst/>
            <a:rect r="r" b="b" t="t" l="l"/>
            <a:pathLst>
              <a:path h="1074844" w="1074844">
                <a:moveTo>
                  <a:pt x="0" y="0"/>
                </a:moveTo>
                <a:lnTo>
                  <a:pt x="1074844" y="0"/>
                </a:lnTo>
                <a:lnTo>
                  <a:pt x="1074844" y="1074844"/>
                </a:lnTo>
                <a:lnTo>
                  <a:pt x="0" y="1074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4" id="34"/>
          <p:cNvSpPr txBox="true"/>
          <p:nvPr/>
        </p:nvSpPr>
        <p:spPr>
          <a:xfrm rot="0">
            <a:off x="9203296" y="5520270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05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9158130" y="6733217"/>
            <a:ext cx="1074844" cy="1074844"/>
          </a:xfrm>
          <a:custGeom>
            <a:avLst/>
            <a:gdLst/>
            <a:ahLst/>
            <a:cxnLst/>
            <a:rect r="r" b="b" t="t" l="l"/>
            <a:pathLst>
              <a:path h="1074844" w="1074844">
                <a:moveTo>
                  <a:pt x="0" y="0"/>
                </a:moveTo>
                <a:lnTo>
                  <a:pt x="1074844" y="0"/>
                </a:lnTo>
                <a:lnTo>
                  <a:pt x="1074844" y="1074844"/>
                </a:lnTo>
                <a:lnTo>
                  <a:pt x="0" y="1074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6" id="36"/>
          <p:cNvSpPr txBox="true"/>
          <p:nvPr/>
        </p:nvSpPr>
        <p:spPr>
          <a:xfrm rot="0">
            <a:off x="9098834" y="6819625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06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8561412" y="7966621"/>
            <a:ext cx="1074844" cy="1074844"/>
          </a:xfrm>
          <a:custGeom>
            <a:avLst/>
            <a:gdLst/>
            <a:ahLst/>
            <a:cxnLst/>
            <a:rect r="r" b="b" t="t" l="l"/>
            <a:pathLst>
              <a:path h="1074844" w="1074844">
                <a:moveTo>
                  <a:pt x="0" y="0"/>
                </a:moveTo>
                <a:lnTo>
                  <a:pt x="1074844" y="0"/>
                </a:lnTo>
                <a:lnTo>
                  <a:pt x="1074844" y="1074843"/>
                </a:lnTo>
                <a:lnTo>
                  <a:pt x="0" y="107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8" id="38"/>
          <p:cNvSpPr txBox="true"/>
          <p:nvPr/>
        </p:nvSpPr>
        <p:spPr>
          <a:xfrm rot="0">
            <a:off x="8502116" y="8053029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07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7819161" y="9041464"/>
            <a:ext cx="1074844" cy="1074844"/>
          </a:xfrm>
          <a:custGeom>
            <a:avLst/>
            <a:gdLst/>
            <a:ahLst/>
            <a:cxnLst/>
            <a:rect r="r" b="b" t="t" l="l"/>
            <a:pathLst>
              <a:path h="1074844" w="1074844">
                <a:moveTo>
                  <a:pt x="0" y="0"/>
                </a:moveTo>
                <a:lnTo>
                  <a:pt x="1074843" y="0"/>
                </a:lnTo>
                <a:lnTo>
                  <a:pt x="1074843" y="1074844"/>
                </a:lnTo>
                <a:lnTo>
                  <a:pt x="0" y="1074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0" id="40"/>
          <p:cNvSpPr txBox="true"/>
          <p:nvPr/>
        </p:nvSpPr>
        <p:spPr>
          <a:xfrm rot="0">
            <a:off x="7759865" y="9127873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08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745938" y="5548845"/>
            <a:ext cx="5768345" cy="63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782" spc="-3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Int</a:t>
            </a:r>
            <a:r>
              <a:rPr lang="en-US" sz="1782" spc="-35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egrate advanced fault localization (e.g., ML-based)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456769" y="7088285"/>
            <a:ext cx="5768345" cy="31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782" spc="-3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Us</a:t>
            </a:r>
            <a:r>
              <a:rPr lang="en-US" sz="1782" spc="-35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e semantic or behavioral patch validation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800014" y="8322411"/>
            <a:ext cx="5768345" cy="63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782" spc="-3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Hyb</a:t>
            </a:r>
            <a:r>
              <a:rPr lang="en-US" sz="1782" spc="-35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rid approaches (combine with symbolic execution, etc.)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203296" y="9565339"/>
            <a:ext cx="5768345" cy="31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5"/>
              </a:lnSpc>
            </a:pPr>
            <a:r>
              <a:rPr lang="en-US" sz="1782" spc="-35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1782" spc="-35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atch ranking or filtering based on learned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DAGj-fkr-lY</dc:identifier>
  <dcterms:modified xsi:type="dcterms:W3CDTF">2011-08-01T06:04:30Z</dcterms:modified>
  <cp:revision>1</cp:revision>
  <dc:title>White and Blue Professional Modern Technology Pitch Deck Presentation</dc:title>
</cp:coreProperties>
</file>