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57" r:id="rId4"/>
    <p:sldId id="258" r:id="rId5"/>
    <p:sldId id="259" r:id="rId6"/>
    <p:sldId id="269" r:id="rId7"/>
    <p:sldId id="260" r:id="rId8"/>
    <p:sldId id="264" r:id="rId9"/>
    <p:sldId id="267" r:id="rId10"/>
    <p:sldId id="268" r:id="rId11"/>
  </p:sldIdLst>
  <p:sldSz cx="12192000" cy="6858000"/>
  <p:notesSz cx="6858000" cy="9236075"/>
  <p:embeddedFontLst>
    <p:embeddedFont>
      <p:font typeface="Gill Sans" panose="020B0604020202020204" charset="0"/>
      <p:regular r:id="rId13"/>
      <p:bold r:id="rId14"/>
    </p:embeddedFont>
    <p:embeddedFont>
      <p:font typeface="Noto Sans" panose="020B050204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MWrFCkVF2jCdePZTr9wWwUJHn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4271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0803ec0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g2dd0803ec0b_0_9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2dd0803ec0b_0_9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80860B0D-8601-6364-C016-6A73ACE0B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a1e119dded_0_104:notes">
            <a:extLst>
              <a:ext uri="{FF2B5EF4-FFF2-40B4-BE49-F238E27FC236}">
                <a16:creationId xmlns:a16="http://schemas.microsoft.com/office/drawing/2014/main" id="{E79E680E-E77A-DE40-9005-180D71B1CE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1a1e119dded_0_104:notes">
            <a:extLst>
              <a:ext uri="{FF2B5EF4-FFF2-40B4-BE49-F238E27FC236}">
                <a16:creationId xmlns:a16="http://schemas.microsoft.com/office/drawing/2014/main" id="{0AF14C4F-74C0-4E74-5654-961F779E04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g1a1e119dded_0_104:notes">
            <a:extLst>
              <a:ext uri="{FF2B5EF4-FFF2-40B4-BE49-F238E27FC236}">
                <a16:creationId xmlns:a16="http://schemas.microsoft.com/office/drawing/2014/main" id="{8E86F7AA-2E0E-EB0A-26F2-1C060C3812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42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a1e119dde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g1a1e119dded_0_59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g1a1e119dded_0_59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a1e119dde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1a1e119dded_0_104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g1a1e119dded_0_104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c113a12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" name="Google Shape;52;g33c113a1202_1_0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g33c113a1202_1_0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E391251A-D4BC-652D-260A-578DFF3A5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a1e119dded_0_104:notes">
            <a:extLst>
              <a:ext uri="{FF2B5EF4-FFF2-40B4-BE49-F238E27FC236}">
                <a16:creationId xmlns:a16="http://schemas.microsoft.com/office/drawing/2014/main" id="{293F99FD-DA8C-1EF4-7AEB-C4A84F41E6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1a1e119dded_0_104:notes">
            <a:extLst>
              <a:ext uri="{FF2B5EF4-FFF2-40B4-BE49-F238E27FC236}">
                <a16:creationId xmlns:a16="http://schemas.microsoft.com/office/drawing/2014/main" id="{239AD7E4-B027-8854-010C-BC347AC365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g1a1e119dded_0_104:notes">
            <a:extLst>
              <a:ext uri="{FF2B5EF4-FFF2-40B4-BE49-F238E27FC236}">
                <a16:creationId xmlns:a16="http://schemas.microsoft.com/office/drawing/2014/main" id="{AFC965F2-9580-AE73-CB90-200D422F48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39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d0803ec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" name="Google Shape;59;g2dd0803ec0b_0_1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g2dd0803ec0b_0_1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d0803ec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2dd0803ec0b_0_18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2dd0803ec0b_0_18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1e119dde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0838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g1a1e119dded_0_34:notes"/>
          <p:cNvSpPr txBox="1">
            <a:spLocks noGrp="1"/>
          </p:cNvSpPr>
          <p:nvPr>
            <p:ph type="body" idx="1"/>
          </p:nvPr>
        </p:nvSpPr>
        <p:spPr>
          <a:xfrm>
            <a:off x="914400" y="4387136"/>
            <a:ext cx="5029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1a1e119dded_0_34:notes"/>
          <p:cNvSpPr txBox="1">
            <a:spLocks noGrp="1"/>
          </p:cNvSpPr>
          <p:nvPr>
            <p:ph type="sldNum" idx="12"/>
          </p:nvPr>
        </p:nvSpPr>
        <p:spPr>
          <a:xfrm>
            <a:off x="3886200" y="8774271"/>
            <a:ext cx="297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9"/>
          <p:cNvSpPr txBox="1">
            <a:spLocks noGrp="1"/>
          </p:cNvSpPr>
          <p:nvPr>
            <p:ph type="ctrTitle"/>
          </p:nvPr>
        </p:nvSpPr>
        <p:spPr>
          <a:xfrm>
            <a:off x="2255573" y="2348880"/>
            <a:ext cx="7010400" cy="158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ubTitle" idx="1"/>
          </p:nvPr>
        </p:nvSpPr>
        <p:spPr>
          <a:xfrm>
            <a:off x="2255573" y="4293096"/>
            <a:ext cx="7010400" cy="76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15" name="Google Shape;1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634" y="617311"/>
            <a:ext cx="5240364" cy="121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2255573" y="1981200"/>
            <a:ext cx="9022027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AUTOLAYOUT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413fa3605d_0_2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1413fa3605d_0_24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d Slide">
  <p:cSld name="1_End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d Slide">
  <p:cSld name="2_End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78233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78233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▪"/>
              <a:defRPr sz="1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sz="1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▪"/>
              <a:defRPr sz="1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▪"/>
              <a:defRPr sz="12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"/>
              <a:buChar char="▪"/>
              <a:defRPr sz="10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»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»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»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»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4.0542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MoMlz_Vcp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>
            <a:spLocks noGrp="1"/>
          </p:cNvSpPr>
          <p:nvPr>
            <p:ph type="ctrTitle"/>
          </p:nvPr>
        </p:nvSpPr>
        <p:spPr>
          <a:xfrm>
            <a:off x="2279576" y="1958976"/>
            <a:ext cx="756084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4000" dirty="0" err="1">
                <a:solidFill>
                  <a:schemeClr val="dk2"/>
                </a:solidFill>
              </a:rPr>
              <a:t>AutoCodeRover</a:t>
            </a:r>
            <a:r>
              <a:rPr lang="en-CA" sz="4000" dirty="0">
                <a:solidFill>
                  <a:schemeClr val="dk2"/>
                </a:solidFill>
              </a:rPr>
              <a:t>: Autonomous Program Improvement </a:t>
            </a:r>
          </a:p>
        </p:txBody>
      </p:sp>
      <p:sp>
        <p:nvSpPr>
          <p:cNvPr id="33" name="Google Shape;33;p1"/>
          <p:cNvSpPr txBox="1"/>
          <p:nvPr/>
        </p:nvSpPr>
        <p:spPr>
          <a:xfrm>
            <a:off x="2911650" y="1525275"/>
            <a:ext cx="32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696396" y="3515264"/>
            <a:ext cx="6727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100"/>
            </a:pPr>
            <a:r>
              <a:rPr lang="it-IT" sz="21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Yuntong Zhang, Haifeng Ruan, Zhiyu Fan, Abhik Roychoudhury</a:t>
            </a:r>
          </a:p>
        </p:txBody>
      </p:sp>
      <p:sp>
        <p:nvSpPr>
          <p:cNvPr id="2" name="Google Shape;35;p1">
            <a:extLst>
              <a:ext uri="{FF2B5EF4-FFF2-40B4-BE49-F238E27FC236}">
                <a16:creationId xmlns:a16="http://schemas.microsoft.com/office/drawing/2014/main" id="{A456FF00-E05E-2F2A-9B2B-8F3D2A25B64E}"/>
              </a:ext>
            </a:extLst>
          </p:cNvPr>
          <p:cNvSpPr txBox="1"/>
          <p:nvPr/>
        </p:nvSpPr>
        <p:spPr>
          <a:xfrm>
            <a:off x="6583680" y="5219990"/>
            <a:ext cx="4720926" cy="5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100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Presenter: Nhat Minh Le – 40323412</a:t>
            </a:r>
            <a:endParaRPr sz="2100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d0803ec0b_0_9"/>
          <p:cNvSpPr txBox="1">
            <a:spLocks noGrp="1"/>
          </p:cNvSpPr>
          <p:nvPr>
            <p:ph type="title"/>
          </p:nvPr>
        </p:nvSpPr>
        <p:spPr>
          <a:xfrm>
            <a:off x="20800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>
              <a:lnSpc>
                <a:spcPct val="115000"/>
              </a:lnSpc>
              <a:spcBef>
                <a:spcPts val="1200"/>
              </a:spcBef>
            </a:pPr>
            <a:r>
              <a:rPr lang="en-CA" dirty="0"/>
              <a:t>References</a:t>
            </a:r>
            <a:endParaRPr dirty="0"/>
          </a:p>
          <a:p>
            <a:pPr>
              <a:spcBef>
                <a:spcPts val="1200"/>
              </a:spcBef>
            </a:pPr>
            <a:endParaRPr dirty="0"/>
          </a:p>
        </p:txBody>
      </p:sp>
      <p:sp>
        <p:nvSpPr>
          <p:cNvPr id="138" name="Google Shape;138;g2dd0803ec0b_0_9"/>
          <p:cNvSpPr txBox="1">
            <a:spLocks noGrp="1"/>
          </p:cNvSpPr>
          <p:nvPr>
            <p:ph type="body" idx="1"/>
          </p:nvPr>
        </p:nvSpPr>
        <p:spPr>
          <a:xfrm>
            <a:off x="2209800" y="1752600"/>
            <a:ext cx="794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55600">
              <a:buSzPts val="2000"/>
            </a:pPr>
            <a:r>
              <a:rPr lang="en-CA" sz="2000" b="0" dirty="0" err="1"/>
              <a:t>AutoCodeRover</a:t>
            </a:r>
            <a:r>
              <a:rPr lang="en-CA" sz="2000" b="0" dirty="0"/>
              <a:t>: </a:t>
            </a:r>
            <a:r>
              <a:rPr lang="en-CA" sz="2000" b="0" dirty="0">
                <a:hlinkClick r:id="rId3"/>
              </a:rPr>
              <a:t>https://arxiv.org/abs/2404.05427</a:t>
            </a:r>
            <a:endParaRPr lang="en-CA" sz="2000" b="0" dirty="0"/>
          </a:p>
          <a:p>
            <a:pPr indent="-355600">
              <a:buSzPts val="2000"/>
            </a:pPr>
            <a:endParaRPr lang="en-CA" sz="2000" b="0" dirty="0"/>
          </a:p>
          <a:p>
            <a:pPr indent="-355600">
              <a:buSzPts val="2000"/>
            </a:pPr>
            <a:r>
              <a:rPr lang="en-CA" sz="2000" b="0" dirty="0" err="1"/>
              <a:t>AutoCodeRover’s</a:t>
            </a:r>
            <a:r>
              <a:rPr lang="en-CA" sz="2000" b="0" dirty="0"/>
              <a:t> </a:t>
            </a:r>
            <a:r>
              <a:rPr lang="en-CA" sz="2000" b="0" dirty="0" err="1"/>
              <a:t>Github</a:t>
            </a:r>
            <a:r>
              <a:rPr lang="en-CA" sz="2000" b="0" dirty="0"/>
              <a:t>: https://github.com/AutoCodeRoverSG/auto-code-rover</a:t>
            </a:r>
            <a:endParaRPr sz="2000" b="0" dirty="0"/>
          </a:p>
          <a:p>
            <a:pPr indent="0">
              <a:buNone/>
            </a:pPr>
            <a:endParaRPr sz="2000" b="0" dirty="0"/>
          </a:p>
          <a:p>
            <a:pPr indent="-355600">
              <a:buSzPts val="2000"/>
            </a:pPr>
            <a:r>
              <a:rPr lang="en-CA" sz="2000" b="0" dirty="0"/>
              <a:t>SWE-bench: https://www.swebench.com/</a:t>
            </a:r>
            <a:endParaRPr sz="2000" b="0" dirty="0"/>
          </a:p>
          <a:p>
            <a:pPr marL="0" indent="0">
              <a:buSzPts val="1100"/>
              <a:buNone/>
            </a:pPr>
            <a:endParaRPr sz="20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>
          <a:extLst>
            <a:ext uri="{FF2B5EF4-FFF2-40B4-BE49-F238E27FC236}">
              <a16:creationId xmlns:a16="http://schemas.microsoft.com/office/drawing/2014/main" id="{90D35A8E-1FD0-7ABB-1AEA-960EA821E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a1e119dded_0_104">
            <a:extLst>
              <a:ext uri="{FF2B5EF4-FFF2-40B4-BE49-F238E27FC236}">
                <a16:creationId xmlns:a16="http://schemas.microsoft.com/office/drawing/2014/main" id="{3A892B35-19DD-5F0E-7C58-412BC42D1F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00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>
              <a:lnSpc>
                <a:spcPct val="115000"/>
              </a:lnSpc>
              <a:spcBef>
                <a:spcPts val="1200"/>
              </a:spcBef>
            </a:pPr>
            <a:r>
              <a:rPr lang="en-CA" dirty="0"/>
              <a:t>Motivation</a:t>
            </a:r>
            <a:endParaRPr dirty="0"/>
          </a:p>
          <a:p>
            <a:pPr>
              <a:spcBef>
                <a:spcPts val="1200"/>
              </a:spcBef>
            </a:pPr>
            <a:endParaRPr dirty="0"/>
          </a:p>
        </p:txBody>
      </p:sp>
      <p:sp>
        <p:nvSpPr>
          <p:cNvPr id="49" name="Google Shape;49;g1a1e119dded_0_104">
            <a:extLst>
              <a:ext uri="{FF2B5EF4-FFF2-40B4-BE49-F238E27FC236}">
                <a16:creationId xmlns:a16="http://schemas.microsoft.com/office/drawing/2014/main" id="{6708CBCD-50E0-3D59-9A0B-ADF4C6200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09800" y="1752600"/>
            <a:ext cx="794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55600">
              <a:buSzPts val="2000"/>
            </a:pPr>
            <a:r>
              <a:rPr lang="en-CA" sz="2000" b="0" dirty="0"/>
              <a:t>Large Language Models can assist human in solving problems especially in automated program repair and coding.</a:t>
            </a:r>
          </a:p>
          <a:p>
            <a:pPr indent="-355600">
              <a:buSzPts val="2000"/>
            </a:pPr>
            <a:endParaRPr lang="en-CA" sz="2000" b="0" dirty="0"/>
          </a:p>
          <a:p>
            <a:pPr indent="-355600">
              <a:buSzPts val="2000"/>
            </a:pPr>
            <a:r>
              <a:rPr lang="en-CA" sz="2000" b="0" dirty="0" err="1"/>
              <a:t>AutoCodeRover</a:t>
            </a:r>
            <a:r>
              <a:rPr lang="en-CA" sz="2000" b="0" dirty="0"/>
              <a:t> is an open-source project.</a:t>
            </a:r>
          </a:p>
          <a:p>
            <a:pPr indent="-355600">
              <a:buSzPts val="2000"/>
            </a:pPr>
            <a:endParaRPr lang="en-CA" sz="2000" b="0" dirty="0"/>
          </a:p>
          <a:p>
            <a:pPr indent="-355600">
              <a:buSzPts val="2000"/>
            </a:pPr>
            <a:r>
              <a:rPr lang="en-CA" sz="2000" b="0" dirty="0"/>
              <a:t>Clear setup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8242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a1e119dded_0_59"/>
          <p:cNvSpPr txBox="1"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Agenda</a:t>
            </a:r>
            <a:endParaRPr dirty="0"/>
          </a:p>
          <a:p>
            <a:endParaRPr dirty="0"/>
          </a:p>
        </p:txBody>
      </p:sp>
      <p:sp>
        <p:nvSpPr>
          <p:cNvPr id="42" name="Google Shape;42;g1a1e119dded_0_59"/>
          <p:cNvSpPr txBox="1">
            <a:spLocks noGrp="1"/>
          </p:cNvSpPr>
          <p:nvPr>
            <p:ph type="body" idx="1"/>
          </p:nvPr>
        </p:nvSpPr>
        <p:spPr>
          <a:xfrm>
            <a:off x="2209800" y="1640975"/>
            <a:ext cx="7772400" cy="3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CA" sz="2400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I.</a:t>
            </a:r>
            <a:r>
              <a:rPr lang="en-CA" sz="2400" b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24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Tool Information</a:t>
            </a:r>
            <a:endParaRPr sz="2400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sz="2400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CA" sz="2400" dirty="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II.</a:t>
            </a:r>
            <a:r>
              <a:rPr lang="en-CA" sz="2400" b="0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2400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Evaluation</a:t>
            </a:r>
            <a:endParaRPr sz="240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sz="2400" b="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CA" sz="2400" dirty="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III.</a:t>
            </a:r>
            <a:r>
              <a:rPr lang="en-CA" sz="2400" b="0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2400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a1e119dded_0_104"/>
          <p:cNvSpPr txBox="1">
            <a:spLocks noGrp="1"/>
          </p:cNvSpPr>
          <p:nvPr>
            <p:ph type="title"/>
          </p:nvPr>
        </p:nvSpPr>
        <p:spPr>
          <a:xfrm>
            <a:off x="20800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>
              <a:lnSpc>
                <a:spcPct val="115000"/>
              </a:lnSpc>
              <a:spcBef>
                <a:spcPts val="1200"/>
              </a:spcBef>
            </a:pPr>
            <a:r>
              <a:rPr lang="en-CA" dirty="0"/>
              <a:t>I. Tool Information</a:t>
            </a:r>
            <a:endParaRPr dirty="0"/>
          </a:p>
          <a:p>
            <a:pPr>
              <a:spcBef>
                <a:spcPts val="1200"/>
              </a:spcBef>
            </a:pPr>
            <a:endParaRPr dirty="0"/>
          </a:p>
        </p:txBody>
      </p:sp>
      <p:sp>
        <p:nvSpPr>
          <p:cNvPr id="49" name="Google Shape;49;g1a1e119dded_0_104"/>
          <p:cNvSpPr txBox="1">
            <a:spLocks noGrp="1"/>
          </p:cNvSpPr>
          <p:nvPr>
            <p:ph type="body" idx="1"/>
          </p:nvPr>
        </p:nvSpPr>
        <p:spPr>
          <a:xfrm>
            <a:off x="2209800" y="1752600"/>
            <a:ext cx="794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55600">
              <a:buSzPts val="2000"/>
            </a:pPr>
            <a:r>
              <a:rPr lang="en-CA" sz="2000" b="0" dirty="0" err="1"/>
              <a:t>AutoCodeRover</a:t>
            </a:r>
            <a:r>
              <a:rPr lang="en-CA" sz="2000" b="0" dirty="0"/>
              <a:t>: a novel LLM-driven multi-agent framework combining with code search capabilities for automating bug detection, structuring bug reporting, and program repair for Python Projects (SWE-bench).</a:t>
            </a:r>
          </a:p>
          <a:p>
            <a:pPr indent="-355600">
              <a:buSzPts val="2000"/>
            </a:pPr>
            <a:endParaRPr lang="en-CA" sz="2000" b="0" dirty="0"/>
          </a:p>
          <a:p>
            <a:pPr indent="-355600">
              <a:buSzPts val="2000"/>
            </a:pPr>
            <a:r>
              <a:rPr lang="en-CA" sz="2000" b="0" dirty="0"/>
              <a:t>In February, 2025, It is acquired by Sonar</a:t>
            </a:r>
            <a:endParaRPr sz="2000" b="0" dirty="0"/>
          </a:p>
          <a:p>
            <a:pPr marL="0" indent="0">
              <a:buSzPts val="1100"/>
              <a:buNone/>
            </a:pPr>
            <a:endParaRPr sz="20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3c113a1202_1_0"/>
          <p:cNvSpPr txBox="1"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CA" dirty="0"/>
              <a:t>I. Tool Information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935BE-1B83-0735-F4A9-24AA7DCB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2" y="2105606"/>
            <a:ext cx="11375583" cy="29950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>
          <a:extLst>
            <a:ext uri="{FF2B5EF4-FFF2-40B4-BE49-F238E27FC236}">
              <a16:creationId xmlns:a16="http://schemas.microsoft.com/office/drawing/2014/main" id="{1E10D03E-B8EB-7635-A48D-798AD9BA4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a1e119dded_0_104">
            <a:extLst>
              <a:ext uri="{FF2B5EF4-FFF2-40B4-BE49-F238E27FC236}">
                <a16:creationId xmlns:a16="http://schemas.microsoft.com/office/drawing/2014/main" id="{D57F906A-3CBE-8BA6-5D52-EE923C0D00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00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>
              <a:lnSpc>
                <a:spcPct val="115000"/>
              </a:lnSpc>
              <a:spcBef>
                <a:spcPts val="1200"/>
              </a:spcBef>
            </a:pPr>
            <a:r>
              <a:rPr lang="en-CA" dirty="0"/>
              <a:t>I. Tool Information</a:t>
            </a:r>
            <a:endParaRPr dirty="0"/>
          </a:p>
          <a:p>
            <a:pPr>
              <a:spcBef>
                <a:spcPts val="1200"/>
              </a:spcBef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02F41-5030-7734-34AE-BB1E8DE1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6" y="1704976"/>
            <a:ext cx="11439038" cy="37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8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d0803ec0b_0_1"/>
          <p:cNvSpPr txBox="1">
            <a:spLocks noGrp="1"/>
          </p:cNvSpPr>
          <p:nvPr>
            <p:ph type="title"/>
          </p:nvPr>
        </p:nvSpPr>
        <p:spPr>
          <a:xfrm>
            <a:off x="20800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>
              <a:lnSpc>
                <a:spcPct val="115000"/>
              </a:lnSpc>
              <a:spcBef>
                <a:spcPts val="1200"/>
              </a:spcBef>
            </a:pPr>
            <a:r>
              <a:rPr lang="en-CA" dirty="0"/>
              <a:t>II. </a:t>
            </a:r>
            <a:r>
              <a:rPr lang="en-US" dirty="0"/>
              <a:t>Evaluation</a:t>
            </a:r>
            <a:endParaRPr dirty="0"/>
          </a:p>
          <a:p>
            <a:pPr>
              <a:spcBef>
                <a:spcPts val="1200"/>
              </a:spcBef>
            </a:pPr>
            <a:endParaRPr dirty="0"/>
          </a:p>
        </p:txBody>
      </p:sp>
      <p:sp>
        <p:nvSpPr>
          <p:cNvPr id="63" name="Google Shape;63;g2dd0803ec0b_0_1"/>
          <p:cNvSpPr txBox="1">
            <a:spLocks noGrp="1"/>
          </p:cNvSpPr>
          <p:nvPr>
            <p:ph type="body" idx="1"/>
          </p:nvPr>
        </p:nvSpPr>
        <p:spPr>
          <a:xfrm>
            <a:off x="565601" y="1895475"/>
            <a:ext cx="4863650" cy="425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2000" b="0" dirty="0" err="1"/>
              <a:t>AutoCodeRover</a:t>
            </a:r>
            <a:r>
              <a:rPr lang="en-US" sz="2000" b="0" dirty="0"/>
              <a:t> achieves lower cost (on average $0.43 USD), compared to SWE-Agent</a:t>
            </a:r>
          </a:p>
          <a:p>
            <a:pPr marL="0" indent="0">
              <a:buSzPts val="1100"/>
              <a:buNone/>
            </a:pPr>
            <a:endParaRPr lang="en-US" sz="2000" b="0" dirty="0"/>
          </a:p>
          <a:p>
            <a:pPr marL="0" indent="0">
              <a:buSzPts val="1100"/>
              <a:buNone/>
            </a:pPr>
            <a:r>
              <a:rPr lang="en-US" sz="2000" b="0" dirty="0" err="1"/>
              <a:t>AutoCodeRover</a:t>
            </a:r>
            <a:r>
              <a:rPr lang="en-US" sz="2000" b="0" dirty="0"/>
              <a:t> can resolve more tasks with less cost (31) compared to SWE-Agent (23)</a:t>
            </a:r>
          </a:p>
          <a:p>
            <a:pPr marL="0" indent="0">
              <a:buSzPts val="1100"/>
              <a:buNone/>
            </a:pPr>
            <a:endParaRPr lang="en-US" sz="2000" b="0" dirty="0"/>
          </a:p>
          <a:p>
            <a:pPr marL="0" indent="0">
              <a:buSzPts val="1100"/>
              <a:buNone/>
            </a:pPr>
            <a:r>
              <a:rPr lang="en-US" sz="2000" b="0" dirty="0"/>
              <a:t>Limitation:</a:t>
            </a:r>
            <a:br>
              <a:rPr lang="en-US" sz="2000" b="0" dirty="0"/>
            </a:br>
            <a:r>
              <a:rPr lang="en-US" sz="2000" b="0" dirty="0"/>
              <a:t>1. Rely on LLM to decide bug and generate code</a:t>
            </a:r>
          </a:p>
          <a:p>
            <a:pPr marL="0" indent="0">
              <a:buSzPts val="1100"/>
              <a:buNone/>
            </a:pPr>
            <a:r>
              <a:rPr lang="en-US" sz="2000" b="0" dirty="0"/>
              <a:t>2. </a:t>
            </a:r>
            <a:r>
              <a:rPr lang="en-US" sz="2000" b="0" dirty="0" err="1"/>
              <a:t>Overfittting</a:t>
            </a:r>
            <a:r>
              <a:rPr lang="en-US" sz="2000" b="0" dirty="0"/>
              <a:t> patch</a:t>
            </a:r>
            <a:endParaRPr sz="20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C9C787-ED6D-3421-A0F5-0C7F284A0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790" y="1600200"/>
            <a:ext cx="6404474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d0803ec0b_0_18"/>
          <p:cNvSpPr txBox="1"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dirty="0"/>
              <a:t>III. Demo</a:t>
            </a:r>
            <a:endParaRPr dirty="0"/>
          </a:p>
          <a:p>
            <a:endParaRPr dirty="0"/>
          </a:p>
        </p:txBody>
      </p:sp>
      <p:sp>
        <p:nvSpPr>
          <p:cNvPr id="108" name="Google Shape;108;g2dd0803ec0b_0_18"/>
          <p:cNvSpPr txBox="1">
            <a:spLocks noGrp="1"/>
          </p:cNvSpPr>
          <p:nvPr>
            <p:ph type="body" idx="1"/>
          </p:nvPr>
        </p:nvSpPr>
        <p:spPr>
          <a:xfrm>
            <a:off x="2209799" y="1180450"/>
            <a:ext cx="8742903" cy="48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1200"/>
              </a:spcBef>
              <a:buChar char="●"/>
            </a:pPr>
            <a:r>
              <a:rPr lang="en-CA" sz="2000" dirty="0"/>
              <a:t>Environment setup</a:t>
            </a:r>
            <a:endParaRPr sz="2000" dirty="0"/>
          </a:p>
          <a:p>
            <a:pPr lvl="1">
              <a:spcBef>
                <a:spcPts val="0"/>
              </a:spcBef>
              <a:buChar char="○"/>
            </a:pPr>
            <a:r>
              <a:rPr lang="en-CA" sz="1800" b="0" dirty="0"/>
              <a:t>Docker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CA" sz="1800" b="0" dirty="0"/>
              <a:t>OPENAI_API_KEY, ANTHROPIC_API_KEY.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Gill Sans" panose="020B0604020202020204" charset="0"/>
              </a:rPr>
              <a:t>GROQ_API_KEY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US" sz="2000" b="0" dirty="0">
                <a:solidFill>
                  <a:srgbClr val="1F2328"/>
                </a:solidFill>
                <a:latin typeface="Gill Sans" panose="020B0604020202020204" charset="0"/>
              </a:rPr>
              <a:t>Link setting up </a:t>
            </a:r>
            <a:r>
              <a:rPr lang="en-US" sz="2000" b="0" dirty="0" err="1">
                <a:solidFill>
                  <a:srgbClr val="1F2328"/>
                </a:solidFill>
                <a:latin typeface="Gill Sans" panose="020B0604020202020204" charset="0"/>
              </a:rPr>
              <a:t>AutoCodeRover</a:t>
            </a:r>
            <a:r>
              <a:rPr lang="en-US" sz="2000" b="0" dirty="0">
                <a:solidFill>
                  <a:srgbClr val="1F2328"/>
                </a:solidFill>
                <a:latin typeface="Gill Sans" panose="020B0604020202020204" charset="0"/>
              </a:rPr>
              <a:t>: </a:t>
            </a:r>
            <a:r>
              <a:rPr lang="en-US" sz="2000" b="0" u="sng" dirty="0">
                <a:solidFill>
                  <a:srgbClr val="0070C0"/>
                </a:solidFill>
                <a:latin typeface="Gill Sans" panose="020B0604020202020204" charset="0"/>
              </a:rPr>
              <a:t>https://youtu.be/ZwRGiMduXh4</a:t>
            </a:r>
          </a:p>
          <a:p>
            <a:pPr lvl="1">
              <a:spcBef>
                <a:spcPts val="0"/>
              </a:spcBef>
              <a:buChar char="○"/>
            </a:pPr>
            <a:r>
              <a:rPr lang="en-US" sz="2000" b="0" dirty="0">
                <a:solidFill>
                  <a:srgbClr val="1F2328"/>
                </a:solidFill>
                <a:latin typeface="Gill Sans" panose="020B0604020202020204" charset="0"/>
              </a:rPr>
              <a:t>Link setting up SWE-bench: </a:t>
            </a:r>
            <a:r>
              <a:rPr lang="en-US" sz="2000" b="0" u="sng" dirty="0">
                <a:solidFill>
                  <a:srgbClr val="0070C0"/>
                </a:solidFill>
                <a:latin typeface="Gill Sans" panose="020B0604020202020204" charset="0"/>
              </a:rPr>
              <a:t>https://youtu.be/BVswfxKhkO8</a:t>
            </a:r>
            <a:endParaRPr lang="en-CA" sz="1800" b="0" u="sng" dirty="0">
              <a:solidFill>
                <a:srgbClr val="0070C0"/>
              </a:solidFill>
              <a:latin typeface="Gill Sans" panose="020B0604020202020204" charset="0"/>
            </a:endParaRPr>
          </a:p>
          <a:p>
            <a:pPr marL="0" indent="0">
              <a:spcBef>
                <a:spcPts val="0"/>
              </a:spcBef>
              <a:buNone/>
            </a:pPr>
            <a:endParaRPr b="0" dirty="0"/>
          </a:p>
          <a:p>
            <a:pPr>
              <a:spcBef>
                <a:spcPts val="0"/>
              </a:spcBef>
              <a:buChar char="●"/>
            </a:pPr>
            <a:r>
              <a:rPr lang="en-US" sz="2000" dirty="0"/>
              <a:t>Demo for one task</a:t>
            </a:r>
            <a:endParaRPr lang="en-US" sz="2000" dirty="0">
              <a:solidFill>
                <a:schemeClr val="accent3"/>
              </a:solidFill>
            </a:endParaRPr>
          </a:p>
          <a:p>
            <a:pPr lvl="1">
              <a:spcBef>
                <a:spcPts val="0"/>
              </a:spcBef>
              <a:buChar char="○"/>
            </a:pPr>
            <a:r>
              <a:rPr lang="en-US" sz="2000" b="0" i="0" u="sng" dirty="0">
                <a:solidFill>
                  <a:srgbClr val="0070C0"/>
                </a:solidFill>
                <a:effectLst/>
                <a:latin typeface="Gill Sans" panose="020B0604020202020204" charset="0"/>
              </a:rPr>
              <a:t> https://youtu.be/Co_TxGwZNrk</a:t>
            </a:r>
            <a:endParaRPr lang="en-CA" sz="1800" b="0" u="sng" dirty="0">
              <a:solidFill>
                <a:srgbClr val="0070C0"/>
              </a:solidFill>
              <a:latin typeface="Gill Sans" panose="020B0604020202020204" charset="0"/>
            </a:endParaRPr>
          </a:p>
          <a:p>
            <a:pPr lvl="1">
              <a:spcBef>
                <a:spcPts val="0"/>
              </a:spcBef>
              <a:buChar char="○"/>
            </a:pPr>
            <a:endParaRPr lang="en-CA" sz="1800" b="0" dirty="0"/>
          </a:p>
          <a:p>
            <a:pPr>
              <a:spcBef>
                <a:spcPts val="0"/>
              </a:spcBef>
              <a:buChar char="●"/>
            </a:pPr>
            <a:r>
              <a:rPr lang="en-US" sz="2000" dirty="0"/>
              <a:t>Demo for multiple tasks and SWE-bench-Lite (300 tasks)</a:t>
            </a:r>
            <a:endParaRPr lang="en-US" sz="2000" dirty="0">
              <a:solidFill>
                <a:schemeClr val="accent3"/>
              </a:solidFill>
            </a:endParaRPr>
          </a:p>
          <a:p>
            <a:pPr lvl="1">
              <a:spcBef>
                <a:spcPts val="0"/>
              </a:spcBef>
              <a:buChar char="○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Gill Sans" panose="020B0604020202020204" charset="0"/>
              </a:rPr>
              <a:t> </a:t>
            </a:r>
            <a:r>
              <a:rPr lang="en-US" sz="2000" b="0" i="0" u="sng" dirty="0">
                <a:solidFill>
                  <a:srgbClr val="0070C0"/>
                </a:solidFill>
                <a:effectLst/>
                <a:latin typeface="Gill Sans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https://youtu.be/9MoMlz_Vcp0</a:t>
            </a:r>
            <a:endParaRPr lang="en-CA" sz="1800" b="0" dirty="0">
              <a:solidFill>
                <a:srgbClr val="0070C0"/>
              </a:solidFill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1e119dded_0_34"/>
          <p:cNvSpPr txBox="1">
            <a:spLocks noGrp="1"/>
          </p:cNvSpPr>
          <p:nvPr>
            <p:ph type="title"/>
          </p:nvPr>
        </p:nvSpPr>
        <p:spPr>
          <a:xfrm>
            <a:off x="2209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/>
              <a:t>Thank you!</a:t>
            </a:r>
            <a:endParaRPr/>
          </a:p>
        </p:txBody>
      </p:sp>
      <p:sp>
        <p:nvSpPr>
          <p:cNvPr id="131" name="Google Shape;131;g1a1e119dded_0_34"/>
          <p:cNvSpPr txBox="1">
            <a:spLocks noGrp="1"/>
          </p:cNvSpPr>
          <p:nvPr>
            <p:ph type="body" idx="1"/>
          </p:nvPr>
        </p:nvSpPr>
        <p:spPr>
          <a:xfrm>
            <a:off x="2209800" y="2971800"/>
            <a:ext cx="77724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buNone/>
            </a:pPr>
            <a:r>
              <a:rPr lang="en-CA" sz="2900"/>
              <a:t>Questions?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7E142A"/>
      </a:accent1>
      <a:accent2>
        <a:srgbClr val="E43F28"/>
      </a:accent2>
      <a:accent3>
        <a:srgbClr val="10776F"/>
      </a:accent3>
      <a:accent4>
        <a:srgbClr val="E40066"/>
      </a:accent4>
      <a:accent5>
        <a:srgbClr val="7CC12E"/>
      </a:accent5>
      <a:accent6>
        <a:srgbClr val="2499D4"/>
      </a:accent6>
      <a:hlink>
        <a:srgbClr val="7E142A"/>
      </a:hlink>
      <a:folHlink>
        <a:srgbClr val="1433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294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</vt:lpstr>
      <vt:lpstr>Arial</vt:lpstr>
      <vt:lpstr>Noto Sans</vt:lpstr>
      <vt:lpstr>Default Theme</vt:lpstr>
      <vt:lpstr>AutoCodeRover: Autonomous Program Improvement </vt:lpstr>
      <vt:lpstr>Motivation </vt:lpstr>
      <vt:lpstr>Agenda </vt:lpstr>
      <vt:lpstr>I. Tool Information </vt:lpstr>
      <vt:lpstr>I. Tool Information</vt:lpstr>
      <vt:lpstr>I. Tool Information </vt:lpstr>
      <vt:lpstr>II. Evaluation </vt:lpstr>
      <vt:lpstr>III. Demo </vt:lpstr>
      <vt:lpstr>Thank you!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Jean-Michel Paquette</dc:creator>
  <cp:lastModifiedBy>NHAT MINH</cp:lastModifiedBy>
  <cp:revision>18</cp:revision>
  <dcterms:created xsi:type="dcterms:W3CDTF">2013-08-02T15:04:43Z</dcterms:created>
  <dcterms:modified xsi:type="dcterms:W3CDTF">2025-03-10T23:21:28Z</dcterms:modified>
</cp:coreProperties>
</file>