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21"/>
  </p:notesMasterIdLst>
  <p:sldIdLst>
    <p:sldId id="256" r:id="rId5"/>
    <p:sldId id="272" r:id="rId6"/>
    <p:sldId id="285" r:id="rId7"/>
    <p:sldId id="286" r:id="rId8"/>
    <p:sldId id="260" r:id="rId9"/>
    <p:sldId id="294" r:id="rId10"/>
    <p:sldId id="295" r:id="rId11"/>
    <p:sldId id="296" r:id="rId12"/>
    <p:sldId id="297" r:id="rId13"/>
    <p:sldId id="261" r:id="rId14"/>
    <p:sldId id="258" r:id="rId15"/>
    <p:sldId id="287" r:id="rId16"/>
    <p:sldId id="288" r:id="rId17"/>
    <p:sldId id="280" r:id="rId18"/>
    <p:sldId id="282" r:id="rId19"/>
    <p:sldId id="293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VIA Type Office" panose="020B0604020202020204" charset="0"/>
      <p:regular r:id="rId26"/>
      <p:bold r:id="rId27"/>
      <p:italic r:id="rId28"/>
    </p:embeddedFont>
    <p:embeddedFont>
      <p:font typeface="VIA Type Office Light" panose="020B0604020202020204" charset="0"/>
      <p:regular r:id="rId29"/>
    </p:embeddedFont>
  </p:embeddedFont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>
          <p15:clr>
            <a:srgbClr val="A4A3A4"/>
          </p15:clr>
        </p15:guide>
        <p15:guide id="2" orient="horz" pos="368">
          <p15:clr>
            <a:srgbClr val="A4A3A4"/>
          </p15:clr>
        </p15:guide>
        <p15:guide id="3" orient="horz" pos="3965">
          <p15:clr>
            <a:srgbClr val="A4A3A4"/>
          </p15:clr>
        </p15:guide>
        <p15:guide id="4" orient="horz" pos="1207">
          <p15:clr>
            <a:srgbClr val="A4A3A4"/>
          </p15:clr>
        </p15:guide>
        <p15:guide id="5" orient="horz" pos="3680">
          <p15:clr>
            <a:srgbClr val="A4A3A4"/>
          </p15:clr>
        </p15:guide>
        <p15:guide id="6" pos="2948">
          <p15:clr>
            <a:srgbClr val="A4A3A4"/>
          </p15:clr>
        </p15:guide>
        <p15:guide id="7" pos="363">
          <p15:clr>
            <a:srgbClr val="A4A3A4"/>
          </p15:clr>
        </p15:guide>
        <p15:guide id="8" pos="1519">
          <p15:clr>
            <a:srgbClr val="A4A3A4"/>
          </p15:clr>
        </p15:guide>
        <p15:guide id="9" pos="1633" userDrawn="1">
          <p15:clr>
            <a:srgbClr val="A4A3A4"/>
          </p15:clr>
        </p15:guide>
        <p15:guide id="10" pos="2812">
          <p15:clr>
            <a:srgbClr val="A4A3A4"/>
          </p15:clr>
        </p15:guide>
        <p15:guide id="11" pos="4105">
          <p15:clr>
            <a:srgbClr val="A4A3A4"/>
          </p15:clr>
        </p15:guide>
        <p15:guide id="12" pos="4241">
          <p15:clr>
            <a:srgbClr val="A4A3A4"/>
          </p15:clr>
        </p15:guide>
        <p15:guide id="13" pos="53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EFEFE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yst layout 1 - Markering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08" d="100"/>
          <a:sy n="108" d="100"/>
        </p:scale>
        <p:origin x="1734" y="102"/>
      </p:cViewPr>
      <p:guideLst>
        <p:guide orient="horz" pos="1593"/>
        <p:guide orient="horz" pos="368"/>
        <p:guide orient="horz" pos="3965"/>
        <p:guide orient="horz" pos="1207"/>
        <p:guide orient="horz" pos="3680"/>
        <p:guide pos="2948"/>
        <p:guide pos="363"/>
        <p:guide pos="1519"/>
        <p:guide pos="1633"/>
        <p:guide pos="2812"/>
        <p:guide pos="4105"/>
        <p:guide pos="4241"/>
        <p:guide pos="53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6380D-191E-4967-9FAB-88D89A5831CE}" type="datetimeFigureOut">
              <a:rPr lang="da-DK" smtClean="0"/>
              <a:t>20-11-2019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183A-898A-47CA-ACA5-7AAC5C5D897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53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183A-898A-47CA-ACA5-7AAC5C5D8973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870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i="1" dirty="0">
                <a:solidFill>
                  <a:srgbClr val="FF0000"/>
                </a:solidFill>
              </a:rPr>
              <a:t>Din undervisning skal vare ca. 80 minutter. Husk selv at indlægge en kort pause undervejs, hvis det giver mening.</a:t>
            </a:r>
          </a:p>
          <a:p>
            <a:pPr marL="0" indent="0">
              <a:buNone/>
            </a:pPr>
            <a:endParaRPr lang="da-DK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i="1" dirty="0">
                <a:solidFill>
                  <a:srgbClr val="FF0000"/>
                </a:solidFill>
              </a:rPr>
              <a:t>Husk at sætte tid af til, at de studerende deltager aktivt i din undervisning – og til spørgsmål undervejs.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183A-898A-47CA-ACA5-7AAC5C5D8973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745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Tilføj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eksempel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183A-898A-47CA-ACA5-7AAC5C5D8973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717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183A-898A-47CA-ACA5-7AAC5C5D8973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262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577462" y="1174273"/>
            <a:ext cx="687600" cy="702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spc="0"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31" y="1952837"/>
            <a:ext cx="5969457" cy="1647614"/>
          </a:xfrm>
        </p:spPr>
        <p:txBody>
          <a:bodyPr tIns="0" anchor="b" anchorCtr="0"/>
          <a:lstStyle>
            <a:lvl1pPr>
              <a:defRPr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3707298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2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330450" y="3168689"/>
            <a:ext cx="22510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2196752" y="584200"/>
            <a:ext cx="211737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100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2370138" y="5934670"/>
            <a:ext cx="22812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1000" dirty="0">
                <a:solidFill>
                  <a:schemeClr val="tx1"/>
                </a:solidFill>
                <a:latin typeface="+mn-lt"/>
              </a:rPr>
            </a:b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6263" y="584200"/>
            <a:ext cx="1835150" cy="457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rPr>
              <a:t>Gør tanke til handling</a:t>
            </a:r>
          </a:p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VIA University College</a:t>
            </a: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kis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øn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485563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7200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</p:spTree>
    <p:extLst>
      <p:ext uri="{BB962C8B-B14F-4D97-AF65-F5344CB8AC3E}">
        <p14:creationId xmlns:p14="http://schemas.microsoft.com/office/powerpoint/2010/main" val="374518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mørk foto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Pladsholder til billede 7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8000"/>
          </a:xfrm>
        </p:spPr>
        <p:txBody>
          <a:bodyPr tIns="86400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 baseline="0"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4"/>
            <a:stretch>
              <a:fillRect/>
            </a:stretch>
          </a:blipFill>
        </p:spPr>
        <p:txBody>
          <a:bodyPr tIns="7200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22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23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24" name="Billede 7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27" name="Billede 7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0637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V - Stort ikon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2628688" y="1581394"/>
            <a:ext cx="3888000" cy="3942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spc="0"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Klik på ikonet for at tilføje et ikon</a:t>
            </a:r>
            <a:endParaRPr lang="en-GB" dirty="0"/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2" y="579714"/>
            <a:ext cx="3887787" cy="509026"/>
          </a:xfrm>
        </p:spPr>
        <p:txBody>
          <a:bodyPr>
            <a:normAutofit/>
          </a:bodyPr>
          <a:lstStyle>
            <a:lvl1pPr marL="0" indent="0">
              <a:lnSpc>
                <a:spcPct val="83000"/>
              </a:lnSpc>
              <a:buNone/>
              <a:defRPr sz="1600">
                <a:latin typeface="VIA Type Office Light" panose="02000503000000020004" pitchFamily="2" charset="0"/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579714"/>
            <a:ext cx="3887787" cy="509026"/>
          </a:xfrm>
        </p:spPr>
        <p:txBody>
          <a:bodyPr>
            <a:normAutofit/>
          </a:bodyPr>
          <a:lstStyle>
            <a:lvl1pPr marL="0" indent="0">
              <a:lnSpc>
                <a:spcPct val="83000"/>
              </a:lnSpc>
              <a:buNone/>
              <a:defRPr sz="1600">
                <a:latin typeface="VIA Type Office Light" panose="02000503000000020004" pitchFamily="2" charset="0"/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9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2389014" y="3657183"/>
            <a:ext cx="2275961" cy="3180414"/>
            <a:chOff x="-2389014" y="3657183"/>
            <a:chExt cx="2275961" cy="3180414"/>
          </a:xfrm>
        </p:grpSpPr>
        <p:grpSp>
          <p:nvGrpSpPr>
            <p:cNvPr id="22" name="Gruppe 37"/>
            <p:cNvGrpSpPr/>
            <p:nvPr userDrawn="1"/>
          </p:nvGrpSpPr>
          <p:grpSpPr>
            <a:xfrm>
              <a:off x="-2261220" y="3657183"/>
              <a:ext cx="2148167" cy="3180414"/>
              <a:chOff x="-2261220" y="2628888"/>
              <a:chExt cx="2148167" cy="3180414"/>
            </a:xfrm>
          </p:grpSpPr>
          <p:pic>
            <p:nvPicPr>
              <p:cNvPr id="27" name="Picture 2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61220" y="3506000"/>
                <a:ext cx="2131203" cy="2048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28" name="TextBox 11"/>
              <p:cNvSpPr txBox="1"/>
              <p:nvPr userDrawn="1"/>
            </p:nvSpPr>
            <p:spPr>
              <a:xfrm>
                <a:off x="-1944724" y="2628888"/>
                <a:ext cx="1824090" cy="846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Skift baggrundsfarve</a:t>
                </a:r>
                <a:b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</a:b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1.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K</a:t>
                </a:r>
                <a:r>
                  <a:rPr lang="da-DK" sz="100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lik udenfor diaset,</a:t>
                </a:r>
                <a:r>
                  <a:rPr lang="da-DK" sz="100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vælg </a:t>
                </a:r>
                <a:r>
                  <a:rPr lang="da-DK" sz="1000" b="1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Formater baggrund </a:t>
                </a:r>
              </a:p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2.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Vælg</a:t>
                </a: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‘Massiv udfyldning’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og vælg farve</a:t>
                </a:r>
                <a:r>
                  <a:rPr lang="da-DK" sz="1000" b="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fra VIAs farvepalette</a:t>
                </a:r>
              </a:p>
            </p:txBody>
          </p:sp>
          <p:grpSp>
            <p:nvGrpSpPr>
              <p:cNvPr id="29" name="Gruppe 40"/>
              <p:cNvGrpSpPr/>
              <p:nvPr userDrawn="1"/>
            </p:nvGrpSpPr>
            <p:grpSpPr>
              <a:xfrm>
                <a:off x="-1426464" y="4317211"/>
                <a:ext cx="1313411" cy="1492091"/>
                <a:chOff x="-1426464" y="4279878"/>
                <a:chExt cx="1313411" cy="1492091"/>
              </a:xfrm>
            </p:grpSpPr>
            <p:pic>
              <p:nvPicPr>
                <p:cNvPr id="30" name="Picture 2"/>
                <p:cNvPicPr>
                  <a:picLocks noChangeAspect="1" noChangeArrowheads="1"/>
                </p:cNvPicPr>
                <p:nvPr userDrawn="1"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4252" y="4279878"/>
                  <a:ext cx="1264235" cy="14920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cxnSp>
              <p:nvCxnSpPr>
                <p:cNvPr id="31" name="Lige forbindelse 42"/>
                <p:cNvCxnSpPr/>
                <p:nvPr userDrawn="1"/>
              </p:nvCxnSpPr>
              <p:spPr>
                <a:xfrm>
                  <a:off x="-1426464" y="5486400"/>
                  <a:ext cx="1313411" cy="1296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Lige forbindelse 43"/>
                <p:cNvCxnSpPr/>
                <p:nvPr userDrawn="1"/>
              </p:nvCxnSpPr>
              <p:spPr>
                <a:xfrm flipV="1">
                  <a:off x="-1426464" y="5486400"/>
                  <a:ext cx="1306761" cy="13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ktangel 44"/>
                <p:cNvSpPr/>
                <p:nvPr userDrawn="1"/>
              </p:nvSpPr>
              <p:spPr>
                <a:xfrm>
                  <a:off x="-1124764" y="4855860"/>
                  <a:ext cx="105385" cy="108012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sp>
          <p:nvSpPr>
            <p:cNvPr id="23" name="Rektangel 46"/>
            <p:cNvSpPr/>
            <p:nvPr userDrawn="1"/>
          </p:nvSpPr>
          <p:spPr>
            <a:xfrm>
              <a:off x="-1019379" y="5777498"/>
              <a:ext cx="889362" cy="1105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24" name="Lige forbindelse 47"/>
            <p:cNvCxnSpPr>
              <a:endCxn id="23" idx="0"/>
            </p:cNvCxnSpPr>
            <p:nvPr userDrawn="1"/>
          </p:nvCxnSpPr>
          <p:spPr>
            <a:xfrm>
              <a:off x="-762135" y="4503569"/>
              <a:ext cx="187437" cy="1273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boks 45"/>
            <p:cNvSpPr txBox="1"/>
            <p:nvPr userDrawn="1"/>
          </p:nvSpPr>
          <p:spPr>
            <a:xfrm>
              <a:off x="-2389014" y="5918968"/>
              <a:ext cx="962550" cy="53436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36000" bIns="3600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Den lyse grå baggrundsfarve </a:t>
              </a:r>
              <a:b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</a:b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er highlightet </a:t>
              </a:r>
              <a:endParaRPr kumimoji="0" lang="da-DK" sz="1000" b="1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5"/>
            <p:cNvCxnSpPr/>
            <p:nvPr userDrawn="1"/>
          </p:nvCxnSpPr>
          <p:spPr>
            <a:xfrm flipV="1">
              <a:off x="-1426464" y="5975494"/>
              <a:ext cx="301700" cy="2106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e 75"/>
          <p:cNvGrpSpPr>
            <a:grpSpLocks/>
          </p:cNvGrpSpPr>
          <p:nvPr userDrawn="1"/>
        </p:nvGrpSpPr>
        <p:grpSpPr bwMode="auto">
          <a:xfrm>
            <a:off x="9290874" y="1546869"/>
            <a:ext cx="2035175" cy="3053620"/>
            <a:chOff x="5186790" y="1517655"/>
            <a:chExt cx="2034660" cy="3052739"/>
          </a:xfrm>
        </p:grpSpPr>
        <p:sp>
          <p:nvSpPr>
            <p:cNvPr id="42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ikon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ikon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ikonets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ikonet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ikonets hjørner</a:t>
              </a:r>
            </a:p>
          </p:txBody>
        </p:sp>
        <p:pic>
          <p:nvPicPr>
            <p:cNvPr id="43" name="Billede 7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45" name="Billede 7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545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556" y="1916113"/>
            <a:ext cx="7992888" cy="39227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500" baseline="0">
                <a:latin typeface="VIA Type Office Light" panose="02000503000000020004" pitchFamily="2" charset="0"/>
              </a:defRPr>
            </a:lvl2pPr>
            <a:lvl3pPr marL="90000" indent="-45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500" spc="-90" baseline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VIA Type Office Light" panose="02000503000000020004" pitchFamily="2" charset="0"/>
              </a:defRPr>
            </a:lvl5pPr>
            <a:lvl6pPr marL="450000" indent="-45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baseline="0"/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50"/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50" baseline="0">
                <a:latin typeface="VIA Type Office Light" panose="02000503000000020004" pitchFamily="2" charset="0"/>
              </a:defRPr>
            </a:lvl8pPr>
            <a:lvl9pPr marL="450000" indent="-45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50" baseline="0"/>
            </a:lvl9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da-DK" dirty="0"/>
              <a:t>Andet niveau </a:t>
            </a:r>
            <a:r>
              <a:rPr lang="da-DK" dirty="0" err="1"/>
              <a:t>Regular</a:t>
            </a:r>
            <a:endParaRPr lang="da-DK" dirty="0"/>
          </a:p>
          <a:p>
            <a:pPr lvl="2"/>
            <a:r>
              <a:rPr lang="da-DK" dirty="0"/>
              <a:t>Tredje niveau Light</a:t>
            </a:r>
          </a:p>
          <a:p>
            <a:pPr lvl="3"/>
            <a:r>
              <a:rPr lang="da-DK" dirty="0"/>
              <a:t>Fjerde niveau H5 </a:t>
            </a:r>
            <a:r>
              <a:rPr lang="da-DK" dirty="0" err="1"/>
              <a:t>Regular</a:t>
            </a:r>
            <a:endParaRPr lang="da-DK" dirty="0"/>
          </a:p>
          <a:p>
            <a:pPr lvl="4"/>
            <a:r>
              <a:rPr lang="da-DK" dirty="0"/>
              <a:t>Femte niveau H5 Light</a:t>
            </a:r>
          </a:p>
          <a:p>
            <a:pPr lvl="5"/>
            <a:r>
              <a:rPr lang="da-DK" dirty="0"/>
              <a:t>Sjette niveau</a:t>
            </a:r>
          </a:p>
          <a:p>
            <a:pPr lvl="6"/>
            <a:r>
              <a:rPr lang="da-DK" dirty="0"/>
              <a:t>Syvende niveau H6 </a:t>
            </a:r>
            <a:r>
              <a:rPr lang="da-DK" dirty="0" err="1"/>
              <a:t>Regular</a:t>
            </a:r>
            <a:endParaRPr lang="da-DK" dirty="0"/>
          </a:p>
          <a:p>
            <a:pPr lvl="7"/>
            <a:r>
              <a:rPr lang="da-DK" dirty="0"/>
              <a:t>Ottende niveau H6 Light</a:t>
            </a:r>
          </a:p>
          <a:p>
            <a:pPr lvl="8"/>
            <a:r>
              <a:rPr lang="da-DK" dirty="0"/>
              <a:t>Niende niveau H6 </a:t>
            </a:r>
            <a:r>
              <a:rPr lang="da-DK" dirty="0" err="1"/>
              <a:t>bullet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8" name="AutoShape 4"/>
          <p:cNvSpPr>
            <a:spLocks/>
          </p:cNvSpPr>
          <p:nvPr userDrawn="1"/>
        </p:nvSpPr>
        <p:spPr bwMode="gray">
          <a:xfrm>
            <a:off x="-2196752" y="-11761"/>
            <a:ext cx="2117377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1. eller 2. linje i overskriften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linjen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25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Light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25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3. Niveau = Bullet 25 pkt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4.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5. Niveau =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Light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6. Niveau = Bullet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7. Niveau = Regular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8. Niveau = Light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9. Niveau = Bullet 10,5 pkt 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63679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2513" y="3200301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ounded Rectangle 43"/>
          <p:cNvSpPr/>
          <p:nvPr userDrawn="1"/>
        </p:nvSpPr>
        <p:spPr>
          <a:xfrm>
            <a:off x="-323913" y="3200301"/>
            <a:ext cx="214312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23" y="3455571"/>
            <a:ext cx="4381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5"/>
          <p:cNvSpPr/>
          <p:nvPr userDrawn="1"/>
        </p:nvSpPr>
        <p:spPr>
          <a:xfrm>
            <a:off x="-327048" y="3455571"/>
            <a:ext cx="219075" cy="201612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36" name="Rounded Rectangle 46"/>
          <p:cNvSpPr/>
          <p:nvPr userDrawn="1"/>
        </p:nvSpPr>
        <p:spPr>
          <a:xfrm>
            <a:off x="-541361" y="3458746"/>
            <a:ext cx="214313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grpSp>
        <p:nvGrpSpPr>
          <p:cNvPr id="38" name="Gruppe 37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9" name="Picture 2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0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41" name="Gruppe 40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43" name="Lige forbindelse 42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Lige forbindelse 43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ktangel 44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46" name="Tekstboks 45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47" name="Rektangel 46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8" name="Lige forbindelse 47"/>
          <p:cNvCxnSpPr>
            <a:endCxn id="47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7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I - punkter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8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576263" y="1916113"/>
            <a:ext cx="7991474" cy="39258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500" spc="-90" baseline="0"/>
            </a:lvl1pPr>
            <a:lvl2pPr marL="903600">
              <a:lnSpc>
                <a:spcPct val="100000"/>
              </a:lnSpc>
              <a:defRPr sz="2500" spc="-90" baseline="0"/>
            </a:lvl2pPr>
            <a:lvl3pPr marL="1364400">
              <a:lnSpc>
                <a:spcPct val="100000"/>
              </a:lnSpc>
              <a:defRPr sz="2500" spc="-90"/>
            </a:lvl3pPr>
            <a:lvl4pPr marL="1821600">
              <a:lnSpc>
                <a:spcPct val="100000"/>
              </a:lnSpc>
              <a:defRPr sz="2500" spc="-90"/>
            </a:lvl4pPr>
            <a:lvl5pPr marL="1821600">
              <a:lnSpc>
                <a:spcPct val="100000"/>
              </a:lnSpc>
              <a:defRPr sz="2500" spc="-90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29" name="TextBox 3"/>
          <p:cNvSpPr txBox="1"/>
          <p:nvPr userDrawn="1"/>
        </p:nvSpPr>
        <p:spPr>
          <a:xfrm>
            <a:off x="-2330450" y="6631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grpSp>
        <p:nvGrpSpPr>
          <p:cNvPr id="32" name="Gruppe 31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3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35" name="Gruppe 34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36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37" name="Lige forbindelse 36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Lige forbindelse 37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ktangel 38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40" name="Tekstboks 39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41" name="Rektangel 40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2" name="Lige forbindelse 41"/>
          <p:cNvCxnSpPr>
            <a:endCxn id="41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566193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II - lille overskrif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136" y="584199"/>
            <a:ext cx="3893914" cy="756569"/>
          </a:xfrm>
        </p:spPr>
        <p:txBody>
          <a:bodyPr tIns="0"/>
          <a:lstStyle>
            <a:lvl1pPr>
              <a:lnSpc>
                <a:spcPct val="80000"/>
              </a:lnSpc>
              <a:defRPr sz="2500" spc="-100" baseline="0">
                <a:latin typeface="+mj-lt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579714"/>
            <a:ext cx="3887787" cy="509026"/>
          </a:xfrm>
        </p:spPr>
        <p:txBody>
          <a:bodyPr>
            <a:normAutofit/>
          </a:bodyPr>
          <a:lstStyle>
            <a:lvl1pPr marL="0" indent="0">
              <a:lnSpc>
                <a:spcPct val="83000"/>
              </a:lnSpc>
              <a:buNone/>
              <a:defRPr sz="1600">
                <a:latin typeface="VIA Type Office Light" panose="02000503000000020004" pitchFamily="2" charset="0"/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 hasCustomPrompt="1"/>
          </p:nvPr>
        </p:nvSpPr>
        <p:spPr>
          <a:xfrm>
            <a:off x="575556" y="1916113"/>
            <a:ext cx="7992888" cy="39227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0" indent="0">
              <a:lnSpc>
                <a:spcPct val="89000"/>
              </a:lnSpc>
              <a:spcBef>
                <a:spcPts val="0"/>
              </a:spcBef>
              <a:buNone/>
              <a:defRPr sz="1400" baseline="0"/>
            </a:lvl2pPr>
            <a:lvl3pPr marL="0" indent="0">
              <a:spcBef>
                <a:spcPts val="0"/>
              </a:spcBef>
              <a:buFontTx/>
              <a:buNone/>
              <a:defRPr spc="-90" baseline="0">
                <a:latin typeface="VIA Type Office Light" panose="02000503000000020004" pitchFamily="2" charset="0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89000"/>
              </a:lnSpc>
              <a:spcBef>
                <a:spcPts val="0"/>
              </a:spcBef>
              <a:buNone/>
              <a:defRPr>
                <a:latin typeface="VIA Type Office Light" panose="02000503000000020004" pitchFamily="2" charset="0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da-DK" dirty="0"/>
              <a:t>H5 </a:t>
            </a:r>
            <a:r>
              <a:rPr lang="da-DK" dirty="0" err="1"/>
              <a:t>Regular</a:t>
            </a:r>
            <a:endParaRPr lang="da-DK" dirty="0"/>
          </a:p>
          <a:p>
            <a:pPr lvl="2"/>
            <a:r>
              <a:rPr lang="da-DK" dirty="0"/>
              <a:t>H5 Light</a:t>
            </a:r>
          </a:p>
          <a:p>
            <a:pPr lvl="3"/>
            <a:r>
              <a:rPr lang="da-DK" dirty="0"/>
              <a:t>H6 </a:t>
            </a:r>
            <a:r>
              <a:rPr lang="da-DK" dirty="0" err="1"/>
              <a:t>Regular</a:t>
            </a:r>
            <a:endParaRPr lang="da-DK" dirty="0"/>
          </a:p>
          <a:p>
            <a:pPr lvl="4"/>
            <a:r>
              <a:rPr lang="da-DK" dirty="0"/>
              <a:t>H6 Light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grpSp>
        <p:nvGrpSpPr>
          <p:cNvPr id="27" name="Gruppe 26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26" name="Gruppe 25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8" name="Lige forbindelse 17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19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ktangel 24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pic>
        <p:nvPicPr>
          <p:cNvPr id="3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2513" y="3200301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ounded Rectangle 43"/>
          <p:cNvSpPr/>
          <p:nvPr userDrawn="1"/>
        </p:nvSpPr>
        <p:spPr>
          <a:xfrm>
            <a:off x="-323913" y="3200301"/>
            <a:ext cx="214312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23" y="3455571"/>
            <a:ext cx="4381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5"/>
          <p:cNvSpPr/>
          <p:nvPr userDrawn="1"/>
        </p:nvSpPr>
        <p:spPr>
          <a:xfrm>
            <a:off x="-327048" y="3455571"/>
            <a:ext cx="219075" cy="201612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36" name="Rounded Rectangle 46"/>
          <p:cNvSpPr/>
          <p:nvPr userDrawn="1"/>
        </p:nvSpPr>
        <p:spPr>
          <a:xfrm>
            <a:off x="-541361" y="3458746"/>
            <a:ext cx="214313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29" name="Tekstboks 28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Rektangel 16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21" name="Lige forbindelse 20"/>
          <p:cNvCxnSpPr>
            <a:endCxn id="17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"/>
          <p:cNvSpPr txBox="1"/>
          <p:nvPr userDrawn="1"/>
        </p:nvSpPr>
        <p:spPr>
          <a:xfrm>
            <a:off x="-2330450" y="6631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6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31" name="AutoShape 4"/>
          <p:cNvSpPr>
            <a:spLocks/>
          </p:cNvSpPr>
          <p:nvPr userDrawn="1"/>
        </p:nvSpPr>
        <p:spPr bwMode="gray">
          <a:xfrm>
            <a:off x="-2196752" y="584200"/>
            <a:ext cx="211737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  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25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3. Niveau =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Light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4. Niveau = Regular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5. Niveau = Light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348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noProof="0" dirty="0"/>
              <a:t>Overskrift i maksimalt to linjer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6263" y="1914575"/>
            <a:ext cx="3887788" cy="614312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 dirty="0"/>
              <a:t>Indsæt underoverskrift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263" y="2528887"/>
            <a:ext cx="3887788" cy="331311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noProof="0"/>
              <a:t>Klik for at redigere i master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9950" y="1914575"/>
            <a:ext cx="3888495" cy="614311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 dirty="0"/>
              <a:t>Indsæt underoverskrift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9950" y="2528887"/>
            <a:ext cx="3888494" cy="33131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noProof="0"/>
              <a:t>Klik for at redigere i master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483-E4DF-4F58-9D02-BF1D09F1FA18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2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48728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 - corporate (U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577462" y="1174273"/>
            <a:ext cx="687600" cy="702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spc="0"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31" y="1952837"/>
            <a:ext cx="5969457" cy="1647614"/>
          </a:xfrm>
        </p:spPr>
        <p:txBody>
          <a:bodyPr tIns="0" anchor="b" anchorCtr="0"/>
          <a:lstStyle>
            <a:lvl1pPr>
              <a:defRPr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3707298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2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330450" y="3168689"/>
            <a:ext cx="22510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2196752" y="584200"/>
            <a:ext cx="211737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100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2370138" y="5934670"/>
            <a:ext cx="22812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1000" dirty="0">
                <a:solidFill>
                  <a:schemeClr val="tx1"/>
                </a:solidFill>
                <a:latin typeface="+mn-lt"/>
              </a:rPr>
            </a:b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6263" y="584200"/>
            <a:ext cx="1835150" cy="457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rPr>
              <a:t>Bring ideas to life</a:t>
            </a:r>
          </a:p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VIA University College</a:t>
            </a:r>
          </a:p>
        </p:txBody>
      </p:sp>
    </p:spTree>
    <p:extLst>
      <p:ext uri="{BB962C8B-B14F-4D97-AF65-F5344CB8AC3E}">
        <p14:creationId xmlns:p14="http://schemas.microsoft.com/office/powerpoint/2010/main" val="1692973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V - lyst bille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10"/>
          <p:cNvSpPr>
            <a:spLocks noGrp="1"/>
          </p:cNvSpPr>
          <p:nvPr>
            <p:ph type="pic" sz="quarter" idx="14"/>
          </p:nvPr>
        </p:nvSpPr>
        <p:spPr>
          <a:xfrm>
            <a:off x="4665870" y="-6350"/>
            <a:ext cx="4478130" cy="6864350"/>
          </a:xfrm>
          <a:solidFill>
            <a:schemeClr val="bg1"/>
          </a:solidFill>
        </p:spPr>
        <p:txBody>
          <a:bodyPr tIns="792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VIA Type Office" panose="02000503000000020004" pitchFamily="2" charset="0"/>
              <a:buNone/>
              <a:tabLst/>
              <a:defRPr sz="1800"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13" name="AutoShape 4"/>
          <p:cNvSpPr>
            <a:spLocks/>
          </p:cNvSpPr>
          <p:nvPr userDrawn="1"/>
        </p:nvSpPr>
        <p:spPr bwMode="gray">
          <a:xfrm>
            <a:off x="-2196752" y="584200"/>
            <a:ext cx="211737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linje(r)/ord i overskriften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teksten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2513" y="3200301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ounded Rectangle 43"/>
          <p:cNvSpPr/>
          <p:nvPr userDrawn="1"/>
        </p:nvSpPr>
        <p:spPr>
          <a:xfrm>
            <a:off x="-323913" y="3200301"/>
            <a:ext cx="214312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2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23" y="3455571"/>
            <a:ext cx="4381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45"/>
          <p:cNvSpPr/>
          <p:nvPr userDrawn="1"/>
        </p:nvSpPr>
        <p:spPr>
          <a:xfrm>
            <a:off x="-327048" y="3455571"/>
            <a:ext cx="219075" cy="201612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26" name="Rounded Rectangle 46"/>
          <p:cNvSpPr/>
          <p:nvPr userDrawn="1"/>
        </p:nvSpPr>
        <p:spPr>
          <a:xfrm>
            <a:off x="-541361" y="3458746"/>
            <a:ext cx="214313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523005" y="584199"/>
            <a:ext cx="3942235" cy="18081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7455" y="2392329"/>
            <a:ext cx="3888000" cy="34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lang="en-US" sz="2500" kern="1200" spc="-1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en-US" dirty="0"/>
              <a:t>H5 Regular</a:t>
            </a:r>
          </a:p>
          <a:p>
            <a:pPr lvl="2"/>
            <a:r>
              <a:rPr lang="en-US" dirty="0"/>
              <a:t>H5 Light</a:t>
            </a:r>
          </a:p>
          <a:p>
            <a:pPr lvl="3"/>
            <a:r>
              <a:rPr lang="en-US" dirty="0"/>
              <a:t>H6 Regular</a:t>
            </a:r>
          </a:p>
          <a:p>
            <a:pPr lvl="4"/>
            <a:r>
              <a:rPr lang="en-US" dirty="0"/>
              <a:t>H6 Light</a:t>
            </a:r>
            <a:endParaRPr lang="da-DK" dirty="0"/>
          </a:p>
        </p:txBody>
      </p:sp>
      <p:pic>
        <p:nvPicPr>
          <p:cNvPr id="29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232756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e 29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1" name="Picture 2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2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33" name="Gruppe 32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34" name="Picture 2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35" name="Lige forbindelse 34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Lige forbindelse 35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ktangel 36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38" name="Tekstboks 37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39" name="Rektangel 38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0" name="Lige forbindelse 39"/>
          <p:cNvCxnSpPr>
            <a:endCxn id="39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76000" y="5922000"/>
            <a:ext cx="1836000" cy="374400"/>
          </a:xfrm>
          <a:blipFill>
            <a:blip r:embed="rId7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42" name="AutoShape 4"/>
          <p:cNvSpPr>
            <a:spLocks/>
          </p:cNvSpPr>
          <p:nvPr userDrawn="1"/>
        </p:nvSpPr>
        <p:spPr bwMode="gray">
          <a:xfrm>
            <a:off x="-2196752" y="584200"/>
            <a:ext cx="2117377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  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25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3. Niveau =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Light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4. Niveau = Regular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5. Niveau = Light 10,5 pkt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grpSp>
        <p:nvGrpSpPr>
          <p:cNvPr id="41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49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50" name="Billede 7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52" name="Billede 7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3630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le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10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 tIns="792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VIA Type Office" panose="02000503000000020004" pitchFamily="2" charset="0"/>
              <a:buNone/>
              <a:tabLst/>
              <a:defRPr sz="1800"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76000" y="5922000"/>
            <a:ext cx="1836000" cy="374400"/>
          </a:xfrm>
          <a:blipFill>
            <a:blip r:embed="rId2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15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16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17" name="Billed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19" name="Billede 7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0356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V - Mørkt bille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10"/>
          <p:cNvSpPr>
            <a:spLocks noGrp="1"/>
          </p:cNvSpPr>
          <p:nvPr>
            <p:ph type="pic" sz="quarter" idx="14"/>
          </p:nvPr>
        </p:nvSpPr>
        <p:spPr>
          <a:xfrm>
            <a:off x="4665870" y="-6350"/>
            <a:ext cx="4478130" cy="6864350"/>
          </a:xfrm>
          <a:solidFill>
            <a:schemeClr val="tx1"/>
          </a:solidFill>
        </p:spPr>
        <p:txBody>
          <a:bodyPr tIns="792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VIA Type Office" panose="02000503000000020004" pitchFamily="2" charset="0"/>
              <a:buNone/>
              <a:tabLst/>
              <a:defRPr sz="1800"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10" name="AutoShape 4"/>
          <p:cNvSpPr>
            <a:spLocks/>
          </p:cNvSpPr>
          <p:nvPr userDrawn="1"/>
        </p:nvSpPr>
        <p:spPr bwMode="gray">
          <a:xfrm>
            <a:off x="-2196752" y="584200"/>
            <a:ext cx="211737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linje(r)/ord i overskriften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teksten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2513" y="3200301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43"/>
          <p:cNvSpPr/>
          <p:nvPr userDrawn="1"/>
        </p:nvSpPr>
        <p:spPr>
          <a:xfrm>
            <a:off x="-323913" y="3200301"/>
            <a:ext cx="214312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23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23" y="3455571"/>
            <a:ext cx="4381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45"/>
          <p:cNvSpPr/>
          <p:nvPr userDrawn="1"/>
        </p:nvSpPr>
        <p:spPr>
          <a:xfrm>
            <a:off x="-327048" y="3455571"/>
            <a:ext cx="219075" cy="201612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25" name="Rounded Rectangle 46"/>
          <p:cNvSpPr/>
          <p:nvPr userDrawn="1"/>
        </p:nvSpPr>
        <p:spPr>
          <a:xfrm>
            <a:off x="-541361" y="3458746"/>
            <a:ext cx="214313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27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232756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>
          <a:xfrm>
            <a:off x="6732240" y="5920436"/>
            <a:ext cx="1836204" cy="3744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732241" y="5925421"/>
            <a:ext cx="1836204" cy="37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23005" y="584199"/>
            <a:ext cx="3942235" cy="18081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7455" y="2392329"/>
            <a:ext cx="3888000" cy="34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lang="en-US" sz="2500" kern="1200" spc="-1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en-US" dirty="0"/>
              <a:t>H5 Regular</a:t>
            </a:r>
          </a:p>
          <a:p>
            <a:pPr lvl="2"/>
            <a:r>
              <a:rPr lang="en-US" dirty="0"/>
              <a:t>H5 Light</a:t>
            </a:r>
          </a:p>
          <a:p>
            <a:pPr lvl="3"/>
            <a:r>
              <a:rPr lang="en-US" dirty="0"/>
              <a:t>H6 Regular</a:t>
            </a:r>
          </a:p>
          <a:p>
            <a:pPr lvl="4"/>
            <a:r>
              <a:rPr lang="en-US" dirty="0"/>
              <a:t>H6 Light</a:t>
            </a:r>
            <a:endParaRPr lang="da-DK" dirty="0"/>
          </a:p>
        </p:txBody>
      </p:sp>
      <p:grpSp>
        <p:nvGrpSpPr>
          <p:cNvPr id="31" name="Gruppe 30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2" name="Picture 2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3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34" name="Gruppe 33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35" name="Picture 2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36" name="Lige forbindelse 35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Lige forbindelse 36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ktangel 37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39" name="Tekstboks 38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40" name="Rektangel 39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1" name="Lige forbindelse 40"/>
          <p:cNvCxnSpPr>
            <a:endCxn id="40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576000" y="5922000"/>
            <a:ext cx="1836000" cy="374400"/>
          </a:xfrm>
          <a:blipFill>
            <a:blip r:embed="rId8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43" name="AutoShape 4"/>
          <p:cNvSpPr>
            <a:spLocks/>
          </p:cNvSpPr>
          <p:nvPr userDrawn="1"/>
        </p:nvSpPr>
        <p:spPr bwMode="gray">
          <a:xfrm>
            <a:off x="-2196752" y="584200"/>
            <a:ext cx="2117377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  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25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3. Niveau =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Light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4. Niveau = Regular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5. Niveau = Light 10,5 pkt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grpSp>
        <p:nvGrpSpPr>
          <p:cNvPr id="44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51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52" name="Billede 7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3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54" name="Billede 7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112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VI - tekst/cita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7455" y="584199"/>
            <a:ext cx="3887786" cy="5259600"/>
          </a:xfrm>
        </p:spPr>
        <p:txBody>
          <a:bodyPr tIns="3600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8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en-US" dirty="0"/>
              <a:t>H5 Regular</a:t>
            </a:r>
          </a:p>
          <a:p>
            <a:pPr lvl="2"/>
            <a:r>
              <a:rPr lang="en-US" dirty="0"/>
              <a:t>H5 Light</a:t>
            </a:r>
          </a:p>
          <a:p>
            <a:pPr lvl="3"/>
            <a:r>
              <a:rPr lang="en-US" dirty="0"/>
              <a:t>H6 Regular</a:t>
            </a:r>
          </a:p>
          <a:p>
            <a:pPr lvl="4"/>
            <a:r>
              <a:rPr lang="en-US" dirty="0"/>
              <a:t>H6 Light</a:t>
            </a:r>
            <a:endParaRPr lang="da-DK" dirty="0"/>
          </a:p>
        </p:txBody>
      </p:sp>
      <p:sp>
        <p:nvSpPr>
          <p:cNvPr id="13" name="AutoShape 4"/>
          <p:cNvSpPr>
            <a:spLocks/>
          </p:cNvSpPr>
          <p:nvPr userDrawn="1"/>
        </p:nvSpPr>
        <p:spPr bwMode="gray">
          <a:xfrm>
            <a:off x="9252520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linje(r)/ord i overskriften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teksten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</a:p>
        </p:txBody>
      </p:sp>
      <p:grpSp>
        <p:nvGrpSpPr>
          <p:cNvPr id="7" name="Gruppe 6"/>
          <p:cNvGrpSpPr/>
          <p:nvPr userDrawn="1"/>
        </p:nvGrpSpPr>
        <p:grpSpPr>
          <a:xfrm>
            <a:off x="-552513" y="1507530"/>
            <a:ext cx="457200" cy="464820"/>
            <a:chOff x="-552513" y="3200301"/>
            <a:chExt cx="457200" cy="464820"/>
          </a:xfrm>
        </p:grpSpPr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52513" y="3200301"/>
              <a:ext cx="457200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ounded Rectangle 43"/>
            <p:cNvSpPr/>
            <p:nvPr userDrawn="1"/>
          </p:nvSpPr>
          <p:spPr>
            <a:xfrm>
              <a:off x="-323913" y="3200301"/>
              <a:ext cx="214312" cy="206375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a-DK" sz="2400" dirty="0"/>
            </a:p>
          </p:txBody>
        </p:sp>
        <p:pic>
          <p:nvPicPr>
            <p:cNvPr id="24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23" y="3455571"/>
              <a:ext cx="438150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45"/>
            <p:cNvSpPr/>
            <p:nvPr userDrawn="1"/>
          </p:nvSpPr>
          <p:spPr>
            <a:xfrm>
              <a:off x="-327048" y="3455571"/>
              <a:ext cx="219075" cy="201612"/>
            </a:xfrm>
            <a:prstGeom prst="rect">
              <a:avLst/>
            </a:prstGeom>
            <a:solidFill>
              <a:srgbClr val="FFFFFF">
                <a:alpha val="65882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a-DK" sz="2400" dirty="0"/>
            </a:p>
          </p:txBody>
        </p:sp>
        <p:sp>
          <p:nvSpPr>
            <p:cNvPr id="26" name="Rounded Rectangle 46"/>
            <p:cNvSpPr/>
            <p:nvPr userDrawn="1"/>
          </p:nvSpPr>
          <p:spPr>
            <a:xfrm>
              <a:off x="-541361" y="3458746"/>
              <a:ext cx="214313" cy="206375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a-DK" sz="2400" dirty="0"/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4631419" y="584198"/>
            <a:ext cx="3937026" cy="36728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 i flere linjer</a:t>
            </a:r>
          </a:p>
        </p:txBody>
      </p:sp>
      <p:pic>
        <p:nvPicPr>
          <p:cNvPr id="29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9252520" y="1232756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AutoShape 4"/>
          <p:cNvSpPr>
            <a:spLocks/>
          </p:cNvSpPr>
          <p:nvPr userDrawn="1"/>
        </p:nvSpPr>
        <p:spPr bwMode="gray">
          <a:xfrm>
            <a:off x="-2196752" y="584200"/>
            <a:ext cx="211737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18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grpSp>
        <p:nvGrpSpPr>
          <p:cNvPr id="31" name="Gruppe 30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2" name="Picture 2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3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34" name="Gruppe 33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35" name="Picture 2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36" name="Lige forbindelse 35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Lige forbindelse 36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ktangel 37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39" name="Tekstboks 38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40" name="Rektangel 39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1" name="Lige forbindelse 40"/>
          <p:cNvCxnSpPr>
            <a:endCxn id="40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"/>
          <p:cNvSpPr txBox="1"/>
          <p:nvPr userDrawn="1"/>
        </p:nvSpPr>
        <p:spPr>
          <a:xfrm>
            <a:off x="-2330450" y="2528888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43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7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009181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grpSp>
        <p:nvGrpSpPr>
          <p:cNvPr id="6" name="Gruppe 5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9" name="Gruppe 8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1" name="Lige forbindelse 10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Lige forbindelse 11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2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14" name="Tekstboks 13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ktangel 14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6" name="Lige forbindelse 15"/>
          <p:cNvCxnSpPr>
            <a:endCxn id="15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"/>
          <p:cNvSpPr txBox="1"/>
          <p:nvPr userDrawn="1"/>
        </p:nvSpPr>
        <p:spPr>
          <a:xfrm>
            <a:off x="-2330450" y="6631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dholdsside II - punkter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212D-A239-44D3-B25B-09851D6177DA}" type="datetime2">
              <a:rPr lang="da-DK" smtClean="0"/>
              <a:t>20. november 2019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9" name="TextBox 3"/>
          <p:cNvSpPr txBox="1"/>
          <p:nvPr userDrawn="1"/>
        </p:nvSpPr>
        <p:spPr>
          <a:xfrm>
            <a:off x="-1910408" y="6632"/>
            <a:ext cx="1789758" cy="6924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spcBef>
                <a:spcPts val="450"/>
              </a:spcBef>
              <a:defRPr/>
            </a:pP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grpSp>
        <p:nvGrpSpPr>
          <p:cNvPr id="21" name="Group 7"/>
          <p:cNvGrpSpPr/>
          <p:nvPr userDrawn="1"/>
        </p:nvGrpSpPr>
        <p:grpSpPr>
          <a:xfrm>
            <a:off x="-1792227" y="3657183"/>
            <a:ext cx="1707415" cy="3180414"/>
            <a:chOff x="-2389014" y="3657183"/>
            <a:chExt cx="2275961" cy="3180414"/>
          </a:xfrm>
        </p:grpSpPr>
        <p:grpSp>
          <p:nvGrpSpPr>
            <p:cNvPr id="22" name="Gruppe 37"/>
            <p:cNvGrpSpPr/>
            <p:nvPr userDrawn="1"/>
          </p:nvGrpSpPr>
          <p:grpSpPr>
            <a:xfrm>
              <a:off x="-2261220" y="3657183"/>
              <a:ext cx="2148167" cy="3180414"/>
              <a:chOff x="-2261220" y="2628888"/>
              <a:chExt cx="2148167" cy="3180414"/>
            </a:xfrm>
          </p:grpSpPr>
          <p:pic>
            <p:nvPicPr>
              <p:cNvPr id="27" name="Picture 2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61220" y="3506000"/>
                <a:ext cx="2131203" cy="2048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28" name="TextBox 11"/>
              <p:cNvSpPr txBox="1"/>
              <p:nvPr userDrawn="1"/>
            </p:nvSpPr>
            <p:spPr>
              <a:xfrm>
                <a:off x="-1944724" y="2628888"/>
                <a:ext cx="1824090" cy="6412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spcBef>
                    <a:spcPts val="450"/>
                  </a:spcBef>
                  <a:defRPr/>
                </a:pPr>
                <a: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Skift baggrundsfarve</a:t>
                </a:r>
                <a:b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</a:br>
                <a: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1. </a:t>
                </a:r>
                <a:r>
                  <a:rPr lang="da-DK" sz="75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K</a:t>
                </a:r>
                <a:r>
                  <a:rPr lang="da-DK" sz="75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lik udenfor diaset,</a:t>
                </a:r>
                <a:r>
                  <a:rPr lang="da-DK" sz="75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vælg </a:t>
                </a:r>
                <a:r>
                  <a:rPr lang="da-DK" sz="750" b="1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Formater baggrund </a:t>
                </a:r>
              </a:p>
              <a:p>
                <a:pPr algn="r">
                  <a:spcBef>
                    <a:spcPts val="450"/>
                  </a:spcBef>
                  <a:defRPr/>
                </a:pPr>
                <a: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2. </a:t>
                </a:r>
                <a:r>
                  <a:rPr lang="da-DK" sz="75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Vælg</a:t>
                </a:r>
                <a: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‘Massiv udfyldning’</a:t>
                </a:r>
                <a:r>
                  <a:rPr lang="da-DK" sz="75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og vælg farve</a:t>
                </a:r>
                <a:r>
                  <a:rPr lang="da-DK" sz="750" b="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fra VIAs farvepalette</a:t>
                </a:r>
              </a:p>
            </p:txBody>
          </p:sp>
          <p:grpSp>
            <p:nvGrpSpPr>
              <p:cNvPr id="30" name="Gruppe 40"/>
              <p:cNvGrpSpPr/>
              <p:nvPr userDrawn="1"/>
            </p:nvGrpSpPr>
            <p:grpSpPr>
              <a:xfrm>
                <a:off x="-1426464" y="4317211"/>
                <a:ext cx="1313411" cy="1492091"/>
                <a:chOff x="-1426464" y="4279878"/>
                <a:chExt cx="1313411" cy="1492091"/>
              </a:xfrm>
            </p:grpSpPr>
            <p:pic>
              <p:nvPicPr>
                <p:cNvPr id="31" name="Picture 2"/>
                <p:cNvPicPr>
                  <a:picLocks noChangeAspect="1" noChangeArrowheads="1"/>
                </p:cNvPicPr>
                <p:nvPr userDrawn="1"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4252" y="4279878"/>
                  <a:ext cx="1264235" cy="14920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cxnSp>
              <p:nvCxnSpPr>
                <p:cNvPr id="43" name="Lige forbindelse 42"/>
                <p:cNvCxnSpPr/>
                <p:nvPr userDrawn="1"/>
              </p:nvCxnSpPr>
              <p:spPr>
                <a:xfrm>
                  <a:off x="-1426464" y="5486400"/>
                  <a:ext cx="1313411" cy="1296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Lige forbindelse 43"/>
                <p:cNvCxnSpPr/>
                <p:nvPr userDrawn="1"/>
              </p:nvCxnSpPr>
              <p:spPr>
                <a:xfrm flipV="1">
                  <a:off x="-1426464" y="5486400"/>
                  <a:ext cx="1306761" cy="13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ktangel 44"/>
                <p:cNvSpPr/>
                <p:nvPr userDrawn="1"/>
              </p:nvSpPr>
              <p:spPr>
                <a:xfrm>
                  <a:off x="-1124764" y="4855860"/>
                  <a:ext cx="105385" cy="108012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sz="1350" dirty="0"/>
                </a:p>
              </p:txBody>
            </p:sp>
          </p:grpSp>
        </p:grpSp>
        <p:sp>
          <p:nvSpPr>
            <p:cNvPr id="23" name="Rektangel 46"/>
            <p:cNvSpPr/>
            <p:nvPr userDrawn="1"/>
          </p:nvSpPr>
          <p:spPr>
            <a:xfrm>
              <a:off x="-1019379" y="5777498"/>
              <a:ext cx="889362" cy="1105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350" dirty="0"/>
            </a:p>
          </p:txBody>
        </p:sp>
        <p:cxnSp>
          <p:nvCxnSpPr>
            <p:cNvPr id="24" name="Lige forbindelse 47"/>
            <p:cNvCxnSpPr>
              <a:endCxn id="23" idx="0"/>
            </p:cNvCxnSpPr>
            <p:nvPr userDrawn="1"/>
          </p:nvCxnSpPr>
          <p:spPr>
            <a:xfrm>
              <a:off x="-762135" y="4503569"/>
              <a:ext cx="187437" cy="1273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boks 45"/>
            <p:cNvSpPr txBox="1"/>
            <p:nvPr userDrawn="1"/>
          </p:nvSpPr>
          <p:spPr>
            <a:xfrm>
              <a:off x="-2389014" y="5918968"/>
              <a:ext cx="962550" cy="4189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36000" bIns="36000" rtlCol="0">
              <a:spAutoFit/>
            </a:bodyPr>
            <a:lstStyle/>
            <a:p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75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Den lyse grå baggrundsfarve </a:t>
              </a:r>
              <a:br>
                <a:rPr kumimoji="0" lang="da-DK" sz="75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</a:br>
              <a:r>
                <a:rPr kumimoji="0" lang="da-DK" sz="75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er highlightet </a:t>
              </a:r>
              <a:endParaRPr kumimoji="0" lang="da-DK" sz="750" b="1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6"/>
            <p:cNvCxnSpPr/>
            <p:nvPr userDrawn="1"/>
          </p:nvCxnSpPr>
          <p:spPr>
            <a:xfrm flipV="1">
              <a:off x="-1426464" y="5975494"/>
              <a:ext cx="301700" cy="2106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1916114"/>
            <a:ext cx="7991381" cy="3925887"/>
          </a:xfrm>
        </p:spPr>
        <p:txBody>
          <a:bodyPr/>
          <a:lstStyle>
            <a:lvl2pPr>
              <a:defRPr baseline="0"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a-DK" noProof="0" dirty="0"/>
              <a:t>Klik for at redigere i master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71275" y="5922000"/>
            <a:ext cx="1836478" cy="374400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340140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 - stor overskrif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4791" y="584200"/>
            <a:ext cx="6001897" cy="3863864"/>
          </a:xfrm>
        </p:spPr>
        <p:txBody>
          <a:bodyPr tIns="90000" anchor="t" anchorCtr="0"/>
          <a:lstStyle>
            <a:lvl1pPr>
              <a:defRPr sz="720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2" name="AutoShape 4"/>
          <p:cNvSpPr>
            <a:spLocks/>
          </p:cNvSpPr>
          <p:nvPr userDrawn="1"/>
        </p:nvSpPr>
        <p:spPr bwMode="gray">
          <a:xfrm>
            <a:off x="-1951038" y="584200"/>
            <a:ext cx="18716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ord i overskrift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14" name="Gruppe 37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17" name="Gruppe 40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8" name="Picture 2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9" name="Lige forbindelse 42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43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ktangel 44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22" name="Rektangel 46"/>
          <p:cNvSpPr/>
          <p:nvPr userDrawn="1"/>
        </p:nvSpPr>
        <p:spPr>
          <a:xfrm>
            <a:off x="-1019379" y="577749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23" name="Lige forbindelse 47"/>
          <p:cNvCxnSpPr>
            <a:endCxn id="22" idx="0"/>
          </p:cNvCxnSpPr>
          <p:nvPr userDrawn="1"/>
        </p:nvCxnSpPr>
        <p:spPr>
          <a:xfrm>
            <a:off x="-720588" y="4448064"/>
            <a:ext cx="145890" cy="1329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boks 45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1426464" y="5975494"/>
            <a:ext cx="301700" cy="210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46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- medium overskrif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5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2389014" y="3657183"/>
            <a:ext cx="2275961" cy="3180414"/>
            <a:chOff x="-2389014" y="3657183"/>
            <a:chExt cx="2275961" cy="3180414"/>
          </a:xfrm>
        </p:grpSpPr>
        <p:grpSp>
          <p:nvGrpSpPr>
            <p:cNvPr id="16" name="Gruppe 37"/>
            <p:cNvGrpSpPr/>
            <p:nvPr userDrawn="1"/>
          </p:nvGrpSpPr>
          <p:grpSpPr>
            <a:xfrm>
              <a:off x="-2261220" y="3657183"/>
              <a:ext cx="2148167" cy="3180414"/>
              <a:chOff x="-2261220" y="2628888"/>
              <a:chExt cx="2148167" cy="3180414"/>
            </a:xfrm>
          </p:grpSpPr>
          <p:pic>
            <p:nvPicPr>
              <p:cNvPr id="17" name="Picture 2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61220" y="3506000"/>
                <a:ext cx="2131203" cy="2048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18" name="TextBox 11"/>
              <p:cNvSpPr txBox="1"/>
              <p:nvPr userDrawn="1"/>
            </p:nvSpPr>
            <p:spPr>
              <a:xfrm>
                <a:off x="-1944724" y="2628888"/>
                <a:ext cx="1824090" cy="846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Skift baggrundsfarve</a:t>
                </a:r>
                <a:b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</a:b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1.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K</a:t>
                </a:r>
                <a:r>
                  <a:rPr lang="da-DK" sz="100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lik udenfor diaset,</a:t>
                </a:r>
                <a:r>
                  <a:rPr lang="da-DK" sz="100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vælg </a:t>
                </a:r>
                <a:r>
                  <a:rPr lang="da-DK" sz="1000" b="1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Formater baggrund </a:t>
                </a:r>
              </a:p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2.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Vælg</a:t>
                </a: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‘Massiv udfyldning’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og vælg farve</a:t>
                </a:r>
                <a:r>
                  <a:rPr lang="da-DK" sz="1000" b="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fra VIAs farvepalette</a:t>
                </a:r>
              </a:p>
            </p:txBody>
          </p:sp>
          <p:grpSp>
            <p:nvGrpSpPr>
              <p:cNvPr id="19" name="Gruppe 40"/>
              <p:cNvGrpSpPr/>
              <p:nvPr userDrawn="1"/>
            </p:nvGrpSpPr>
            <p:grpSpPr>
              <a:xfrm>
                <a:off x="-1426464" y="4317211"/>
                <a:ext cx="1313411" cy="1492091"/>
                <a:chOff x="-1426464" y="4279878"/>
                <a:chExt cx="1313411" cy="1492091"/>
              </a:xfrm>
            </p:grpSpPr>
            <p:pic>
              <p:nvPicPr>
                <p:cNvPr id="20" name="Picture 2"/>
                <p:cNvPicPr>
                  <a:picLocks noChangeAspect="1" noChangeArrowheads="1"/>
                </p:cNvPicPr>
                <p:nvPr userDrawn="1"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4252" y="4279878"/>
                  <a:ext cx="1264235" cy="14920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cxnSp>
              <p:nvCxnSpPr>
                <p:cNvPr id="21" name="Lige forbindelse 42"/>
                <p:cNvCxnSpPr/>
                <p:nvPr userDrawn="1"/>
              </p:nvCxnSpPr>
              <p:spPr>
                <a:xfrm>
                  <a:off x="-1426464" y="5486400"/>
                  <a:ext cx="1313411" cy="1296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Lige forbindelse 43"/>
                <p:cNvCxnSpPr/>
                <p:nvPr userDrawn="1"/>
              </p:nvCxnSpPr>
              <p:spPr>
                <a:xfrm flipV="1">
                  <a:off x="-1426464" y="5486400"/>
                  <a:ext cx="1306761" cy="13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ktangel 44"/>
                <p:cNvSpPr/>
                <p:nvPr userDrawn="1"/>
              </p:nvSpPr>
              <p:spPr>
                <a:xfrm>
                  <a:off x="-1124764" y="4855860"/>
                  <a:ext cx="105385" cy="108012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sp>
          <p:nvSpPr>
            <p:cNvPr id="24" name="Rektangel 46"/>
            <p:cNvSpPr/>
            <p:nvPr userDrawn="1"/>
          </p:nvSpPr>
          <p:spPr>
            <a:xfrm>
              <a:off x="-1019379" y="5777498"/>
              <a:ext cx="889362" cy="1105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25" name="Lige forbindelse 47"/>
            <p:cNvCxnSpPr>
              <a:endCxn id="24" idx="0"/>
            </p:cNvCxnSpPr>
            <p:nvPr userDrawn="1"/>
          </p:nvCxnSpPr>
          <p:spPr>
            <a:xfrm>
              <a:off x="-762135" y="4503569"/>
              <a:ext cx="187437" cy="1273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kstboks 45"/>
            <p:cNvSpPr txBox="1"/>
            <p:nvPr userDrawn="1"/>
          </p:nvSpPr>
          <p:spPr>
            <a:xfrm>
              <a:off x="-2389014" y="5918968"/>
              <a:ext cx="962550" cy="53436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36000" bIns="3600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Den lyse grå baggrundsfarve </a:t>
              </a:r>
              <a:b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</a:b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er highlightet </a:t>
              </a:r>
              <a:endParaRPr kumimoji="0" lang="da-DK" sz="1000" b="1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26"/>
            <p:cNvCxnSpPr/>
            <p:nvPr userDrawn="1"/>
          </p:nvCxnSpPr>
          <p:spPr>
            <a:xfrm flipV="1">
              <a:off x="-1426464" y="5975494"/>
              <a:ext cx="301700" cy="2106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432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lys foto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Pladsholder til billede 7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8000"/>
          </a:xfrm>
        </p:spPr>
        <p:txBody>
          <a:bodyPr tIns="864000" anchor="ctr" anchorCtr="0">
            <a:normAutofit/>
          </a:bodyPr>
          <a:lstStyle>
            <a:lvl1pPr marL="0" indent="0" algn="ctr">
              <a:buNone/>
              <a:defRPr sz="1800" spc="0" baseline="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8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24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25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26" name="Billede 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28" name="Billede 7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728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l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3570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8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5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2851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la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240" y="5920436"/>
            <a:ext cx="1836204" cy="374400"/>
          </a:xfrm>
          <a:prstGeom prst="rect">
            <a:avLst/>
          </a:prstGeom>
          <a:blipFill>
            <a:blip r:embed="rId27"/>
            <a:stretch>
              <a:fillRect/>
            </a:stretch>
          </a:blipFill>
        </p:spPr>
        <p:txBody>
          <a:bodyPr vert="horz" lIns="0" tIns="90000" rIns="0" bIns="0" rtlCol="0" anchor="t" anchorCtr="0"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2241" y="5925421"/>
            <a:ext cx="1836204" cy="374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006" y="584199"/>
            <a:ext cx="8044732" cy="11949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556" y="1914396"/>
            <a:ext cx="7992888" cy="39244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7313" y="5920436"/>
            <a:ext cx="1836737" cy="374001"/>
          </a:xfrm>
          <a:prstGeom prst="rect">
            <a:avLst/>
          </a:prstGeom>
          <a:blipFill>
            <a:blip r:embed="rId27"/>
            <a:stretch>
              <a:fillRect/>
            </a:stretch>
          </a:blipFill>
        </p:spPr>
        <p:txBody>
          <a:bodyPr vert="horz" lIns="0" tIns="90000" rIns="0" bIns="0" rtlCol="0" anchor="t" anchorCtr="0"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VIA på vejen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62" r:id="rId3"/>
    <p:sldLayoutId id="2147483661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63" r:id="rId13"/>
    <p:sldLayoutId id="2147483664" r:id="rId14"/>
    <p:sldLayoutId id="2147483666" r:id="rId15"/>
    <p:sldLayoutId id="2147483650" r:id="rId16"/>
    <p:sldLayoutId id="2147483674" r:id="rId17"/>
    <p:sldLayoutId id="2147483679" r:id="rId18"/>
    <p:sldLayoutId id="2147483682" r:id="rId19"/>
    <p:sldLayoutId id="2147483676" r:id="rId20"/>
    <p:sldLayoutId id="2147483683" r:id="rId21"/>
    <p:sldLayoutId id="2147483677" r:id="rId22"/>
    <p:sldLayoutId id="2147483678" r:id="rId23"/>
    <p:sldLayoutId id="2147483655" r:id="rId24"/>
    <p:sldLayoutId id="2147483684" r:id="rId25"/>
  </p:sldLayoutIdLst>
  <p:hf hdr="0"/>
  <p:txStyles>
    <p:titleStyle>
      <a:lvl1pPr algn="l" defTabSz="914400" rtl="0" eaLnBrk="1" latinLnBrk="0" hangingPunct="1">
        <a:lnSpc>
          <a:spcPct val="73000"/>
        </a:lnSpc>
        <a:spcBef>
          <a:spcPct val="0"/>
        </a:spcBef>
        <a:buNone/>
        <a:defRPr sz="4800" kern="1200" spc="-250" baseline="0">
          <a:solidFill>
            <a:schemeClr val="tx1"/>
          </a:solidFill>
          <a:latin typeface="VIA Type Office Light" panose="02000503000000020004" pitchFamily="2" charset="0"/>
          <a:ea typeface="+mj-ea"/>
          <a:cs typeface="+mj-cs"/>
        </a:defRPr>
      </a:lvl1pPr>
    </p:titleStyle>
    <p:bodyStyle>
      <a:lvl1pPr marL="450000" indent="-450000" algn="l" defTabSz="914400" rtl="0" eaLnBrk="1" latinLnBrk="0" hangingPunct="1">
        <a:lnSpc>
          <a:spcPct val="80000"/>
        </a:lnSpc>
        <a:spcBef>
          <a:spcPct val="20000"/>
        </a:spcBef>
        <a:buFont typeface="VIA Type Office" panose="02000503000000020004" pitchFamily="2" charset="0"/>
        <a:buChar char="–"/>
        <a:defRPr sz="25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918000" indent="-450000" algn="l" defTabSz="914400" rtl="0" eaLnBrk="1" latinLnBrk="0" hangingPunct="1">
        <a:spcBef>
          <a:spcPts val="600"/>
        </a:spcBef>
        <a:buFont typeface="VIA Type Office" panose="02000503000000020004" pitchFamily="2" charset="0"/>
        <a:buChar char="–"/>
        <a:defRPr sz="1800" kern="1200" spc="-90" baseline="0">
          <a:solidFill>
            <a:schemeClr val="tx1"/>
          </a:solidFill>
          <a:latin typeface="+mn-lt"/>
          <a:ea typeface="+mn-ea"/>
          <a:cs typeface="+mn-cs"/>
        </a:defRPr>
      </a:lvl2pPr>
      <a:lvl3pPr marL="1378800" indent="-450000" algn="l" defTabSz="914400" rtl="0" eaLnBrk="1" latinLnBrk="0" hangingPunct="1">
        <a:lnSpc>
          <a:spcPct val="89000"/>
        </a:lnSpc>
        <a:spcBef>
          <a:spcPts val="600"/>
        </a:spcBef>
        <a:buFont typeface="VIA Type Office" panose="02000503000000020004" pitchFamily="2" charset="0"/>
        <a:buChar char="–"/>
        <a:defRPr sz="1400" kern="1200" spc="-50" baseline="0">
          <a:solidFill>
            <a:schemeClr val="tx1"/>
          </a:solidFill>
          <a:latin typeface="+mn-lt"/>
          <a:ea typeface="+mn-ea"/>
          <a:cs typeface="+mn-cs"/>
        </a:defRPr>
      </a:lvl3pPr>
      <a:lvl4pPr marL="1836000" indent="-450000" algn="l" defTabSz="914400" rtl="0" eaLnBrk="1" latinLnBrk="0" hangingPunct="1">
        <a:lnSpc>
          <a:spcPct val="97000"/>
        </a:lnSpc>
        <a:spcBef>
          <a:spcPts val="600"/>
        </a:spcBef>
        <a:buFont typeface="VIA Type Office" panose="02000503000000020004" pitchFamily="2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836000" indent="-450000" algn="l" defTabSz="914400" rtl="0" eaLnBrk="1" latinLnBrk="0" hangingPunct="1">
        <a:lnSpc>
          <a:spcPct val="97000"/>
        </a:lnSpc>
        <a:spcBef>
          <a:spcPts val="600"/>
        </a:spcBef>
        <a:buFont typeface="VIA Type Office" panose="02000503000000020004" pitchFamily="2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a.dk/" TargetMode="External"/><Relationship Id="rId2" Type="http://schemas.openxmlformats.org/officeDocument/2006/relationships/hyperlink" Target="http://www.ug.dk/" TargetMode="Externa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a.dk/aabent-hus" TargetMode="External"/><Relationship Id="rId2" Type="http://schemas.openxmlformats.org/officeDocument/2006/relationships/hyperlink" Target="http://www.studiepraktik.nu/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www.via.dk/" TargetMode="External"/><Relationship Id="rId4" Type="http://schemas.openxmlformats.org/officeDocument/2006/relationships/hyperlink" Target="http://www.via.dk/book-studieda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nstudievej.dk/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enderup21/IT-Snyd-Og-Bedra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VIA på vejen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2800" dirty="0">
                <a:solidFill>
                  <a:srgbClr val="FFFF00"/>
                </a:solidFill>
              </a:rPr>
              <a:t>Favrskov</a:t>
            </a:r>
            <a:r>
              <a:rPr lang="da-DK" sz="2800" dirty="0"/>
              <a:t> gymnasium den </a:t>
            </a:r>
            <a:r>
              <a:rPr lang="da-DK" sz="2800" dirty="0">
                <a:solidFill>
                  <a:srgbClr val="FFFF00"/>
                </a:solidFill>
              </a:rPr>
              <a:t>21/11</a:t>
            </a:r>
          </a:p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VIA på vejen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1</a:t>
            </a:fld>
            <a:endParaRPr lang="da-DK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7596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Mit studieliv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10</a:t>
            </a:fld>
            <a:endParaRPr lang="da-DK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Undertitel 7"/>
          <p:cNvSpPr>
            <a:spLocks noGrp="1"/>
          </p:cNvSpPr>
          <p:nvPr>
            <p:ph type="subTitle" idx="1"/>
          </p:nvPr>
        </p:nvSpPr>
        <p:spPr>
          <a:xfrm>
            <a:off x="576001" y="1835441"/>
            <a:ext cx="5940688" cy="32497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Hvorfor</a:t>
            </a:r>
            <a:r>
              <a:rPr lang="en-US" dirty="0"/>
              <a:t> </a:t>
            </a:r>
            <a:r>
              <a:rPr lang="en-US" dirty="0" err="1"/>
              <a:t>valgte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VIA ICT?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Undervisningen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Praktik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 </a:t>
            </a:r>
            <a:r>
              <a:rPr lang="en-US" dirty="0" err="1"/>
              <a:t>Sociale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 n’ A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987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Disse uddannelser kan du møde til Uddannelsescaféen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D37E-E84E-4B9A-A7EB-75B3F0C80646}" type="datetime2">
              <a:rPr lang="da-DK" smtClean="0"/>
              <a:t>20. november 2019</a:t>
            </a:fld>
            <a:endParaRPr lang="da-DK" dirty="0"/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tekst 8"/>
          <p:cNvSpPr>
            <a:spLocks noGrp="1"/>
          </p:cNvSpPr>
          <p:nvPr>
            <p:ph type="body" sz="quarter" idx="4294967295"/>
          </p:nvPr>
        </p:nvSpPr>
        <p:spPr>
          <a:xfrm>
            <a:off x="576264" y="2294040"/>
            <a:ext cx="7991474" cy="2945182"/>
          </a:xfrm>
        </p:spPr>
        <p:txBody>
          <a:bodyPr numCol="2">
            <a:normAutofit fontScale="92500" lnSpcReduction="10000"/>
          </a:bodyPr>
          <a:lstStyle/>
          <a:p>
            <a:r>
              <a:rPr lang="da-DK" dirty="0"/>
              <a:t>Administrationsbachelor</a:t>
            </a:r>
          </a:p>
          <a:p>
            <a:r>
              <a:rPr lang="da-DK" dirty="0" err="1"/>
              <a:t>Character</a:t>
            </a:r>
            <a:r>
              <a:rPr lang="da-DK" dirty="0"/>
              <a:t> Animation</a:t>
            </a:r>
          </a:p>
          <a:p>
            <a:r>
              <a:rPr lang="da-DK" dirty="0"/>
              <a:t>Design &amp; Business – Branding &amp; Marketing Management</a:t>
            </a:r>
          </a:p>
          <a:p>
            <a:r>
              <a:rPr lang="da-DK" dirty="0"/>
              <a:t>Ergoterapeut</a:t>
            </a:r>
          </a:p>
          <a:p>
            <a:r>
              <a:rPr lang="da-DK" dirty="0"/>
              <a:t>Ernæring og Sundhed</a:t>
            </a:r>
          </a:p>
          <a:p>
            <a:r>
              <a:rPr lang="da-DK" dirty="0"/>
              <a:t>Global Business Engineering</a:t>
            </a:r>
          </a:p>
          <a:p>
            <a:r>
              <a:rPr lang="da-DK" dirty="0"/>
              <a:t>Global Nutrition &amp; Health</a:t>
            </a:r>
          </a:p>
          <a:p>
            <a:r>
              <a:rPr lang="da-DK" dirty="0"/>
              <a:t>Lærer</a:t>
            </a:r>
          </a:p>
          <a:p>
            <a:r>
              <a:rPr lang="da-DK" dirty="0"/>
              <a:t>Markedsføringsøkonom</a:t>
            </a:r>
          </a:p>
          <a:p>
            <a:r>
              <a:rPr lang="da-DK" dirty="0"/>
              <a:t>Materialeingeniør</a:t>
            </a:r>
          </a:p>
          <a:p>
            <a:r>
              <a:rPr lang="da-DK" dirty="0"/>
              <a:t>Professionsbachelor i skat</a:t>
            </a:r>
          </a:p>
          <a:p>
            <a:r>
              <a:rPr lang="da-DK" dirty="0" err="1"/>
              <a:t>Psykomotorisk</a:t>
            </a:r>
            <a:r>
              <a:rPr lang="da-DK" dirty="0"/>
              <a:t> Terapeut</a:t>
            </a:r>
          </a:p>
          <a:p>
            <a:r>
              <a:rPr lang="da-DK" dirty="0"/>
              <a:t>Pædagog</a:t>
            </a:r>
          </a:p>
          <a:p>
            <a:r>
              <a:rPr lang="da-DK" dirty="0"/>
              <a:t>Socialrådgiver</a:t>
            </a:r>
          </a:p>
          <a:p>
            <a:r>
              <a:rPr lang="da-DK" dirty="0"/>
              <a:t>Softwareingeniør</a:t>
            </a:r>
            <a:endParaRPr lang="da-DK" sz="1000" dirty="0"/>
          </a:p>
          <a:p>
            <a:r>
              <a:rPr lang="da-DK" dirty="0"/>
              <a:t>Sygeplejerske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4294967295"/>
          </p:nvPr>
        </p:nvSpPr>
        <p:spPr>
          <a:xfrm>
            <a:off x="571274" y="5299237"/>
            <a:ext cx="1836478" cy="28087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0" tIns="54014" rIns="0" bIns="0" rtlCol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61937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400" dirty="0"/>
              <a:t>Hvad er en professionsbacheloruddannelse?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Mellemlang videregående uddannelser på bachelor-niveau</a:t>
            </a:r>
          </a:p>
          <a:p>
            <a:r>
              <a:rPr lang="da-DK" dirty="0"/>
              <a:t>Teori og praksis går hånd i hånd</a:t>
            </a:r>
          </a:p>
          <a:p>
            <a:r>
              <a:rPr lang="da-DK" dirty="0"/>
              <a:t>Ikke kun en boglig uddannelse</a:t>
            </a:r>
          </a:p>
          <a:p>
            <a:r>
              <a:rPr lang="da-DK" dirty="0"/>
              <a:t>Tæt tilknytning til arbejdsmarked/professionen </a:t>
            </a:r>
          </a:p>
          <a:p>
            <a:r>
              <a:rPr lang="da-DK" dirty="0"/>
              <a:t>Praktikophold i alle uddannelser</a:t>
            </a:r>
          </a:p>
          <a:p>
            <a:r>
              <a:rPr lang="da-DK" dirty="0"/>
              <a:t>Specialiseret faglig indsigt i et fag/område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350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13</a:t>
            </a:fld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23006" y="584199"/>
            <a:ext cx="8044732" cy="7565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3000"/>
              </a:lnSpc>
              <a:spcBef>
                <a:spcPct val="0"/>
              </a:spcBef>
              <a:buNone/>
              <a:defRPr sz="4800" kern="1200" spc="-250" baseline="0">
                <a:solidFill>
                  <a:schemeClr val="tx1"/>
                </a:solidFill>
                <a:latin typeface="VIA Type Office Light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da-DK" dirty="0"/>
              <a:t>VIA </a:t>
            </a:r>
            <a:r>
              <a:rPr lang="da-DK" dirty="0" err="1"/>
              <a:t>University</a:t>
            </a:r>
            <a:r>
              <a:rPr lang="da-DK" dirty="0"/>
              <a:t> College</a:t>
            </a: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268760"/>
            <a:ext cx="3702202" cy="2347196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79" y="3706519"/>
            <a:ext cx="3702203" cy="2213917"/>
          </a:xfrm>
          <a:prstGeom prst="rect">
            <a:avLst/>
          </a:prstGeom>
        </p:spPr>
      </p:pic>
      <p:sp>
        <p:nvSpPr>
          <p:cNvPr id="10" name="Tekstboks 9"/>
          <p:cNvSpPr txBox="1"/>
          <p:nvPr/>
        </p:nvSpPr>
        <p:spPr>
          <a:xfrm>
            <a:off x="179512" y="1268760"/>
            <a:ext cx="4968552" cy="93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2000" spc="-100" dirty="0"/>
              <a:t>41</a:t>
            </a:r>
            <a:r>
              <a:rPr lang="da-DK" sz="2000" kern="1200" spc="-100" baseline="0" dirty="0">
                <a:solidFill>
                  <a:schemeClr val="tx1"/>
                </a:solidFill>
              </a:rPr>
              <a:t> professionsbacheloruddannelser</a:t>
            </a:r>
            <a:r>
              <a:rPr lang="da-DK" sz="2000" kern="1200" spc="-100" dirty="0">
                <a:solidFill>
                  <a:schemeClr val="tx1"/>
                </a:solidFill>
              </a:rPr>
              <a:t> og </a:t>
            </a:r>
            <a:r>
              <a:rPr lang="da-DK" sz="2000" spc="-100" dirty="0"/>
              <a:t>8 erhvervsakademiuddannelser</a:t>
            </a:r>
          </a:p>
          <a:p>
            <a:pPr marL="342900" indent="-3429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2000" spc="-100" dirty="0"/>
              <a:t>Campus i Århus, Herning, Horsens, Viborg, Randers, Holstebro og Silkeborg</a:t>
            </a:r>
          </a:p>
          <a:p>
            <a:pPr marL="342900" indent="-3429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2000" spc="-100" dirty="0"/>
              <a:t>Alle campusser har et tværfagligt uddannelsesmiljø og et aktivt studiemiljø</a:t>
            </a:r>
          </a:p>
          <a:p>
            <a:pPr marL="342900" indent="-3429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2000" spc="-100" dirty="0"/>
              <a:t>Mere end 18.500 studerende, 2100 medarbejdere</a:t>
            </a: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spc="-100" dirty="0"/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spc="-100" dirty="0"/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spc="-100" dirty="0"/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spc="-100" dirty="0"/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1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Optagelse og adgangskrav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>
          <a:xfrm>
            <a:off x="576263" y="1484785"/>
            <a:ext cx="7991474" cy="43572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Alle uddannelser har bestemte faglige adgangskrav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Tjek de specifikke krav for den/de uddannelse, du er interesseret 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På nogle uddannelser skal du gennemføre en optagelsesprøve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Husk at undersøge om din ungdomsuddannelse er adgangsgivende, eller om du skal supplere efter gymnasiet.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Få optagelsesvejledning hos Studievalg Midt-Vest – eller tjek selv: </a:t>
            </a:r>
            <a:r>
              <a:rPr lang="da-DK" dirty="0">
                <a:hlinkClick r:id="rId2"/>
              </a:rPr>
              <a:t>www.ug.dk</a:t>
            </a:r>
            <a:r>
              <a:rPr lang="da-DK" dirty="0"/>
              <a:t>  </a:t>
            </a:r>
            <a:r>
              <a:rPr lang="da-DK" dirty="0">
                <a:hlinkClick r:id="rId3"/>
              </a:rPr>
              <a:t>www.via.dk</a:t>
            </a:r>
            <a:r>
              <a:rPr lang="da-DK" dirty="0"/>
              <a:t> 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252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006" y="584199"/>
            <a:ext cx="8044732" cy="900585"/>
          </a:xfrm>
        </p:spPr>
        <p:txBody>
          <a:bodyPr/>
          <a:lstStyle/>
          <a:p>
            <a:r>
              <a:rPr lang="da-DK" dirty="0"/>
              <a:t>Mød VIA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15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>
          <a:xfrm>
            <a:off x="576263" y="1412777"/>
            <a:ext cx="7991474" cy="44292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sz="2400" dirty="0"/>
              <a:t>Tag i studiepraktik 3 dage på en uddannelse i uge 43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2400" dirty="0">
                <a:hlinkClick r:id="rId2"/>
              </a:rPr>
              <a:t>www.studiepraktik.nu</a:t>
            </a:r>
            <a:r>
              <a:rPr lang="da-DK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400" dirty="0"/>
              <a:t>Kom til Åbent Hus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2400" dirty="0">
                <a:hlinkClick r:id="rId3"/>
              </a:rPr>
              <a:t>www.via.dk/aabent-hus</a:t>
            </a:r>
            <a:r>
              <a:rPr lang="da-DK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400" dirty="0"/>
              <a:t>Bliv studerende for en dag på en uddannelse – du kan kontakte os året rundt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2400" dirty="0">
                <a:hlinkClick r:id="rId4"/>
              </a:rPr>
              <a:t>www.via.dk/book-studiedag</a:t>
            </a:r>
            <a:r>
              <a:rPr lang="da-DK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400" dirty="0"/>
              <a:t>Tag fat i vores studievejledere året rundt – på mail, telefon eller book et personligt møde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2400" dirty="0"/>
              <a:t>Mød os på </a:t>
            </a:r>
            <a:r>
              <a:rPr lang="da-DK" sz="2400" dirty="0">
                <a:hlinkClick r:id="rId5"/>
              </a:rPr>
              <a:t>www.via.dk</a:t>
            </a:r>
            <a:r>
              <a:rPr lang="da-DK" sz="2400" dirty="0"/>
              <a:t> 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42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Bliv klogere </a:t>
            </a:r>
            <a:r>
              <a:rPr lang="da-DK"/>
              <a:t>på studievalget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16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err="1"/>
              <a:t>VIA’s</a:t>
            </a:r>
            <a:r>
              <a:rPr lang="da-DK" dirty="0"/>
              <a:t> nye blog om studievalg (omhandler ikke kun professionshøjskoler)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a-DK" dirty="0">
                <a:hlinkClick r:id="rId2"/>
              </a:rPr>
              <a:t>www.dinstudievej.dk</a:t>
            </a:r>
            <a:endParaRPr lang="da-DK" dirty="0"/>
          </a:p>
          <a:p>
            <a:pPr>
              <a:buFont typeface="Wingdings" panose="05000000000000000000" pitchFamily="2" charset="2"/>
              <a:buChar char="Ø"/>
            </a:pPr>
            <a:endParaRPr lang="da-DK" dirty="0"/>
          </a:p>
          <a:p>
            <a:pPr>
              <a:buFont typeface="Wingdings" panose="05000000000000000000" pitchFamily="2" charset="2"/>
              <a:buChar char="Ø"/>
            </a:pPr>
            <a:endParaRPr lang="da-DK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909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006" y="584199"/>
            <a:ext cx="8044732" cy="756569"/>
          </a:xfrm>
        </p:spPr>
        <p:txBody>
          <a:bodyPr/>
          <a:lstStyle/>
          <a:p>
            <a:r>
              <a:rPr lang="da-DK" dirty="0"/>
              <a:t>Hvem er jeg?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a-DK" dirty="0"/>
              <a:t>Student fra HTX Learnmark (IT)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a-DK" dirty="0"/>
              <a:t>Nu går jeg på VIA Software </a:t>
            </a:r>
            <a:r>
              <a:rPr lang="da-DK" dirty="0" err="1"/>
              <a:t>Enginering</a:t>
            </a:r>
            <a:r>
              <a:rPr lang="da-DK" dirty="0"/>
              <a:t> (3. Semester)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559716" y="1268760"/>
            <a:ext cx="8044732" cy="503337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73000"/>
              </a:lnSpc>
              <a:spcBef>
                <a:spcPct val="0"/>
              </a:spcBef>
              <a:buNone/>
              <a:defRPr sz="4800" kern="1200" spc="-250" baseline="0">
                <a:solidFill>
                  <a:schemeClr val="tx1"/>
                </a:solidFill>
                <a:latin typeface="VIA Type Office Light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da-DK" sz="2500" dirty="0">
                <a:latin typeface="VIA Type Office" panose="02000503000000020004" pitchFamily="2" charset="0"/>
              </a:rPr>
              <a:t>Christian,  21 år</a:t>
            </a:r>
            <a:br>
              <a:rPr lang="da-DK" sz="2500" dirty="0">
                <a:latin typeface="VIA Type Office" panose="02000503000000020004" pitchFamily="2" charset="0"/>
              </a:rPr>
            </a:br>
            <a:endParaRPr lang="da-DK" sz="2500" dirty="0">
              <a:latin typeface="VIA Type Offic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2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VIA på Vejen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Vi er studerende fra VIA University College.</a:t>
            </a:r>
          </a:p>
          <a:p>
            <a:r>
              <a:rPr lang="da-DK" dirty="0"/>
              <a:t>mulighederne efter gymnasiet</a:t>
            </a:r>
          </a:p>
          <a:p>
            <a:r>
              <a:rPr lang="da-DK" dirty="0"/>
              <a:t>VIA er landets største professionshøjskole og uddanner bl.a. lærere, ingeniører, designere og sygeplejersker.</a:t>
            </a:r>
          </a:p>
          <a:p>
            <a:r>
              <a:rPr lang="da-DK" dirty="0"/>
              <a:t>VIA har campus i Århus, Horsens, Viborg, Randers og Herning.</a:t>
            </a:r>
          </a:p>
          <a:p>
            <a:r>
              <a:rPr lang="da-DK" dirty="0"/>
              <a:t>I dag vil jeg give jer et fast-</a:t>
            </a:r>
            <a:r>
              <a:rPr lang="da-DK" dirty="0" err="1"/>
              <a:t>tracked</a:t>
            </a:r>
            <a:r>
              <a:rPr lang="da-DK" dirty="0"/>
              <a:t> kursus i snyd i videospil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307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skal der ske i dag?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5514"/>
              </p:ext>
            </p:extLst>
          </p:nvPr>
        </p:nvGraphicFramePr>
        <p:xfrm>
          <a:off x="645979" y="1547049"/>
          <a:ext cx="7680176" cy="39530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67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2118">
                <a:tc>
                  <a:txBody>
                    <a:bodyPr/>
                    <a:lstStyle/>
                    <a:p>
                      <a:r>
                        <a:rPr lang="da-DK" dirty="0"/>
                        <a:t>1. lektion</a:t>
                      </a:r>
                    </a:p>
                    <a:p>
                      <a:r>
                        <a:rPr lang="da-DK" b="0" dirty="0"/>
                        <a:t>10:10 – 11:45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Første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valgfrie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lektion</a:t>
                      </a:r>
                      <a:endParaRPr lang="da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7">
                <a:tc>
                  <a:txBody>
                    <a:bodyPr/>
                    <a:lstStyle/>
                    <a:p>
                      <a:r>
                        <a:rPr lang="da-DK" b="1" dirty="0"/>
                        <a:t>Frokost</a:t>
                      </a:r>
                    </a:p>
                    <a:p>
                      <a:r>
                        <a:rPr lang="da-DK" dirty="0"/>
                        <a:t>11:45 – 12:15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0" dirty="0"/>
                        <a:t>Spis for </a:t>
                      </a:r>
                      <a:r>
                        <a:rPr lang="da-DK" b="0" dirty="0" err="1"/>
                        <a:t>fa’en</a:t>
                      </a:r>
                      <a:r>
                        <a:rPr lang="da-DK" b="0" dirty="0"/>
                        <a:t>!</a:t>
                      </a:r>
                    </a:p>
                    <a:p>
                      <a:endParaRPr lang="da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491">
                <a:tc>
                  <a:txBody>
                    <a:bodyPr/>
                    <a:lstStyle/>
                    <a:p>
                      <a:r>
                        <a:rPr lang="da-DK" b="1" dirty="0" err="1"/>
                        <a:t>UddanelsesCafe</a:t>
                      </a:r>
                      <a:endParaRPr lang="da-DK" b="1" dirty="0"/>
                    </a:p>
                    <a:p>
                      <a:r>
                        <a:rPr lang="da-DK" b="0" dirty="0"/>
                        <a:t>13:00-13:50</a:t>
                      </a:r>
                    </a:p>
                    <a:p>
                      <a:r>
                        <a:rPr lang="da-DK" dirty="0"/>
                        <a:t>Frokost</a:t>
                      </a:r>
                      <a:r>
                        <a:rPr lang="da-DK" baseline="0" dirty="0"/>
                        <a:t> 11.40-12.10</a:t>
                      </a:r>
                      <a:endParaRPr lang="da-D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r>
                        <a:rPr lang="da-DK" dirty="0" err="1"/>
                        <a:t>UddannelsesCafé</a:t>
                      </a:r>
                      <a:r>
                        <a:rPr lang="da-DK" dirty="0"/>
                        <a:t> i studieområdet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2118">
                <a:tc>
                  <a:txBody>
                    <a:bodyPr/>
                    <a:lstStyle/>
                    <a:p>
                      <a:r>
                        <a:rPr lang="da-DK" b="1" dirty="0"/>
                        <a:t>2. Lektion</a:t>
                      </a:r>
                    </a:p>
                    <a:p>
                      <a:r>
                        <a:rPr lang="da-DK" b="0" dirty="0"/>
                        <a:t>14:00-15-35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Andet valgfrie lektion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1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IT: </a:t>
            </a:r>
            <a:r>
              <a:rPr lang="en-US" dirty="0" err="1"/>
              <a:t>Snyd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bedrag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err="1"/>
              <a:t>Gå</a:t>
            </a:r>
            <a:r>
              <a:rPr lang="en-US" i="1" dirty="0"/>
              <a:t> </a:t>
            </a:r>
            <a:r>
              <a:rPr lang="en-US" i="1" dirty="0" err="1"/>
              <a:t>til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i="1" dirty="0"/>
              <a:t>      (</a:t>
            </a:r>
            <a:r>
              <a:rPr lang="da-DK" dirty="0">
                <a:hlinkClick r:id="rId3"/>
              </a:rPr>
              <a:t>https://github.com/soenderup21/IT-Snyd-Og-Bedrag</a:t>
            </a:r>
            <a:r>
              <a:rPr lang="en-US" i="1" dirty="0"/>
              <a:t>)</a:t>
            </a:r>
          </a:p>
          <a:p>
            <a:r>
              <a:rPr lang="en-US" i="1" dirty="0" err="1"/>
              <a:t>Lær</a:t>
            </a:r>
            <a:r>
              <a:rPr lang="en-US" i="1" dirty="0"/>
              <a:t> at </a:t>
            </a:r>
            <a:r>
              <a:rPr lang="en-US" i="1" dirty="0" err="1"/>
              <a:t>kode</a:t>
            </a:r>
            <a:r>
              <a:rPr lang="en-US" i="1" dirty="0"/>
              <a:t> et MEGET </a:t>
            </a:r>
            <a:r>
              <a:rPr lang="en-US" i="1" dirty="0" err="1"/>
              <a:t>simpelt</a:t>
            </a:r>
            <a:r>
              <a:rPr lang="en-US" i="1" dirty="0"/>
              <a:t> </a:t>
            </a:r>
            <a:r>
              <a:rPr lang="en-US" i="1" dirty="0" err="1"/>
              <a:t>spil</a:t>
            </a:r>
            <a:endParaRPr lang="en-US" i="1" dirty="0"/>
          </a:p>
          <a:p>
            <a:r>
              <a:rPr lang="en-US" i="1" dirty="0" err="1"/>
              <a:t>Lidt</a:t>
            </a:r>
            <a:r>
              <a:rPr lang="en-US" i="1" dirty="0"/>
              <a:t> om RAM </a:t>
            </a:r>
            <a:r>
              <a:rPr lang="en-US" i="1" dirty="0" err="1"/>
              <a:t>og</a:t>
            </a:r>
            <a:r>
              <a:rPr lang="en-US" i="1" dirty="0"/>
              <a:t> </a:t>
            </a:r>
            <a:r>
              <a:rPr lang="en-US" i="1" dirty="0" err="1"/>
              <a:t>CheatEngine</a:t>
            </a:r>
            <a:endParaRPr lang="en-US" i="1" dirty="0"/>
          </a:p>
          <a:p>
            <a:r>
              <a:rPr lang="en-US" i="1" dirty="0" err="1"/>
              <a:t>Snyd</a:t>
            </a:r>
            <a:r>
              <a:rPr lang="en-US" i="1" dirty="0"/>
              <a:t> med </a:t>
            </a:r>
            <a:r>
              <a:rPr lang="en-US" i="1" dirty="0" err="1"/>
              <a:t>CheatEngine</a:t>
            </a:r>
            <a:r>
              <a:rPr lang="en-US" i="1" dirty="0"/>
              <a:t> / </a:t>
            </a:r>
            <a:r>
              <a:rPr lang="en-US" i="1" dirty="0" err="1"/>
              <a:t>Opgaver</a:t>
            </a:r>
            <a:endParaRPr lang="en-US" i="1" dirty="0"/>
          </a:p>
          <a:p>
            <a:endParaRPr lang="da-DK" i="1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620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B9DE9-16EE-4A5A-88E2-8A1BFE50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sammen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6FFBFCD-E2E4-4E16-AA03-D19D51AD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E99833A-3A75-4D51-B55E-B4D22F3B87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BADD37-9072-4AED-8820-8C9AA893A9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EB65AF29-5B16-4AD6-A5ED-5F47C6641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Åben</a:t>
            </a:r>
            <a:r>
              <a:rPr lang="en-US" dirty="0"/>
              <a:t> </a:t>
            </a:r>
            <a:r>
              <a:rPr lang="en-US" dirty="0" err="1"/>
              <a:t>linket</a:t>
            </a:r>
            <a:r>
              <a:rPr lang="en-US" dirty="0"/>
              <a:t> I “ReadMe.txt” </a:t>
            </a:r>
            <a:r>
              <a:rPr lang="en-US" dirty="0" err="1"/>
              <a:t>Markeret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“Compiler”</a:t>
            </a:r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BFB67C5C-5D51-4AE8-910C-16983A74AD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367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DA2BA-72BC-4A51-A0EF-DC2B9DB1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D65B693-DB9C-4173-B0F4-A93FA18E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C7CF048-9D7E-458D-980B-9D6BCEF58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6248DF8-7A0E-4631-9224-096EAA44CF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7E62DF86-FCFE-4CA8-B99A-C477F7F226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3" y="1916113"/>
            <a:ext cx="4139753" cy="3925887"/>
          </a:xfrm>
        </p:spPr>
        <p:txBody>
          <a:bodyPr/>
          <a:lstStyle/>
          <a:p>
            <a:r>
              <a:rPr lang="en-US" sz="2000" dirty="0" err="1"/>
              <a:t>Hvordan</a:t>
            </a:r>
            <a:r>
              <a:rPr lang="en-US" sz="2000" dirty="0"/>
              <a:t> </a:t>
            </a:r>
            <a:r>
              <a:rPr lang="en-US" sz="2000" dirty="0" err="1"/>
              <a:t>fungerer</a:t>
            </a:r>
            <a:r>
              <a:rPr lang="en-US" sz="2000" dirty="0"/>
              <a:t> RAM?</a:t>
            </a:r>
          </a:p>
          <a:p>
            <a:r>
              <a:rPr lang="en-US" sz="2000" dirty="0" err="1"/>
              <a:t>Adresser</a:t>
            </a:r>
            <a:r>
              <a:rPr lang="en-US" sz="2000" dirty="0"/>
              <a:t> holder </a:t>
            </a:r>
            <a:r>
              <a:rPr lang="en-US" sz="2000" dirty="0" err="1"/>
              <a:t>værdier</a:t>
            </a:r>
            <a:endParaRPr lang="en-US" sz="2000" dirty="0"/>
          </a:p>
          <a:p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eksempel</a:t>
            </a:r>
            <a:endParaRPr lang="en-US" sz="2000" dirty="0"/>
          </a:p>
          <a:p>
            <a:endParaRPr lang="en-US" sz="2000" dirty="0"/>
          </a:p>
          <a:p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DD093BDB-4AEC-430C-9DCE-A67F9B9A79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26" name="Picture 2" descr="Billedresultat for memory address">
            <a:extLst>
              <a:ext uri="{FF2B5EF4-FFF2-40B4-BE49-F238E27FC236}">
                <a16:creationId xmlns:a16="http://schemas.microsoft.com/office/drawing/2014/main" id="{F19437CF-7382-4594-A949-F40FEF08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089" y="584199"/>
            <a:ext cx="260032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8E0F9449-C1A4-4FFA-BD8E-7667CAD6B6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93" r="19434"/>
          <a:stretch/>
        </p:blipFill>
        <p:spPr>
          <a:xfrm>
            <a:off x="5724128" y="4970623"/>
            <a:ext cx="2232248" cy="70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3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14B8E-26E6-4C0F-964C-9A21C1D2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CheatEngine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5201631-2A9E-433E-A929-2CD487E4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30E1C0B-8293-4880-891D-0FB330B4F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D8FCE9-1DA6-4357-9362-332AC3626B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9A20914F-80A2-49D7-8CF9-84291E4AC8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Hvis</a:t>
            </a:r>
            <a:r>
              <a:rPr lang="en-US" dirty="0"/>
              <a:t> 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adressen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et variable </a:t>
            </a: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ændre</a:t>
            </a:r>
            <a:r>
              <a:rPr lang="en-US" dirty="0"/>
              <a:t> det!!!!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ADVARSEL: lad </a:t>
            </a:r>
            <a:r>
              <a:rPr lang="en-US" sz="2000" dirty="0" err="1"/>
              <a:t>være</a:t>
            </a:r>
            <a:r>
              <a:rPr lang="en-US" sz="2000" dirty="0"/>
              <a:t> med at </a:t>
            </a:r>
            <a:r>
              <a:rPr lang="en-US" sz="2000" dirty="0" err="1"/>
              <a:t>bruge</a:t>
            </a:r>
            <a:r>
              <a:rPr lang="en-US" sz="2000" dirty="0"/>
              <a:t> </a:t>
            </a:r>
            <a:r>
              <a:rPr lang="en-US" sz="2000" dirty="0" err="1"/>
              <a:t>cheatengine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spil</a:t>
            </a:r>
            <a:r>
              <a:rPr lang="en-US" sz="2000" dirty="0"/>
              <a:t> du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vil</a:t>
            </a:r>
            <a:r>
              <a:rPr lang="en-US" sz="2000" dirty="0"/>
              <a:t> </a:t>
            </a:r>
            <a:r>
              <a:rPr lang="en-US" sz="2000" dirty="0" err="1"/>
              <a:t>bannes</a:t>
            </a:r>
            <a:r>
              <a:rPr lang="en-US" sz="2000" dirty="0"/>
              <a:t> </a:t>
            </a:r>
            <a:r>
              <a:rPr lang="en-US" sz="2000" dirty="0" err="1"/>
              <a:t>fra</a:t>
            </a:r>
            <a:r>
              <a:rPr lang="en-US" sz="2000" dirty="0"/>
              <a:t>!</a:t>
            </a:r>
          </a:p>
          <a:p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5811CCDB-B6F0-4C1D-9EC4-4B3CAD31BE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95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CE978-4CD6-4968-A291-21EDBC45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Snyd</a:t>
            </a:r>
            <a:r>
              <a:rPr lang="en-US" dirty="0"/>
              <a:t> med </a:t>
            </a:r>
            <a:r>
              <a:rPr lang="en-US" dirty="0" err="1"/>
              <a:t>CheatEngine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C171959-607B-4598-BB18-F21BADF5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66F62E9-E9D3-459E-87FA-61AD3CF20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C2E150-58D3-40E6-92D2-E437B44606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/>
              <a:t>VIA på vejen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088F8426-E766-49CD-ACC2-1669CB718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Eksempel</a:t>
            </a:r>
            <a:r>
              <a:rPr lang="en-US" dirty="0"/>
              <a:t> med </a:t>
            </a:r>
            <a:r>
              <a:rPr lang="en-US" dirty="0" err="1"/>
              <a:t>CandyCrush</a:t>
            </a:r>
            <a:endParaRPr lang="en-US" dirty="0"/>
          </a:p>
          <a:p>
            <a:r>
              <a:rPr lang="en-US" dirty="0" err="1"/>
              <a:t>Prøv</a:t>
            </a:r>
            <a:r>
              <a:rPr lang="en-US" dirty="0"/>
              <a:t> </a:t>
            </a:r>
            <a:r>
              <a:rPr lang="en-US" dirty="0" err="1"/>
              <a:t>selv</a:t>
            </a:r>
            <a:endParaRPr lang="en-US" dirty="0"/>
          </a:p>
          <a:p>
            <a:r>
              <a:rPr lang="en-US" dirty="0" err="1"/>
              <a:t>Ellers</a:t>
            </a:r>
            <a:r>
              <a:rPr lang="en-US" dirty="0"/>
              <a:t> </a:t>
            </a:r>
            <a:r>
              <a:rPr lang="en-US" dirty="0" err="1"/>
              <a:t>programmerings</a:t>
            </a:r>
            <a:r>
              <a:rPr lang="en-US" dirty="0"/>
              <a:t> </a:t>
            </a:r>
            <a:r>
              <a:rPr lang="en-US" dirty="0" err="1"/>
              <a:t>opgaver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5534BF66-0025-416B-9A28-8D8E4AF3E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076407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VIA University College">
      <a:dk1>
        <a:srgbClr val="414141"/>
      </a:dk1>
      <a:lt1>
        <a:sysClr val="window" lastClr="FFFFFF"/>
      </a:lt1>
      <a:dk2>
        <a:srgbClr val="8CC35A"/>
      </a:dk2>
      <a:lt2>
        <a:srgbClr val="AFAFAF"/>
      </a:lt2>
      <a:accent1>
        <a:srgbClr val="FFBE50"/>
      </a:accent1>
      <a:accent2>
        <a:srgbClr val="FF9164"/>
      </a:accent2>
      <a:accent3>
        <a:srgbClr val="FF7369"/>
      </a:accent3>
      <a:accent4>
        <a:srgbClr val="A0A0DC"/>
      </a:accent4>
      <a:accent5>
        <a:srgbClr val="78B4DC"/>
      </a:accent5>
      <a:accent6>
        <a:srgbClr val="32C8AA"/>
      </a:accent6>
      <a:hlink>
        <a:srgbClr val="0000FF"/>
      </a:hlink>
      <a:folHlink>
        <a:srgbClr val="800080"/>
      </a:folHlink>
    </a:clrScheme>
    <a:fontScheme name="VIA University College">
      <a:majorFont>
        <a:latin typeface="VIA Type Office"/>
        <a:ea typeface=""/>
        <a:cs typeface=""/>
      </a:majorFont>
      <a:minorFont>
        <a:latin typeface="VIA Type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spcBef>
            <a:spcPts val="600"/>
          </a:spcBef>
          <a:buFont typeface="VIA Type Office" panose="02000503000000020004" pitchFamily="2" charset="0"/>
          <a:buNone/>
          <a:defRPr sz="1600" kern="1200" spc="-100" baseline="0" dirty="0" err="1" smtClean="0">
            <a:solidFill>
              <a:schemeClr val="tx1"/>
            </a:solidFill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C0E98DB2-5DD1-4536-AF91-E84A1B2C009F}" vid="{CF3621B7-0FA3-48F8-AB7C-5D486865A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95E4063ED0DB458FA4D6EF19052182" ma:contentTypeVersion="0" ma:contentTypeDescription="Opret et nyt dokument." ma:contentTypeScope="" ma:versionID="69a0bd8d7c5ef195b18479ea990397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504b555cbc0eb2a32092f08c35baa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1CFBDF-920D-432E-9FB9-E24AFCA50B33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72B9F35-69B0-4653-9C86-8C3328E127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6F234A-3FBB-471C-B715-D4018407FF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718</Words>
  <Application>Microsoft Office PowerPoint</Application>
  <PresentationFormat>Skærmshow (4:3)</PresentationFormat>
  <Paragraphs>167</Paragraphs>
  <Slides>16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2" baseType="lpstr">
      <vt:lpstr>VIA Type Office</vt:lpstr>
      <vt:lpstr>VIA Type Office Light</vt:lpstr>
      <vt:lpstr>Arial</vt:lpstr>
      <vt:lpstr>Wingdings</vt:lpstr>
      <vt:lpstr>Calibri</vt:lpstr>
      <vt:lpstr>Blank</vt:lpstr>
      <vt:lpstr>VIA på vejen</vt:lpstr>
      <vt:lpstr>Hvem er jeg? </vt:lpstr>
      <vt:lpstr>VIA på Vejen</vt:lpstr>
      <vt:lpstr>Hvad skal der ske i dag?</vt:lpstr>
      <vt:lpstr>IT: Snyd og bedrag</vt:lpstr>
      <vt:lpstr>Kod sammen </vt:lpstr>
      <vt:lpstr>RAM</vt:lpstr>
      <vt:lpstr>CheatEngine</vt:lpstr>
      <vt:lpstr>Snyd med CheatEngine</vt:lpstr>
      <vt:lpstr>Mit studieliv</vt:lpstr>
      <vt:lpstr>Disse uddannelser kan du møde til Uddannelsescaféen</vt:lpstr>
      <vt:lpstr>Hvad er en professionsbacheloruddannelse?</vt:lpstr>
      <vt:lpstr>PowerPoint-præsentation</vt:lpstr>
      <vt:lpstr>Optagelse og adgangskrav</vt:lpstr>
      <vt:lpstr>Mød VIA</vt:lpstr>
      <vt:lpstr>Bliv klogere på studievalget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 på vejen besøger</dc:title>
  <dc:creator/>
  <cp:lastModifiedBy/>
  <cp:revision>2</cp:revision>
  <dcterms:created xsi:type="dcterms:W3CDTF">2016-04-21T08:48:04Z</dcterms:created>
  <dcterms:modified xsi:type="dcterms:W3CDTF">2019-11-20T17:34:16Z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ContentTypeId">
    <vt:lpwstr>0x010100AD95E4063ED0DB458FA4D6EF19052182</vt:lpwstr>
  </property>
</Properties>
</file>