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9.xml" ContentType="application/vnd.openxmlformats-officedocument.drawingml.chart+xml"/>
  <Override PartName="/ppt/media/image3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with emoji</c:v>
                </c:pt>
              </c:strCache>
            </c:strRef>
          </c:tx>
          <c:spPr>
            <a:solidFill>
              <a:srgbClr val="0d2c5a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2400" spc="-1" strike="noStrike">
                    <a:solidFill>
                      <a:srgbClr val="000000"/>
                    </a:solidFill>
                    <a:latin typeface="Times New Roman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not at all honest</c:v>
                </c:pt>
                <c:pt idx="1">
                  <c:v/>
                </c:pt>
                <c:pt idx="2">
                  <c:v/>
                </c:pt>
                <c:pt idx="3">
                  <c:v>so-so</c:v>
                </c:pt>
                <c:pt idx="4">
                  <c:v/>
                </c:pt>
                <c:pt idx="5">
                  <c:v/>
                </c:pt>
                <c:pt idx="6">
                  <c:v>very honest</c:v>
                </c:pt>
                <c:pt idx="7">
                  <c:v>don't know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14</c:v>
                </c:pt>
                <c:pt idx="1">
                  <c:v>38</c:v>
                </c:pt>
                <c:pt idx="2">
                  <c:v>31</c:v>
                </c:pt>
                <c:pt idx="3">
                  <c:v>55</c:v>
                </c:pt>
                <c:pt idx="4">
                  <c:v>52</c:v>
                </c:pt>
                <c:pt idx="5">
                  <c:v>107</c:v>
                </c:pt>
                <c:pt idx="6">
                  <c:v>89</c:v>
                </c:pt>
                <c:pt idx="7">
                  <c:v>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without emoji</c:v>
                </c:pt>
              </c:strCache>
            </c:strRef>
          </c:tx>
          <c:spPr>
            <a:solidFill>
              <a:srgbClr val="de9800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2400" spc="-1" strike="noStrike">
                    <a:solidFill>
                      <a:srgbClr val="000000"/>
                    </a:solidFill>
                    <a:latin typeface="Times New Roman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not at all honest</c:v>
                </c:pt>
                <c:pt idx="1">
                  <c:v/>
                </c:pt>
                <c:pt idx="2">
                  <c:v/>
                </c:pt>
                <c:pt idx="3">
                  <c:v>so-so</c:v>
                </c:pt>
                <c:pt idx="4">
                  <c:v/>
                </c:pt>
                <c:pt idx="5">
                  <c:v/>
                </c:pt>
                <c:pt idx="6">
                  <c:v>very honest</c:v>
                </c:pt>
                <c:pt idx="7">
                  <c:v>don't know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8"/>
                <c:pt idx="0">
                  <c:v>17</c:v>
                </c:pt>
                <c:pt idx="1">
                  <c:v>40</c:v>
                </c:pt>
                <c:pt idx="2">
                  <c:v>32</c:v>
                </c:pt>
                <c:pt idx="3">
                  <c:v>69</c:v>
                </c:pt>
                <c:pt idx="4">
                  <c:v>69</c:v>
                </c:pt>
                <c:pt idx="5">
                  <c:v>79</c:v>
                </c:pt>
                <c:pt idx="6">
                  <c:v>74</c:v>
                </c:pt>
                <c:pt idx="7">
                  <c:v>12</c:v>
                </c:pt>
              </c:numCache>
            </c:numRef>
          </c:val>
        </c:ser>
        <c:gapWidth val="219"/>
        <c:overlap val="-27"/>
        <c:axId val="56443278"/>
        <c:axId val="71554633"/>
      </c:barChart>
      <c:catAx>
        <c:axId val="56443278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4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71554633"/>
        <c:crosses val="autoZero"/>
        <c:auto val="1"/>
        <c:lblAlgn val="ctr"/>
        <c:lblOffset val="100"/>
      </c:catAx>
      <c:valAx>
        <c:axId val="7155463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4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56443278"/>
        <c:crosses val="autoZero"/>
      </c:valAx>
      <c:spPr>
        <a:noFill/>
        <a:ln>
          <a:noFill/>
        </a:ln>
      </c:spPr>
    </c:plotArea>
    <c:legend>
      <c:layout>
        <c:manualLayout>
          <c:xMode val="edge"/>
          <c:yMode val="edge"/>
          <c:x val="0.160888748259455"/>
          <c:y val="0.0496482029714576"/>
          <c:w val="0.340802967631235"/>
          <c:h val="0.144812740675408"/>
        </c:manualLayout>
      </c:layout>
      <c:spPr>
        <a:noFill/>
        <a:ln>
          <a:noFill/>
        </a:ln>
      </c:spPr>
      <c:txPr>
        <a:bodyPr/>
        <a:lstStyle/>
        <a:p>
          <a:pPr>
            <a:defRPr b="0" sz="2400" spc="-1" strike="noStrike">
              <a:solidFill>
                <a:srgbClr val="000000"/>
              </a:solidFill>
              <a:latin typeface="Times New Roman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6200" y="1001772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38600" y="1001772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6200" y="2298744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38600" y="2298744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70520" y="13299480"/>
            <a:ext cx="25733520" cy="4253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417600" rIns="417600" tIns="208800" bIns="208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1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201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01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20100" spc="-1" strike="noStrike">
                <a:solidFill>
                  <a:srgbClr val="000000"/>
                </a:solidFill>
                <a:latin typeface="Calibri"/>
              </a:rPr>
              <a:t>Mast</a:t>
            </a:r>
            <a:r>
              <a:rPr b="0" lang="en-US" sz="201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en-US" sz="201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201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20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513800" y="39680280"/>
            <a:ext cx="7063920" cy="2278800"/>
          </a:xfrm>
          <a:prstGeom prst="rect">
            <a:avLst/>
          </a:prstGeom>
        </p:spPr>
        <p:txBody>
          <a:bodyPr lIns="417600" rIns="417600" tIns="208800" bIns="208800" anchor="ctr">
            <a:noAutofit/>
          </a:bodyPr>
          <a:p>
            <a:pPr>
              <a:lnSpc>
                <a:spcPct val="100000"/>
              </a:lnSpc>
            </a:pPr>
            <a:fld id="{63289711-6EBB-4E91-A12A-C41DBD42FA40}" type="datetime">
              <a:rPr b="0" lang="de-DE" sz="5500" spc="-1" strike="noStrike">
                <a:solidFill>
                  <a:srgbClr val="8b8b8b"/>
                </a:solidFill>
                <a:latin typeface="Calibri"/>
              </a:rPr>
              <a:t>10.04.19</a:t>
            </a:fld>
            <a:endParaRPr b="0" lang="de-DE" sz="55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343880" y="39680280"/>
            <a:ext cx="9586800" cy="2278800"/>
          </a:xfrm>
          <a:prstGeom prst="rect">
            <a:avLst/>
          </a:prstGeom>
        </p:spPr>
        <p:txBody>
          <a:bodyPr lIns="417600" rIns="417600" tIns="208800" bIns="208800"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697200" y="39680280"/>
            <a:ext cx="7063920" cy="2278800"/>
          </a:xfrm>
          <a:prstGeom prst="rect">
            <a:avLst/>
          </a:prstGeom>
        </p:spPr>
        <p:txBody>
          <a:bodyPr lIns="417600" rIns="417600" tIns="208800" bIns="208800" anchor="ctr">
            <a:noAutofit/>
          </a:bodyPr>
          <a:p>
            <a:pPr algn="r">
              <a:lnSpc>
                <a:spcPct val="100000"/>
              </a:lnSpc>
            </a:pPr>
            <a:fld id="{E14C504A-A1EE-475F-8BAD-ED1611561095}" type="slidenum">
              <a:rPr b="0" lang="de-DE" sz="55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DE" sz="55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6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4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1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1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91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1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91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chart" Target="../charts/chart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86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30274920" cy="5852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42" name="Group 2"/>
          <p:cNvGrpSpPr/>
          <p:nvPr/>
        </p:nvGrpSpPr>
        <p:grpSpPr>
          <a:xfrm>
            <a:off x="7736040" y="2292840"/>
            <a:ext cx="14944320" cy="2040480"/>
            <a:chOff x="7736040" y="2292840"/>
            <a:chExt cx="14944320" cy="2040480"/>
          </a:xfrm>
        </p:grpSpPr>
        <p:sp>
          <p:nvSpPr>
            <p:cNvPr id="43" name="CustomShape 3"/>
            <p:cNvSpPr/>
            <p:nvPr/>
          </p:nvSpPr>
          <p:spPr>
            <a:xfrm>
              <a:off x="7736040" y="2292840"/>
              <a:ext cx="14944320" cy="204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4400" spc="-1" strike="noStrike">
                  <a:solidFill>
                    <a:srgbClr val="0d2c5a"/>
                  </a:solidFill>
                  <a:latin typeface="Times New Roman"/>
                </a:rPr>
                <a:t>Sören Etler</a:t>
              </a:r>
              <a:endParaRPr b="0" lang="de-DE" sz="4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4400" spc="-1" strike="noStrike">
                  <a:solidFill>
                    <a:srgbClr val="0d2c5a"/>
                  </a:solidFill>
                  <a:latin typeface="Times New Roman"/>
                </a:rPr>
                <a:t>Universität Potsdam</a:t>
              </a:r>
              <a:endParaRPr b="0" lang="de-DE" sz="4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4000" spc="-1" strike="noStrike">
                  <a:solidFill>
                    <a:srgbClr val="0d2c5a"/>
                  </a:solidFill>
                  <a:latin typeface="Courier New"/>
                </a:rPr>
                <a:t>etler@uni-potsdam.de</a:t>
              </a:r>
              <a:endParaRPr b="0" lang="de-DE" sz="4000" spc="-1" strike="noStrike">
                <a:latin typeface="Arial"/>
              </a:endParaRPr>
            </a:p>
          </p:txBody>
        </p:sp>
      </p:grpSp>
      <p:pic>
        <p:nvPicPr>
          <p:cNvPr id="44" name="Picture 4" descr=""/>
          <p:cNvPicPr/>
          <p:nvPr/>
        </p:nvPicPr>
        <p:blipFill>
          <a:blip r:embed="rId1"/>
          <a:stretch/>
        </p:blipFill>
        <p:spPr>
          <a:xfrm>
            <a:off x="1166400" y="861840"/>
            <a:ext cx="3573720" cy="3797640"/>
          </a:xfrm>
          <a:prstGeom prst="rect">
            <a:avLst/>
          </a:prstGeom>
          <a:ln>
            <a:noFill/>
          </a:ln>
        </p:spPr>
      </p:pic>
      <p:sp>
        <p:nvSpPr>
          <p:cNvPr id="45" name="Line 4"/>
          <p:cNvSpPr/>
          <p:nvPr/>
        </p:nvSpPr>
        <p:spPr>
          <a:xfrm>
            <a:off x="0" y="5852520"/>
            <a:ext cx="30274920" cy="360"/>
          </a:xfrm>
          <a:prstGeom prst="line">
            <a:avLst/>
          </a:prstGeom>
          <a:ln w="254160">
            <a:solidFill>
              <a:srgbClr val="0d2c5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7043040" y="912960"/>
            <a:ext cx="163306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de-DE" sz="8200" spc="-1" strike="noStrike">
                <a:solidFill>
                  <a:srgbClr val="0d2c5a"/>
                </a:solidFill>
                <a:latin typeface="Times New Roman"/>
              </a:rPr>
              <a:t>What to ask questions about?</a:t>
            </a:r>
            <a:endParaRPr b="0" lang="de-DE" sz="82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6434280" y="4372200"/>
            <a:ext cx="2430000" cy="707400"/>
          </a:xfrm>
          <a:prstGeom prst="rect">
            <a:avLst/>
          </a:prstGeom>
          <a:solidFill>
            <a:schemeClr val="bg1"/>
          </a:solidFill>
          <a:ln w="763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531360" y="18283680"/>
            <a:ext cx="14326200" cy="23427720"/>
          </a:xfrm>
          <a:prstGeom prst="rect">
            <a:avLst/>
          </a:prstGeom>
          <a:solidFill>
            <a:schemeClr val="bg1"/>
          </a:solidFill>
          <a:ln w="76320">
            <a:solidFill>
              <a:srgbClr val="de9800"/>
            </a:solidFill>
            <a:round/>
          </a:ln>
          <a:effectLst>
            <a:outerShdw algn="tl" blurRad="40005" dir="5400000" dist="50760" rotWithShape="0">
              <a:srgbClr val="0d2c5a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531360" y="6434640"/>
            <a:ext cx="14326200" cy="11181600"/>
          </a:xfrm>
          <a:prstGeom prst="rect">
            <a:avLst/>
          </a:prstGeom>
          <a:solidFill>
            <a:schemeClr val="bg1"/>
          </a:solidFill>
          <a:ln w="76320">
            <a:solidFill>
              <a:srgbClr val="de9800"/>
            </a:solidFill>
            <a:round/>
          </a:ln>
          <a:effectLst>
            <a:outerShdw algn="tl" blurRad="40005" dir="5400000" dist="50760" rotWithShape="0">
              <a:srgbClr val="0d2c5a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>
            <a:off x="700200" y="6583680"/>
            <a:ext cx="8413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5400" spc="-1" strike="noStrike">
                <a:solidFill>
                  <a:srgbClr val="0d2c5a"/>
                </a:solidFill>
                <a:latin typeface="Times New Roman"/>
              </a:rPr>
              <a:t>Motivation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-27720" y="42291000"/>
            <a:ext cx="30302640" cy="520200"/>
          </a:xfrm>
          <a:prstGeom prst="rect">
            <a:avLst/>
          </a:prstGeom>
          <a:solidFill>
            <a:srgbClr val="0d2c5a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CustomShape 11"/>
          <p:cNvSpPr/>
          <p:nvPr/>
        </p:nvSpPr>
        <p:spPr>
          <a:xfrm>
            <a:off x="15467760" y="33705720"/>
            <a:ext cx="14240880" cy="8005680"/>
          </a:xfrm>
          <a:prstGeom prst="rect">
            <a:avLst/>
          </a:prstGeom>
          <a:solidFill>
            <a:schemeClr val="bg1"/>
          </a:solidFill>
          <a:ln w="76320">
            <a:solidFill>
              <a:srgbClr val="de9800"/>
            </a:solidFill>
            <a:round/>
          </a:ln>
          <a:effectLst>
            <a:outerShdw algn="tl" blurRad="40005" dir="5400000" dist="50760" rotWithShape="0">
              <a:srgbClr val="0d2c5a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CustomShape 12"/>
          <p:cNvSpPr/>
          <p:nvPr/>
        </p:nvSpPr>
        <p:spPr>
          <a:xfrm>
            <a:off x="860760" y="7652520"/>
            <a:ext cx="13813920" cy="76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de-DE" sz="3600" spc="-1" strike="noStrike">
                <a:solidFill>
                  <a:srgbClr val="0d2c5a"/>
                </a:solidFill>
                <a:latin typeface="Times New Roman"/>
              </a:rPr>
              <a:t>Lügen und Emotionalität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Lügen können in der direkten Kommunikation durch physiologische, aber auch linguistische Merkmale erkannt werden.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Wichtiges linguistisches Merkmal ist die Emotionalität, welche in Lügen höher ist.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Lügner wollen überzeugen und nutzen eher emotionale Sprache.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Lügner benutzen emotionale Sprache, um Authentizität vorzutäuschen.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d2c5a"/>
                </a:solidFill>
                <a:latin typeface="Times New Roman"/>
              </a:rPr>
              <a:t>Emoji und Emotionalität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Emoji (und Emoticons), insbesondere die Gesichtsemoji, sind wichtige Indikatoren von emotionaler Einstellung. 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Die meisten Merkmale von Lügen stehen in der Kommunikation in sozialen Medien nicht zur Verfügung, können aber Emoji als Emotionalitätsmarker andere Anzeichen ersetzen?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15467760" y="6443280"/>
            <a:ext cx="14240880" cy="11172600"/>
          </a:xfrm>
          <a:prstGeom prst="rect">
            <a:avLst/>
          </a:prstGeom>
          <a:solidFill>
            <a:schemeClr val="bg1"/>
          </a:solidFill>
          <a:ln w="76320">
            <a:solidFill>
              <a:srgbClr val="de9800"/>
            </a:solidFill>
            <a:round/>
          </a:ln>
          <a:effectLst>
            <a:outerShdw algn="tl" blurRad="40005" dir="5400000" dist="50760" rotWithShape="0">
              <a:srgbClr val="0d2c5a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14"/>
          <p:cNvSpPr/>
          <p:nvPr/>
        </p:nvSpPr>
        <p:spPr>
          <a:xfrm>
            <a:off x="15748920" y="6583680"/>
            <a:ext cx="131950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5400" spc="-1" strike="noStrike">
                <a:solidFill>
                  <a:srgbClr val="0d2c5a"/>
                </a:solidFill>
                <a:latin typeface="Times New Roman"/>
              </a:rPr>
              <a:t>The Stanford Question Answering Dataset (SquAD 2.0)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860760" y="15408000"/>
            <a:ext cx="13565520" cy="1741320"/>
          </a:xfrm>
          <a:prstGeom prst="rect">
            <a:avLst/>
          </a:prstGeom>
          <a:solidFill>
            <a:schemeClr val="bg1"/>
          </a:solidFill>
          <a:ln w="76320">
            <a:solidFill>
              <a:srgbClr val="de9800"/>
            </a:solidFill>
            <a:round/>
          </a:ln>
          <a:effectLst>
            <a:outerShdw algn="tl" blurRad="40005" dir="5400000" dist="50760" rotWithShape="0">
              <a:srgbClr val="0d2c5a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3600" spc="-1" strike="noStrike">
                <a:solidFill>
                  <a:srgbClr val="0d2c5a"/>
                </a:solidFill>
                <a:latin typeface="Times New Roman"/>
              </a:rPr>
              <a:t>Can tokens be predicted, which are very likely the answer to a potential question (question-worthy tokens)? Does this have an inpact on the performance of QA systems?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15640920" y="33905520"/>
            <a:ext cx="8294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5400" spc="-1" strike="noStrike">
                <a:solidFill>
                  <a:srgbClr val="0d2c5a"/>
                </a:solidFill>
                <a:latin typeface="Times New Roman"/>
              </a:rPr>
              <a:t>Results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15748920" y="35028360"/>
            <a:ext cx="13960080" cy="60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Especially Numbers ans Named Entities have a very high propability to be asked about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This can be caused by a bias in the dataset</a:t>
            </a:r>
            <a:endParaRPr b="0" lang="de-DE" sz="3600" spc="-1" strike="noStrike">
              <a:latin typeface="Arial"/>
            </a:endParaRPr>
          </a:p>
          <a:p>
            <a:pPr lvl="2" marL="1728000" indent="-57600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Symbol" charset="2"/>
              <a:buChar char="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people were getting payed for creating as many questions as possible</a:t>
            </a:r>
            <a:endParaRPr b="0" lang="de-DE" sz="3600" spc="-1" strike="noStrike">
              <a:latin typeface="Arial"/>
            </a:endParaRPr>
          </a:p>
          <a:p>
            <a:pPr lvl="2" marL="1728000" indent="-57600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Symbol" charset="2"/>
              <a:buChar char="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it is easier to ask about dates and names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Modern / state-of-the-art Deep Learning approaches make only very few mistakes (mostly related to unanswerable questions)</a:t>
            </a:r>
            <a:endParaRPr b="0" lang="de-DE" sz="3600" spc="-1" strike="noStrike">
              <a:latin typeface="Arial"/>
            </a:endParaRPr>
          </a:p>
          <a:p>
            <a:pPr lvl="1" marL="1152000" indent="-57600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The likelihood of the answer tokens does not play a major role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15467760" y="18283680"/>
            <a:ext cx="14240880" cy="14659920"/>
          </a:xfrm>
          <a:prstGeom prst="rect">
            <a:avLst/>
          </a:prstGeom>
          <a:solidFill>
            <a:schemeClr val="bg1"/>
          </a:solidFill>
          <a:ln w="76320">
            <a:solidFill>
              <a:srgbClr val="de9800"/>
            </a:solidFill>
            <a:round/>
          </a:ln>
          <a:effectLst>
            <a:outerShdw algn="tl" blurRad="40005" dir="5400000" dist="50760" rotWithShape="0">
              <a:srgbClr val="0d2c5a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19"/>
          <p:cNvSpPr/>
          <p:nvPr/>
        </p:nvSpPr>
        <p:spPr>
          <a:xfrm>
            <a:off x="15640920" y="18430920"/>
            <a:ext cx="11710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de-DE" sz="5400" spc="-1" strike="noStrike">
                <a:solidFill>
                  <a:srgbClr val="0d2c5a"/>
                </a:solidFill>
                <a:latin typeface="Times New Roman"/>
              </a:rPr>
              <a:t>Evaluation of QA models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-27720" y="42291000"/>
            <a:ext cx="30302640" cy="520200"/>
          </a:xfrm>
          <a:prstGeom prst="rect">
            <a:avLst/>
          </a:prstGeom>
          <a:solidFill>
            <a:srgbClr val="0d2c5a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Times New Roman"/>
              </a:rPr>
              <a:t>55. Jahrestagung des Instituts für Deutsche Sprache, </a:t>
            </a:r>
            <a:r>
              <a:rPr b="0" lang="de-DE" sz="2400" spc="-1" strike="noStrike">
                <a:solidFill>
                  <a:srgbClr val="ffffff"/>
                </a:solidFill>
                <a:latin typeface="Times New Roman"/>
              </a:rPr>
              <a:t>März 12–14, 2019, Mannheim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62" name="CustomShape 21"/>
          <p:cNvSpPr/>
          <p:nvPr/>
        </p:nvSpPr>
        <p:spPr>
          <a:xfrm>
            <a:off x="700200" y="18447120"/>
            <a:ext cx="11710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de-DE" sz="5400" spc="-1" strike="noStrike">
                <a:solidFill>
                  <a:srgbClr val="0d2c5a"/>
                </a:solidFill>
                <a:latin typeface="Times New Roman"/>
              </a:rPr>
              <a:t>Identifying question-worthy tokens</a:t>
            </a:r>
            <a:endParaRPr b="0" lang="de-DE" sz="5400" spc="-1" strike="noStrike">
              <a:latin typeface="Arial"/>
            </a:endParaRPr>
          </a:p>
        </p:txBody>
      </p:sp>
      <p:graphicFrame>
        <p:nvGraphicFramePr>
          <p:cNvPr id="63" name="Chart 53"/>
          <p:cNvGraphicFramePr/>
          <p:nvPr/>
        </p:nvGraphicFramePr>
        <p:xfrm>
          <a:off x="16224480" y="27160200"/>
          <a:ext cx="12691800" cy="574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CustomShape 22"/>
          <p:cNvSpPr/>
          <p:nvPr/>
        </p:nvSpPr>
        <p:spPr>
          <a:xfrm>
            <a:off x="15906600" y="8568000"/>
            <a:ext cx="11826000" cy="19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6000" indent="-5760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d2c5a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Answers sequences of answerable &amp; unanswerabel questions are marked as question-worthy tokens</a:t>
            </a:r>
            <a:endParaRPr b="0" lang="de-DE" sz="3600" spc="-1" strike="noStrike">
              <a:latin typeface="Arial"/>
            </a:endParaRPr>
          </a:p>
          <a:p>
            <a:pPr marL="576000" indent="-5760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d2c5a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 </a:t>
            </a:r>
            <a:endParaRPr b="0" lang="de-DE" sz="3600" spc="-1" strike="noStrike">
              <a:latin typeface="Arial"/>
            </a:endParaRPr>
          </a:p>
        </p:txBody>
      </p:sp>
      <p:graphicFrame>
        <p:nvGraphicFramePr>
          <p:cNvPr id="65" name="Table 23"/>
          <p:cNvGraphicFramePr/>
          <p:nvPr/>
        </p:nvGraphicFramePr>
        <p:xfrm>
          <a:off x="15879960" y="14689800"/>
          <a:ext cx="13352040" cy="3207960"/>
        </p:xfrm>
        <a:graphic>
          <a:graphicData uri="http://schemas.openxmlformats.org/drawingml/2006/table">
            <a:tbl>
              <a:tblPr/>
              <a:tblGrid>
                <a:gridCol w="6332400"/>
                <a:gridCol w="3333600"/>
                <a:gridCol w="3686040"/>
              </a:tblGrid>
              <a:tr h="6404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186a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Trainingdata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186a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Testdata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186a8"/>
                    </a:solidFill>
                  </a:tcPr>
                </a:tc>
              </a:tr>
              <a:tr h="626400">
                <a:tc>
                  <a:txBody>
                    <a:bodyPr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Texts / paragraphs 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xx / xx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xx / xx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6400">
                <a:tc>
                  <a:txBody>
                    <a:bodyPr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Question-worthy tokens (I)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xxxxx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xxxxxx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6400">
                <a:tc>
                  <a:txBody>
                    <a:bodyPr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Non question-worthy tokens (0)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xxxxx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xxxxxx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Table 24"/>
          <p:cNvGraphicFramePr/>
          <p:nvPr/>
        </p:nvGraphicFramePr>
        <p:xfrm>
          <a:off x="15861960" y="23108400"/>
          <a:ext cx="13416480" cy="1884960"/>
        </p:xfrm>
        <a:graphic>
          <a:graphicData uri="http://schemas.openxmlformats.org/drawingml/2006/table">
            <a:tbl>
              <a:tblPr/>
              <a:tblGrid>
                <a:gridCol w="7030440"/>
                <a:gridCol w="3853440"/>
                <a:gridCol w="2532600"/>
              </a:tblGrid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Kontext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186a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Antwort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186a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Bedingung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186a8"/>
                    </a:solidFill>
                  </a:tcPr>
                </a:tc>
              </a:tr>
              <a:tr h="1097640">
                <a:tc rowSpan="2"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Du hast eine Freundin von dir schon länger nicht gesehen und fragst sie daher, ob ihr euch in den nächsten Tagen mal wieder treffen wollt. 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Ja das müssen wir unbedingt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Ohne Emoji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976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Ja das müssen wir unbedingt </a:t>
                      </a:r>
                      <a:r>
                        <a:rPr b="1" lang="de-DE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😊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3600" spc="-1" strike="noStrike">
                          <a:solidFill>
                            <a:srgbClr val="0d2c5a"/>
                          </a:solidFill>
                          <a:latin typeface="Times New Roman"/>
                        </a:rPr>
                        <a:t>Mit Emoji</a:t>
                      </a:r>
                      <a:endParaRPr b="0" lang="de-DE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7" name="CustomShape 25"/>
          <p:cNvSpPr/>
          <p:nvPr/>
        </p:nvSpPr>
        <p:spPr>
          <a:xfrm>
            <a:off x="15753960" y="19286280"/>
            <a:ext cx="13565520" cy="35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Neutralisierung des Kontextes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Bewertung von Textnachrichten nach ihrer Aufrichtigkeit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„</a:t>
            </a: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Mit Emoji“-Bedingung: häufigstes Emoji aus Experiment 1 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56 Proband*innen über SocSciSurvey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Nachrichten mit Emoji wurden als aufrichtiger eingeschätzt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600" spc="-1" strike="noStrike">
              <a:latin typeface="Arial"/>
            </a:endParaRPr>
          </a:p>
        </p:txBody>
      </p:sp>
      <p:sp>
        <p:nvSpPr>
          <p:cNvPr id="68" name="CustomShape 26"/>
          <p:cNvSpPr/>
          <p:nvPr/>
        </p:nvSpPr>
        <p:spPr>
          <a:xfrm>
            <a:off x="864000" y="19332000"/>
            <a:ext cx="13565520" cy="9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Conditional Random Feald (CRF)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implemented using sklearn_crfsuite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Features</a:t>
            </a:r>
            <a:endParaRPr b="0" lang="de-DE" sz="3600" spc="-1" strike="noStrike">
              <a:latin typeface="Arial"/>
            </a:endParaRPr>
          </a:p>
          <a:p>
            <a:pPr lvl="1" marL="1152000" indent="-57600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Lemma of the words</a:t>
            </a:r>
            <a:endParaRPr b="0" lang="de-DE" sz="3600" spc="-1" strike="noStrike">
              <a:latin typeface="Arial"/>
            </a:endParaRPr>
          </a:p>
          <a:p>
            <a:pPr lvl="1" marL="1152000" indent="-57600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POS Tags</a:t>
            </a:r>
            <a:endParaRPr b="0" lang="de-DE" sz="3600" spc="-1" strike="noStrike">
              <a:latin typeface="Arial"/>
            </a:endParaRPr>
          </a:p>
          <a:p>
            <a:pPr lvl="1" marL="1152000" indent="-57600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Named Entities</a:t>
            </a:r>
            <a:endParaRPr b="0" lang="de-DE" sz="3600" spc="-1" strike="noStrike">
              <a:latin typeface="Arial"/>
            </a:endParaRPr>
          </a:p>
          <a:p>
            <a:pPr lvl="1" marL="1152000" indent="-57600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Dependencies</a:t>
            </a:r>
            <a:endParaRPr b="0" lang="de-DE" sz="3600" spc="-1" strike="noStrike">
              <a:latin typeface="Arial"/>
            </a:endParaRPr>
          </a:p>
          <a:p>
            <a:pPr lvl="1" marL="1152000" indent="-57600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Stopwords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16 Kontexte mit Wahrheits- (W) oder Lügenbedingung (L)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Proband*innen sollten auswählen, die Antwort mit einem der vier Emoji oder ohne Emoji zu schicken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Freundschaftskontext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Asoziale Lügen (Selbstnutzen)</a:t>
            </a:r>
            <a:endParaRPr b="0" lang="de-DE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Aft>
                <a:spcPts val="601"/>
              </a:spcAft>
              <a:buClr>
                <a:srgbClr val="0d2c5a"/>
              </a:buClr>
              <a:buFont typeface="Arial"/>
              <a:buChar char="•"/>
            </a:pPr>
            <a:r>
              <a:rPr b="0" lang="de-DE" sz="3600" spc="-1" strike="noStrike">
                <a:solidFill>
                  <a:srgbClr val="0d2c5a"/>
                </a:solidFill>
                <a:latin typeface="Times New Roman"/>
              </a:rPr>
              <a:t>Demographische Informationen wurden erhoben (aber keine großen Unterschiede)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69" name="TextShape 27"/>
          <p:cNvSpPr txBox="1"/>
          <p:nvPr/>
        </p:nvSpPr>
        <p:spPr>
          <a:xfrm>
            <a:off x="16056000" y="13856760"/>
            <a:ext cx="5760000" cy="83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de-DE" sz="3600" spc="-1" strike="noStrike">
                <a:solidFill>
                  <a:srgbClr val="0d2c5a"/>
                </a:solidFill>
                <a:latin typeface="Times New Roman"/>
              </a:rPr>
              <a:t>Overview of the data </a:t>
            </a:r>
            <a:r>
              <a:rPr b="1" lang="de-DE" sz="3600" spc="-1" strike="noStrike">
                <a:solidFill>
                  <a:srgbClr val="0d2c5a"/>
                </a:solidFill>
                <a:latin typeface="Times New Roman"/>
              </a:rPr>
              <a:t>set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9612000" y="20736000"/>
            <a:ext cx="5190120" cy="13615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4327200" y="38952000"/>
            <a:ext cx="10288800" cy="25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Application>LibreOffice/6.1.5.2$Linux_X86_64 LibreOffice_project/10$Build-2</Application>
  <Words>541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2013-01-28T14:48:26Z</dcterms:created>
  <dc:creator>Tatjana Scheffler</dc:creator>
  <dc:description/>
  <dc:language>de-DE</dc:language>
  <cp:lastModifiedBy/>
  <cp:lastPrinted>2019-03-05T21:03:16Z</cp:lastPrinted>
  <dcterms:modified xsi:type="dcterms:W3CDTF">2019-04-10T14:54:59Z</dcterms:modified>
  <cp:revision>425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