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4"/>
  </p:notesMasterIdLst>
  <p:sldIdLst>
    <p:sldId id="663" r:id="rId3"/>
    <p:sldId id="611" r:id="rId4"/>
    <p:sldId id="612" r:id="rId5"/>
    <p:sldId id="664" r:id="rId6"/>
    <p:sldId id="613" r:id="rId7"/>
    <p:sldId id="614" r:id="rId8"/>
    <p:sldId id="615" r:id="rId9"/>
    <p:sldId id="616" r:id="rId10"/>
    <p:sldId id="617" r:id="rId11"/>
    <p:sldId id="618" r:id="rId12"/>
    <p:sldId id="619" r:id="rId13"/>
    <p:sldId id="620" r:id="rId14"/>
    <p:sldId id="621" r:id="rId15"/>
    <p:sldId id="622" r:id="rId16"/>
    <p:sldId id="623" r:id="rId17"/>
    <p:sldId id="624" r:id="rId18"/>
    <p:sldId id="625" r:id="rId19"/>
    <p:sldId id="626" r:id="rId20"/>
    <p:sldId id="627" r:id="rId21"/>
    <p:sldId id="628" r:id="rId22"/>
    <p:sldId id="629" r:id="rId23"/>
    <p:sldId id="630" r:id="rId24"/>
    <p:sldId id="631" r:id="rId25"/>
    <p:sldId id="632" r:id="rId26"/>
    <p:sldId id="633" r:id="rId27"/>
    <p:sldId id="634" r:id="rId28"/>
    <p:sldId id="635" r:id="rId29"/>
    <p:sldId id="636" r:id="rId30"/>
    <p:sldId id="637" r:id="rId31"/>
    <p:sldId id="638" r:id="rId32"/>
    <p:sldId id="662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D2337-185E-46D1-AFF7-E40357AD6E94}" type="datetimeFigureOut">
              <a:rPr lang="id-ID" smtClean="0"/>
              <a:t>19/11/2019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93DAB-9157-4703-8EF8-F6CDD0D830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1380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68EC82-B3B7-47A3-8859-393C817D4B6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8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68EC82-B3B7-47A3-8859-393C817D4B6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99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68EC82-B3B7-47A3-8859-393C817D4B6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85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68EC82-B3B7-47A3-8859-393C817D4B6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26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68EC82-B3B7-47A3-8859-393C817D4B6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1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68EC82-B3B7-47A3-8859-393C817D4B6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53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68EC82-B3B7-47A3-8859-393C817D4B6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11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68EC82-B3B7-47A3-8859-393C817D4B6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24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68EC82-B3B7-47A3-8859-393C817D4B6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90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68EC82-B3B7-47A3-8859-393C817D4B6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654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68EC82-B3B7-47A3-8859-393C817D4B6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27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68EC82-B3B7-47A3-8859-393C817D4B6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79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68EC82-B3B7-47A3-8859-393C817D4B6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140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68EC82-B3B7-47A3-8859-393C817D4B6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14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68EC82-B3B7-47A3-8859-393C817D4B6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38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68EC82-B3B7-47A3-8859-393C817D4B6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14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68EC82-B3B7-47A3-8859-393C817D4B6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2112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68EC82-B3B7-47A3-8859-393C817D4B6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710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68EC82-B3B7-47A3-8859-393C817D4B6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68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68EC82-B3B7-47A3-8859-393C817D4B6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37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68EC82-B3B7-47A3-8859-393C817D4B6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47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68EC82-B3B7-47A3-8859-393C817D4B6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68EC82-B3B7-47A3-8859-393C817D4B6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48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68EC82-B3B7-47A3-8859-393C817D4B6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34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68EC82-B3B7-47A3-8859-393C817D4B6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61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68EC82-B3B7-47A3-8859-393C817D4B6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6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143000" y="3573463"/>
            <a:ext cx="68580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 b="1" cap="none" spc="0" baseline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3200" b="0" baseline="0">
                <a:solidFill>
                  <a:srgbClr val="002060"/>
                </a:solidFill>
                <a:latin typeface="Cambria" panose="020405030504060302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EE04319F-810F-4556-9B78-67853A9CEF15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611580A9-1628-49C1-812B-6D2A36E57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6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F185B-88BA-48A1-ADD6-7D585AA1EE3B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37E6-9646-43E9-B299-EEDC408CF1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6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938CD-1DCC-41CC-87A0-5BB8265582AC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588BB-FAE5-446D-98F3-FA6DF0071C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17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6675"/>
            <a:ext cx="9013825" cy="671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58775"/>
            <a:ext cx="7886700" cy="1325563"/>
          </a:xfrm>
        </p:spPr>
        <p:txBody>
          <a:bodyPr/>
          <a:lstStyle>
            <a:lvl1pPr algn="ctr">
              <a:defRPr b="1" baseline="0">
                <a:solidFill>
                  <a:srgbClr val="002060"/>
                </a:solidFill>
                <a:effectLst>
                  <a:glow rad="127000">
                    <a:schemeClr val="bg1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8A305-7112-47BE-A3B0-C7BD7ADAE842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E1F3E-349B-41FD-9BD7-2E44552C5C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58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5088"/>
            <a:ext cx="9005887" cy="672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143000" y="3548063"/>
            <a:ext cx="68580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cap="none" spc="0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glow rad="127000">
                    <a:schemeClr val="bg1"/>
                  </a:glow>
                  <a:outerShdw blurRad="12700" dist="38100" dir="2700000" algn="tl" rotWithShape="0">
                    <a:schemeClr val="tx1"/>
                  </a:outerShdw>
                </a:effectLst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70C0"/>
              </a:buClr>
              <a:buFont typeface="Arial" panose="020B0604020202020204" pitchFamily="34" charset="0"/>
              <a:buNone/>
              <a:defRPr lang="en-US" sz="3200" b="0" kern="1200" baseline="0" dirty="0">
                <a:solidFill>
                  <a:srgbClr val="002060"/>
                </a:solidFill>
                <a:effectLst>
                  <a:glow rad="127000">
                    <a:schemeClr val="bg1"/>
                  </a:glow>
                  <a:outerShdw blurRad="50800" dist="50800" dir="5400000" algn="ctr" rotWithShape="0">
                    <a:srgbClr val="000000"/>
                  </a:outerShdw>
                </a:effectLst>
                <a:latin typeface="Cambria" panose="02040503050406030204" pitchFamily="18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21B87132-85A2-47FD-BEC9-F4CEF629BA8D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2830D466-6CAD-4E5F-9DCD-27F3B3ADD4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92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6675"/>
            <a:ext cx="9013825" cy="671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58775"/>
            <a:ext cx="7886700" cy="1325563"/>
          </a:xfrm>
        </p:spPr>
        <p:txBody>
          <a:bodyPr/>
          <a:lstStyle>
            <a:lvl1pPr algn="ctr">
              <a:defRPr b="1" baseline="0">
                <a:solidFill>
                  <a:srgbClr val="002060"/>
                </a:solidFill>
                <a:effectLst>
                  <a:glow rad="127000">
                    <a:schemeClr val="bg1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8A305-7112-47BE-A3B0-C7BD7ADAE842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E1F3E-349B-41FD-9BD7-2E44552C5C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660F8-C2D2-4B77-8122-41A1AD7F0D18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1A72F-D702-411A-8AC9-502549357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8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28650" y="4556125"/>
            <a:ext cx="7881938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rgbClr val="002060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CB1FB-8D6C-4B47-8332-691CBEBC405F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68B6E-60B6-4D64-8DE3-4D4840BF06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C4BFA-7E9E-4CE5-9121-749B35864DAE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10FE6-BB1F-4F86-942C-883064774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6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206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206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D16EC-AF44-444D-96EE-6045614418FC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37321-7C45-4E10-8DFB-35910E569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2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7F31F-1D98-4055-8447-17FB1185763E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D80BF-D970-4E43-A319-15E5E1BAA3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6DF69-4950-4DF6-8A6B-C4A67614B730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04E7C-4B40-4668-81D2-A500E8E2C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5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solidFill>
                  <a:srgbClr val="002060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99ED1-BB54-4FF4-8BCF-9F65EE635D8F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9249F-1C97-493B-9EF2-7AA286D25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6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89DFC-88F3-4ADE-A6FB-25798B9EEAD0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5023F-1A80-4F33-B1F6-807132ACB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1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profile_images/456379770700181506/2fnlPhty.jpeg"/>
          <p:cNvPicPr>
            <a:picLocks noChangeAspect="1" noChangeArrowheads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A77373AE-A1B6-435F-A5FF-8A82D43F6384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564C4FB2-6E88-4526-B371-500344883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27000">
            <a:gradFill flip="none" rotWithShape="1">
              <a:gsLst>
                <a:gs pos="0">
                  <a:srgbClr val="00B0F0"/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rgbClr val="0070C0"/>
                </a:gs>
              </a:gsLst>
              <a:path path="rect">
                <a:fillToRect r="100000" b="100000"/>
              </a:path>
              <a:tileRect l="-100000" t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2" r:id="rId2"/>
    <p:sldLayoutId id="214748371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5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rgbClr val="002060"/>
          </a:solidFill>
          <a:latin typeface="Cambria" panose="02040503050406030204" pitchFamily="18" charset="0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Cambria" panose="02040503050406030204" pitchFamily="18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Cambria" panose="02040503050406030204" pitchFamily="18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Cambria" panose="02040503050406030204" pitchFamily="18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Cambria" panose="02040503050406030204" pitchFamily="18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Cambria" panose="02040503050406030204" pitchFamily="18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Cambria" panose="02040503050406030204" pitchFamily="18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Cambria" panose="02040503050406030204" pitchFamily="18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Cambria" panose="02040503050406030204" pitchFamily="18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Clr>
          <a:srgbClr val="0070C0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Clr>
          <a:srgbClr val="0070C0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Clr>
          <a:srgbClr val="0070C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Clr>
          <a:srgbClr val="0070C0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Clr>
          <a:srgbClr val="0070C0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DC8D453D-B3E7-4D64-803E-D75EFEA54AF4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70886440-183C-4C0B-803C-8196A4140A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27000">
            <a:gradFill flip="none" rotWithShape="1">
              <a:gsLst>
                <a:gs pos="0">
                  <a:srgbClr val="00B0F0"/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rgbClr val="0070C0"/>
                </a:gs>
              </a:gsLst>
              <a:path path="rect">
                <a:fillToRect r="100000" b="100000"/>
              </a:path>
              <a:tileRect l="-100000" t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Cambria" panose="02040503050406030204" pitchFamily="18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F:\Program%20Files\TurningPoint\2003\Question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F:\Program%20Files\TurningPoint\2003\Question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F:\Program%20Files\TurningPoint\2003\Question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F:\Program%20Files\TurningPoint\2003\Question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F:\Program%20Files\TurningPoint\2003\Questions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F:\Program%20Files\TurningPoint\2003\Question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52425" y="779463"/>
            <a:ext cx="8439149" cy="2387600"/>
          </a:xfrm>
        </p:spPr>
        <p:txBody>
          <a:bodyPr rtlCol="0">
            <a:normAutofit/>
          </a:bodyPr>
          <a:lstStyle/>
          <a:p>
            <a:r>
              <a:rPr lang="en-US" sz="4400" b="0" dirty="0"/>
              <a:t>UM0016</a:t>
            </a:r>
            <a:br>
              <a:rPr lang="en-US" sz="4400" b="0" dirty="0"/>
            </a:br>
            <a:r>
              <a:rPr lang="en-US" sz="4400" b="0" dirty="0" err="1"/>
              <a:t>Komunikasi</a:t>
            </a:r>
            <a:r>
              <a:rPr lang="en-US" sz="4400" b="0" dirty="0"/>
              <a:t> </a:t>
            </a:r>
            <a:r>
              <a:rPr lang="en-US" sz="4400" b="0" dirty="0" err="1"/>
              <a:t>Bisnis</a:t>
            </a:r>
            <a:endParaRPr sz="42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81025" y="3783013"/>
            <a:ext cx="8210549" cy="1389062"/>
          </a:xfrm>
        </p:spPr>
        <p:txBody>
          <a:bodyPr rtlCol="0">
            <a:normAutofit/>
          </a:bodyPr>
          <a:lstStyle/>
          <a:p>
            <a:r>
              <a:rPr lang="id-ID" smtClean="0"/>
              <a:t>Professionalism </a:t>
            </a:r>
            <a:r>
              <a:rPr lang="id-ID" dirty="0"/>
              <a:t>at Work: Business</a:t>
            </a:r>
          </a:p>
          <a:p>
            <a:r>
              <a:rPr lang="en-US" dirty="0"/>
              <a:t>Etiquette, Ethics, Teamwork, and Meetings</a:t>
            </a:r>
          </a:p>
        </p:txBody>
      </p:sp>
    </p:spTree>
    <p:extLst>
      <p:ext uri="{BB962C8B-B14F-4D97-AF65-F5344CB8AC3E}">
        <p14:creationId xmlns:p14="http://schemas.microsoft.com/office/powerpoint/2010/main" val="219068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55575"/>
            <a:ext cx="82296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Being Professional on the Job</a:t>
            </a:r>
            <a:endParaRPr lang="en-US" dirty="0"/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601662" y="1425574"/>
            <a:ext cx="8161338" cy="451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B23916"/>
              </a:buClr>
              <a:defRPr/>
            </a:pPr>
            <a:r>
              <a:rPr lang="en-US" sz="3000" b="1" kern="0" dirty="0" smtClean="0">
                <a:latin typeface="+mn-lt"/>
                <a:cs typeface="+mn-cs"/>
              </a:rPr>
              <a:t>Honesty and Ethics</a:t>
            </a: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3000" kern="0" dirty="0" smtClean="0">
                <a:latin typeface="+mn-lt"/>
                <a:cs typeface="+mn-cs"/>
              </a:rPr>
              <a:t>Never lie.</a:t>
            </a: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3000" kern="0" dirty="0" smtClean="0">
                <a:latin typeface="+mn-lt"/>
                <a:cs typeface="+mn-cs"/>
              </a:rPr>
              <a:t>Avoid conflicts of interest.</a:t>
            </a: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3000" kern="0" dirty="0" smtClean="0">
                <a:latin typeface="+mn-lt"/>
                <a:cs typeface="+mn-cs"/>
              </a:rPr>
              <a:t>Pay for products and services promptly.</a:t>
            </a: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3000" kern="0" dirty="0" smtClean="0">
                <a:latin typeface="+mn-lt"/>
                <a:cs typeface="+mn-cs"/>
              </a:rPr>
              <a:t>Don’t divulge confidential information.</a:t>
            </a: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3000" kern="0" dirty="0" smtClean="0">
                <a:latin typeface="+mn-lt"/>
                <a:cs typeface="+mn-cs"/>
              </a:rPr>
              <a:t>Don’t badmouth competitors.</a:t>
            </a: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3000" kern="0" dirty="0" smtClean="0">
                <a:latin typeface="+mn-lt"/>
                <a:cs typeface="+mn-cs"/>
              </a:rPr>
              <a:t>Take positive, appropriate</a:t>
            </a:r>
            <a:br>
              <a:rPr lang="en-US" sz="3000" kern="0" dirty="0" smtClean="0">
                <a:latin typeface="+mn-lt"/>
                <a:cs typeface="+mn-cs"/>
              </a:rPr>
            </a:br>
            <a:r>
              <a:rPr lang="en-US" sz="3000" kern="0" dirty="0" smtClean="0">
                <a:latin typeface="+mn-lt"/>
                <a:cs typeface="+mn-cs"/>
              </a:rPr>
              <a:t>actions at all times.</a:t>
            </a:r>
            <a:endParaRPr lang="en-US" sz="30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rgbClr val="5D8A9E"/>
              </a:buClr>
              <a:buFont typeface="Wingdings" pitchFamily="2" charset="2"/>
              <a:buChar char="§"/>
              <a:defRPr/>
            </a:pPr>
            <a:endParaRPr lang="en-US" sz="3000" kern="0" dirty="0">
              <a:latin typeface="+mn-lt"/>
              <a:cs typeface="+mn-cs"/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217" y="4307275"/>
            <a:ext cx="274805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887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55575"/>
            <a:ext cx="82296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Being Professional on the Job</a:t>
            </a:r>
            <a:endParaRPr lang="en-US" dirty="0"/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601662" y="1425574"/>
            <a:ext cx="8161338" cy="4060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B23916"/>
              </a:buClr>
              <a:defRPr/>
            </a:pPr>
            <a:r>
              <a:rPr lang="en-US" sz="3000" b="1" kern="0" dirty="0" smtClean="0">
                <a:latin typeface="+mn-lt"/>
                <a:cs typeface="+mn-cs"/>
              </a:rPr>
              <a:t>Reliability and Responsibility</a:t>
            </a: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3000" kern="0" dirty="0" smtClean="0">
                <a:latin typeface="+mn-lt"/>
                <a:cs typeface="+mn-cs"/>
              </a:rPr>
              <a:t>Be dependable.</a:t>
            </a: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3000" kern="0" dirty="0" smtClean="0">
                <a:latin typeface="+mn-lt"/>
                <a:cs typeface="+mn-cs"/>
              </a:rPr>
              <a:t>Follow through on commitments.</a:t>
            </a: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3000" kern="0" dirty="0" smtClean="0">
                <a:latin typeface="+mn-lt"/>
                <a:cs typeface="+mn-cs"/>
              </a:rPr>
              <a:t>Keep promises and meet deadlines.</a:t>
            </a: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3000" kern="0" dirty="0" smtClean="0">
                <a:latin typeface="+mn-lt"/>
                <a:cs typeface="+mn-cs"/>
              </a:rPr>
              <a:t>Perform work consistently and</a:t>
            </a:r>
            <a:br>
              <a:rPr lang="en-US" sz="3000" kern="0" dirty="0" smtClean="0">
                <a:latin typeface="+mn-lt"/>
                <a:cs typeface="+mn-cs"/>
              </a:rPr>
            </a:br>
            <a:r>
              <a:rPr lang="en-US" sz="3000" kern="0" dirty="0" smtClean="0">
                <a:latin typeface="+mn-lt"/>
                <a:cs typeface="+mn-cs"/>
              </a:rPr>
              <a:t>deliver effective results.</a:t>
            </a: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3000" kern="0" dirty="0" smtClean="0">
                <a:latin typeface="+mn-lt"/>
                <a:cs typeface="+mn-cs"/>
              </a:rPr>
              <a:t>Make realistic promises.</a:t>
            </a:r>
            <a:endParaRPr lang="en-US" sz="30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rgbClr val="5D8A9E"/>
              </a:buClr>
              <a:buFont typeface="Wingdings" pitchFamily="2" charset="2"/>
              <a:buChar char="§"/>
              <a:defRPr/>
            </a:pPr>
            <a:endParaRPr lang="en-US" sz="3000" kern="0" dirty="0">
              <a:latin typeface="+mn-lt"/>
              <a:cs typeface="+mn-cs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5907732" y="4381925"/>
            <a:ext cx="271247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76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55575"/>
            <a:ext cx="82296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Being Professional on the Job</a:t>
            </a:r>
            <a:endParaRPr lang="en-US" dirty="0"/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601662" y="1425574"/>
            <a:ext cx="8161338" cy="451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B23916"/>
              </a:buClr>
              <a:defRPr/>
            </a:pPr>
            <a:r>
              <a:rPr lang="en-US" sz="3000" b="1" kern="0" dirty="0" smtClean="0">
                <a:latin typeface="+mn-lt"/>
                <a:cs typeface="+mn-cs"/>
              </a:rPr>
              <a:t>Diligence and Collegiality</a:t>
            </a: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3000" kern="0" dirty="0" smtClean="0">
                <a:latin typeface="+mn-lt"/>
                <a:cs typeface="+mn-cs"/>
              </a:rPr>
              <a:t>Deliver only work you are proud of.</a:t>
            </a: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3000" kern="0" dirty="0" smtClean="0">
                <a:latin typeface="+mn-lt"/>
                <a:cs typeface="+mn-cs"/>
              </a:rPr>
              <a:t>Strive for excellence at all times.</a:t>
            </a: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3000" kern="0" dirty="0" smtClean="0">
                <a:latin typeface="+mn-lt"/>
                <a:cs typeface="+mn-cs"/>
              </a:rPr>
              <a:t>Give customers more than they expect.</a:t>
            </a: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3000" kern="0" dirty="0" smtClean="0">
                <a:latin typeface="+mn-lt"/>
                <a:cs typeface="+mn-cs"/>
              </a:rPr>
              <a:t>Be prepared for meetings and presentations.</a:t>
            </a: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3000" kern="0" dirty="0" smtClean="0">
                <a:latin typeface="+mn-lt"/>
                <a:cs typeface="+mn-cs"/>
              </a:rPr>
              <a:t>Do what needs to be done.</a:t>
            </a: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3000" kern="0" dirty="0" smtClean="0">
                <a:latin typeface="+mn-lt"/>
                <a:cs typeface="+mn-cs"/>
              </a:rPr>
              <a:t>Share your expertise.</a:t>
            </a: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3000" kern="0" dirty="0" smtClean="0">
                <a:latin typeface="+mn-lt"/>
                <a:cs typeface="+mn-cs"/>
              </a:rPr>
              <a:t>Volunteer and network.</a:t>
            </a:r>
            <a:endParaRPr lang="en-US" sz="30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rgbClr val="5D8A9E"/>
              </a:buClr>
              <a:buFont typeface="Wingdings" pitchFamily="2" charset="2"/>
              <a:buChar char="§"/>
              <a:defRPr/>
            </a:pPr>
            <a:endParaRPr lang="en-US" sz="3000" kern="0" dirty="0">
              <a:latin typeface="+mn-lt"/>
              <a:cs typeface="+mn-cs"/>
            </a:endParaRPr>
          </a:p>
        </p:txBody>
      </p:sp>
      <p:pic>
        <p:nvPicPr>
          <p:cNvPr id="46083" name="Picture 3" descr="C:\Users\Jake\AppData\Local\Microsoft\Windows\Temporary Internet Files\Low\Content.IE5\Q3D9NZOQ\MP91021639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343400"/>
            <a:ext cx="209922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32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4836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  <p:grpSp>
        <p:nvGrpSpPr>
          <p:cNvPr id="2" name="Diagram 3"/>
          <p:cNvGrpSpPr>
            <a:grpSpLocks/>
          </p:cNvGrpSpPr>
          <p:nvPr/>
        </p:nvGrpSpPr>
        <p:grpSpPr bwMode="auto">
          <a:xfrm>
            <a:off x="439917" y="304800"/>
            <a:ext cx="8551683" cy="5791200"/>
            <a:chOff x="504" y="645"/>
            <a:chExt cx="4935" cy="2856"/>
          </a:xfrm>
        </p:grpSpPr>
        <p:sp>
          <p:nvSpPr>
            <p:cNvPr id="3" name="_s47108"/>
            <p:cNvSpPr>
              <a:spLocks noChangeShapeType="1"/>
            </p:cNvSpPr>
            <p:nvPr/>
          </p:nvSpPr>
          <p:spPr bwMode="auto">
            <a:xfrm flipH="1" flipV="1">
              <a:off x="1685" y="1945"/>
              <a:ext cx="593" cy="12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_s47109"/>
            <p:cNvSpPr>
              <a:spLocks noChangeArrowheads="1"/>
            </p:cNvSpPr>
            <p:nvPr/>
          </p:nvSpPr>
          <p:spPr bwMode="auto">
            <a:xfrm>
              <a:off x="504" y="1442"/>
              <a:ext cx="1417" cy="769"/>
            </a:xfrm>
            <a:prstGeom prst="rect">
              <a:avLst/>
            </a:prstGeom>
            <a:solidFill>
              <a:srgbClr val="FCE088"/>
            </a:solidFill>
            <a:ln w="9525" algn="ctr">
              <a:solidFill>
                <a:srgbClr val="C77806"/>
              </a:solidFill>
              <a:miter lim="800000"/>
              <a:headEnd/>
              <a:tailEnd/>
            </a:ln>
            <a:effectLst>
              <a:outerShdw dist="141990" dir="1593903" algn="ctr" rotWithShape="0">
                <a:srgbClr val="FCE088">
                  <a:alpha val="50000"/>
                </a:srgbClr>
              </a:outerShdw>
            </a:effec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Use emphasis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to express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meaning.</a:t>
              </a:r>
            </a:p>
          </p:txBody>
        </p:sp>
        <p:sp>
          <p:nvSpPr>
            <p:cNvPr id="5" name="_s47110"/>
            <p:cNvSpPr>
              <a:spLocks noChangeShapeType="1"/>
            </p:cNvSpPr>
            <p:nvPr/>
          </p:nvSpPr>
          <p:spPr bwMode="auto">
            <a:xfrm flipH="1">
              <a:off x="2135" y="2494"/>
              <a:ext cx="369" cy="311"/>
            </a:xfrm>
            <a:prstGeom prst="line">
              <a:avLst/>
            </a:prstGeom>
            <a:noFill/>
            <a:ln w="28575">
              <a:solidFill>
                <a:srgbClr val="AC51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_s47111"/>
            <p:cNvSpPr>
              <a:spLocks noChangeArrowheads="1"/>
            </p:cNvSpPr>
            <p:nvPr/>
          </p:nvSpPr>
          <p:spPr bwMode="auto">
            <a:xfrm>
              <a:off x="1150" y="2732"/>
              <a:ext cx="1417" cy="769"/>
            </a:xfrm>
            <a:prstGeom prst="rect">
              <a:avLst/>
            </a:prstGeom>
            <a:solidFill>
              <a:srgbClr val="FCE088"/>
            </a:solidFill>
            <a:ln w="9525" algn="ctr">
              <a:solidFill>
                <a:srgbClr val="C77806"/>
              </a:solidFill>
              <a:miter lim="800000"/>
              <a:headEnd/>
              <a:tailEnd/>
            </a:ln>
            <a:effectLst>
              <a:outerShdw dist="141990" dir="1593903" algn="ctr" rotWithShape="0">
                <a:srgbClr val="FCE088">
                  <a:alpha val="50000"/>
                </a:srgbClr>
              </a:outerShdw>
            </a:effec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Adjust your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volume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and rate.</a:t>
              </a:r>
            </a:p>
          </p:txBody>
        </p:sp>
        <p:sp>
          <p:nvSpPr>
            <p:cNvPr id="7" name="_s47112"/>
            <p:cNvSpPr>
              <a:spLocks noChangeShapeType="1"/>
            </p:cNvSpPr>
            <p:nvPr/>
          </p:nvSpPr>
          <p:spPr bwMode="auto">
            <a:xfrm>
              <a:off x="3233" y="2494"/>
              <a:ext cx="367" cy="313"/>
            </a:xfrm>
            <a:prstGeom prst="line">
              <a:avLst/>
            </a:prstGeom>
            <a:noFill/>
            <a:ln w="28575">
              <a:solidFill>
                <a:srgbClr val="AC512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_s47113"/>
            <p:cNvSpPr>
              <a:spLocks noChangeArrowheads="1"/>
            </p:cNvSpPr>
            <p:nvPr/>
          </p:nvSpPr>
          <p:spPr bwMode="auto">
            <a:xfrm>
              <a:off x="3344" y="2732"/>
              <a:ext cx="1417" cy="769"/>
            </a:xfrm>
            <a:prstGeom prst="rect">
              <a:avLst/>
            </a:prstGeom>
            <a:solidFill>
              <a:srgbClr val="FCE088"/>
            </a:solidFill>
            <a:ln w="9525" algn="ctr">
              <a:solidFill>
                <a:srgbClr val="C77806"/>
              </a:solidFill>
              <a:miter lim="800000"/>
              <a:headEnd/>
              <a:tailEnd/>
            </a:ln>
            <a:effectLst>
              <a:outerShdw dist="141990" dir="1593903" algn="ctr" rotWithShape="0">
                <a:srgbClr val="FCE088">
                  <a:alpha val="50000"/>
                </a:srgbClr>
              </a:outerShdw>
            </a:effec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Control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your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pitch.</a:t>
              </a:r>
            </a:p>
          </p:txBody>
        </p:sp>
        <p:sp>
          <p:nvSpPr>
            <p:cNvPr id="9" name="_s47114"/>
            <p:cNvSpPr>
              <a:spLocks noChangeShapeType="1"/>
            </p:cNvSpPr>
            <p:nvPr/>
          </p:nvSpPr>
          <p:spPr bwMode="auto">
            <a:xfrm flipV="1">
              <a:off x="3459" y="1946"/>
              <a:ext cx="595" cy="119"/>
            </a:xfrm>
            <a:prstGeom prst="line">
              <a:avLst/>
            </a:prstGeom>
            <a:noFill/>
            <a:ln w="28575">
              <a:solidFill>
                <a:srgbClr val="AC512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_s47115"/>
            <p:cNvSpPr>
              <a:spLocks noChangeArrowheads="1"/>
            </p:cNvSpPr>
            <p:nvPr/>
          </p:nvSpPr>
          <p:spPr bwMode="auto">
            <a:xfrm>
              <a:off x="4022" y="1442"/>
              <a:ext cx="1417" cy="769"/>
            </a:xfrm>
            <a:prstGeom prst="rect">
              <a:avLst/>
            </a:prstGeom>
            <a:solidFill>
              <a:srgbClr val="FCE088"/>
            </a:solidFill>
            <a:ln w="9525" algn="ctr">
              <a:solidFill>
                <a:srgbClr val="C77806"/>
              </a:solidFill>
              <a:miter lim="800000"/>
              <a:headEnd/>
              <a:tailEnd/>
            </a:ln>
            <a:effectLst>
              <a:outerShdw dist="141990" dir="1593903" algn="ctr" rotWithShape="0">
                <a:srgbClr val="FCE088">
                  <a:alpha val="50000"/>
                </a:srgbClr>
              </a:outerShdw>
            </a:effec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Work 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your voice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quality</a:t>
              </a:r>
              <a:r>
                <a:rPr kumimoji="0" lang="en-US" sz="2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1" name="_s47116"/>
            <p:cNvSpPr>
              <a:spLocks noChangeShapeType="1"/>
            </p:cNvSpPr>
            <p:nvPr/>
          </p:nvSpPr>
          <p:spPr bwMode="auto">
            <a:xfrm flipV="1">
              <a:off x="2976" y="1414"/>
              <a:ext cx="0" cy="386"/>
            </a:xfrm>
            <a:prstGeom prst="line">
              <a:avLst/>
            </a:prstGeom>
            <a:noFill/>
            <a:ln w="28575">
              <a:solidFill>
                <a:srgbClr val="AC512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_s47117"/>
            <p:cNvSpPr>
              <a:spLocks noChangeArrowheads="1"/>
            </p:cNvSpPr>
            <p:nvPr/>
          </p:nvSpPr>
          <p:spPr bwMode="auto">
            <a:xfrm>
              <a:off x="2263" y="645"/>
              <a:ext cx="1417" cy="769"/>
            </a:xfrm>
            <a:prstGeom prst="rect">
              <a:avLst/>
            </a:prstGeom>
            <a:solidFill>
              <a:srgbClr val="FCE088"/>
            </a:solidFill>
            <a:ln w="9525" algn="ctr">
              <a:solidFill>
                <a:srgbClr val="C77806"/>
              </a:solidFill>
              <a:miter lim="800000"/>
              <a:headEnd/>
              <a:tailEnd/>
            </a:ln>
            <a:effectLst>
              <a:outerShdw dist="141990" dir="1593903" algn="ctr" rotWithShape="0">
                <a:srgbClr val="FCE088">
                  <a:alpha val="50000"/>
                </a:srgbClr>
              </a:outerShdw>
            </a:effec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Improve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your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pronunciation.</a:t>
              </a:r>
            </a:p>
          </p:txBody>
        </p:sp>
        <p:sp>
          <p:nvSpPr>
            <p:cNvPr id="13" name="_s47118"/>
            <p:cNvSpPr>
              <a:spLocks noChangeArrowheads="1"/>
            </p:cNvSpPr>
            <p:nvPr/>
          </p:nvSpPr>
          <p:spPr bwMode="auto">
            <a:xfrm>
              <a:off x="2053" y="1670"/>
              <a:ext cx="1803" cy="817"/>
            </a:xfrm>
            <a:prstGeom prst="rect">
              <a:avLst/>
            </a:prstGeom>
            <a:solidFill>
              <a:srgbClr val="AC512F"/>
            </a:solidFill>
            <a:ln w="9525">
              <a:solidFill>
                <a:srgbClr val="FCE088"/>
              </a:solidFill>
              <a:miter lim="800000"/>
              <a:headEnd/>
              <a:tailEnd/>
            </a:ln>
            <a:effectLst>
              <a:outerShdw dist="141990" dir="1593903" algn="ctr" rotWithShape="0">
                <a:srgbClr val="D96842">
                  <a:alpha val="50000"/>
                </a:srgbClr>
              </a:outerShdw>
            </a:effec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Your voice is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  <a:r>
                <a:rPr kumimoji="0" lang="en-US" sz="2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ommunication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</a:t>
              </a:r>
              <a:r>
                <a:rPr kumimoji="0" lang="en-US" sz="2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ool.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987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4836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  <p:sp>
        <p:nvSpPr>
          <p:cNvPr id="89107" name="Rectangle 19"/>
          <p:cNvSpPr>
            <a:spLocks noGrp="1" noChangeArrowheads="1"/>
          </p:cNvSpPr>
          <p:nvPr>
            <p:ph idx="1"/>
          </p:nvPr>
        </p:nvSpPr>
        <p:spPr bwMode="auto">
          <a:xfrm>
            <a:off x="2057400" y="4114412"/>
            <a:ext cx="5389562" cy="2209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4763" algn="ctr" eaLnBrk="1" hangingPunct="1">
              <a:lnSpc>
                <a:spcPct val="90000"/>
              </a:lnSpc>
              <a:buFontTx/>
              <a:buNone/>
            </a:pPr>
            <a:r>
              <a:rPr lang="en-US" sz="2800" i="1" dirty="0"/>
              <a:t>e</a:t>
            </a:r>
            <a:r>
              <a:rPr lang="en-US" sz="2800" i="1" dirty="0" smtClean="0"/>
              <a:t>t cetera </a:t>
            </a:r>
            <a:r>
              <a:rPr lang="en-US" sz="2800" dirty="0" smtClean="0"/>
              <a:t>– not </a:t>
            </a:r>
            <a:r>
              <a:rPr lang="en-US" sz="2800" i="1" dirty="0" err="1" smtClean="0"/>
              <a:t>excetera</a:t>
            </a:r>
            <a:endParaRPr lang="en-US" sz="2800" i="1" dirty="0" smtClean="0"/>
          </a:p>
          <a:p>
            <a:pPr indent="4763" algn="ctr" eaLnBrk="1" hangingPunct="1">
              <a:lnSpc>
                <a:spcPct val="90000"/>
              </a:lnSpc>
              <a:buFontTx/>
              <a:buNone/>
            </a:pPr>
            <a:r>
              <a:rPr lang="en-US" sz="2800" i="1" dirty="0" smtClean="0"/>
              <a:t>going to </a:t>
            </a:r>
            <a:r>
              <a:rPr lang="en-US" sz="2800" dirty="0" smtClean="0"/>
              <a:t>– not </a:t>
            </a:r>
            <a:r>
              <a:rPr lang="en-US" sz="2800" i="1" dirty="0" err="1" smtClean="0"/>
              <a:t>gonna</a:t>
            </a:r>
            <a:endParaRPr lang="en-US" sz="2800" i="1" dirty="0" smtClean="0"/>
          </a:p>
          <a:p>
            <a:pPr indent="4763" algn="ctr" eaLnBrk="1" hangingPunct="1">
              <a:lnSpc>
                <a:spcPct val="90000"/>
              </a:lnSpc>
              <a:buFontTx/>
              <a:buNone/>
            </a:pPr>
            <a:r>
              <a:rPr lang="en-US" sz="2800" i="1" dirty="0" smtClean="0"/>
              <a:t>library </a:t>
            </a:r>
            <a:r>
              <a:rPr lang="en-US" sz="2800" dirty="0" smtClean="0"/>
              <a:t>– not</a:t>
            </a:r>
            <a:r>
              <a:rPr lang="en-US" sz="2800" i="1" dirty="0" smtClean="0"/>
              <a:t> library</a:t>
            </a:r>
          </a:p>
          <a:p>
            <a:pPr indent="4763" algn="ctr" eaLnBrk="1" hangingPunct="1">
              <a:lnSpc>
                <a:spcPct val="90000"/>
              </a:lnSpc>
              <a:buFontTx/>
              <a:buNone/>
            </a:pPr>
            <a:r>
              <a:rPr lang="en-US" sz="2800" i="1" dirty="0" smtClean="0"/>
              <a:t>supposedly </a:t>
            </a:r>
            <a:r>
              <a:rPr lang="en-US" sz="2800" dirty="0"/>
              <a:t>– not</a:t>
            </a:r>
            <a:r>
              <a:rPr lang="en-US" sz="2800" i="1" dirty="0"/>
              <a:t> </a:t>
            </a:r>
            <a:r>
              <a:rPr lang="en-US" sz="2800" i="1" dirty="0" err="1" smtClean="0"/>
              <a:t>supposably</a:t>
            </a:r>
            <a:endParaRPr lang="en-US" sz="2800" i="1" dirty="0" smtClean="0"/>
          </a:p>
        </p:txBody>
      </p:sp>
      <p:sp>
        <p:nvSpPr>
          <p:cNvPr id="10" name="_s47118"/>
          <p:cNvSpPr>
            <a:spLocks noChangeArrowheads="1"/>
          </p:cNvSpPr>
          <p:nvPr/>
        </p:nvSpPr>
        <p:spPr bwMode="auto">
          <a:xfrm>
            <a:off x="3124200" y="2133212"/>
            <a:ext cx="3124200" cy="1656229"/>
          </a:xfrm>
          <a:prstGeom prst="rect">
            <a:avLst/>
          </a:prstGeom>
          <a:solidFill>
            <a:srgbClr val="AC512F"/>
          </a:solidFill>
          <a:ln w="9525">
            <a:solidFill>
              <a:srgbClr val="FCE088"/>
            </a:solidFill>
            <a:miter lim="800000"/>
            <a:headEnd/>
            <a:tailEnd/>
          </a:ln>
          <a:effectLst>
            <a:outerShdw dist="141990" dir="1593903" algn="ctr" rotWithShape="0">
              <a:srgbClr val="D96842">
                <a:alpha val="50000"/>
              </a:srgbClr>
            </a:outerShdw>
          </a:effec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Your </a:t>
            </a:r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oice is 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ommunication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ool.</a:t>
            </a:r>
          </a:p>
        </p:txBody>
      </p:sp>
      <p:sp>
        <p:nvSpPr>
          <p:cNvPr id="11" name="_s47116"/>
          <p:cNvSpPr>
            <a:spLocks noChangeShapeType="1"/>
          </p:cNvSpPr>
          <p:nvPr/>
        </p:nvSpPr>
        <p:spPr bwMode="auto">
          <a:xfrm flipV="1">
            <a:off x="4724400" y="1676400"/>
            <a:ext cx="0" cy="782704"/>
          </a:xfrm>
          <a:prstGeom prst="line">
            <a:avLst/>
          </a:prstGeom>
          <a:noFill/>
          <a:ln w="28575">
            <a:solidFill>
              <a:srgbClr val="AC512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_s47117"/>
          <p:cNvSpPr>
            <a:spLocks noChangeArrowheads="1"/>
          </p:cNvSpPr>
          <p:nvPr/>
        </p:nvSpPr>
        <p:spPr bwMode="auto">
          <a:xfrm>
            <a:off x="3488132" y="228600"/>
            <a:ext cx="2455468" cy="1559325"/>
          </a:xfrm>
          <a:prstGeom prst="rect">
            <a:avLst/>
          </a:prstGeom>
          <a:solidFill>
            <a:srgbClr val="FCE088"/>
          </a:solidFill>
          <a:ln w="9525" algn="ctr">
            <a:solidFill>
              <a:srgbClr val="C77806"/>
            </a:solidFill>
            <a:miter lim="800000"/>
            <a:headEnd/>
            <a:tailEnd/>
          </a:ln>
          <a:effectLst>
            <a:outerShdw dist="141990" dir="1593903" algn="ctr" rotWithShape="0">
              <a:srgbClr val="FCE088">
                <a:alpha val="50000"/>
              </a:srgbClr>
            </a:outerShdw>
          </a:effec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Improve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your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pronunciation.</a:t>
            </a:r>
          </a:p>
        </p:txBody>
      </p:sp>
    </p:spTree>
    <p:extLst>
      <p:ext uri="{BB962C8B-B14F-4D97-AF65-F5344CB8AC3E}">
        <p14:creationId xmlns:p14="http://schemas.microsoft.com/office/powerpoint/2010/main" val="401172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7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_s47114"/>
          <p:cNvSpPr>
            <a:spLocks noChangeShapeType="1"/>
          </p:cNvSpPr>
          <p:nvPr/>
        </p:nvSpPr>
        <p:spPr bwMode="auto">
          <a:xfrm flipV="1">
            <a:off x="4572000" y="1524000"/>
            <a:ext cx="1031054" cy="241300"/>
          </a:xfrm>
          <a:prstGeom prst="line">
            <a:avLst/>
          </a:prstGeom>
          <a:noFill/>
          <a:ln w="28575">
            <a:solidFill>
              <a:srgbClr val="AC512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1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4836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  <p:sp>
        <p:nvSpPr>
          <p:cNvPr id="93198" name="Rectangle 14"/>
          <p:cNvSpPr>
            <a:spLocks noChangeArrowheads="1"/>
          </p:cNvSpPr>
          <p:nvPr/>
        </p:nvSpPr>
        <p:spPr bwMode="auto">
          <a:xfrm>
            <a:off x="1638300" y="3352800"/>
            <a:ext cx="71247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AC512F"/>
              </a:buClr>
              <a:buFont typeface="Wingdings" pitchFamily="2" charset="2"/>
              <a:buChar char="§"/>
            </a:pPr>
            <a:r>
              <a:rPr lang="en-US" sz="2800" dirty="0"/>
              <a:t>Do you sound </a:t>
            </a:r>
            <a:r>
              <a:rPr lang="en-US" sz="2800" dirty="0" smtClean="0"/>
              <a:t>enthusiastic, friendly</a:t>
            </a:r>
            <a:r>
              <a:rPr lang="en-US" sz="2800" dirty="0"/>
              <a:t>, </a:t>
            </a:r>
            <a:r>
              <a:rPr lang="en-US" sz="2800" dirty="0" smtClean="0"/>
              <a:t>  alert</a:t>
            </a:r>
            <a:r>
              <a:rPr lang="en-US" sz="2800" dirty="0"/>
              <a:t>, </a:t>
            </a:r>
            <a:r>
              <a:rPr lang="en-US" sz="2800" dirty="0" smtClean="0"/>
              <a:t>happy, or positive?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2800" dirty="0" smtClean="0"/>
              <a:t>OR</a:t>
            </a:r>
            <a:endParaRPr lang="en-US" sz="28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AC512F"/>
              </a:buClr>
              <a:buFont typeface="Wingdings" pitchFamily="2" charset="2"/>
              <a:buChar char="§"/>
            </a:pPr>
            <a:r>
              <a:rPr lang="en-US" sz="2800" dirty="0"/>
              <a:t>Do you sound </a:t>
            </a:r>
            <a:r>
              <a:rPr lang="en-US" sz="2800" dirty="0" smtClean="0"/>
              <a:t>controlling, frustrated, angry</a:t>
            </a:r>
            <a:r>
              <a:rPr lang="en-US" sz="2800" dirty="0"/>
              <a:t>, slow-witted, </a:t>
            </a:r>
            <a:r>
              <a:rPr lang="en-US" sz="2800" dirty="0" smtClean="0"/>
              <a:t>bored, or </a:t>
            </a:r>
            <a:r>
              <a:rPr lang="en-US" sz="2800" dirty="0"/>
              <a:t>negative?</a:t>
            </a:r>
          </a:p>
        </p:txBody>
      </p:sp>
      <p:sp>
        <p:nvSpPr>
          <p:cNvPr id="14" name="_s47118"/>
          <p:cNvSpPr>
            <a:spLocks noChangeArrowheads="1"/>
          </p:cNvSpPr>
          <p:nvPr/>
        </p:nvSpPr>
        <p:spPr bwMode="auto">
          <a:xfrm>
            <a:off x="1752600" y="1147269"/>
            <a:ext cx="3124200" cy="1656229"/>
          </a:xfrm>
          <a:prstGeom prst="rect">
            <a:avLst/>
          </a:prstGeom>
          <a:solidFill>
            <a:srgbClr val="AC512F"/>
          </a:solidFill>
          <a:ln w="9525">
            <a:solidFill>
              <a:srgbClr val="FCE088"/>
            </a:solidFill>
            <a:miter lim="800000"/>
            <a:headEnd/>
            <a:tailEnd/>
          </a:ln>
          <a:effectLst>
            <a:outerShdw dist="141990" dir="1593903" algn="ctr" rotWithShape="0">
              <a:srgbClr val="D96842">
                <a:alpha val="50000"/>
              </a:srgbClr>
            </a:outerShdw>
          </a:effec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Your voice is 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ommunication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ool.</a:t>
            </a:r>
          </a:p>
        </p:txBody>
      </p:sp>
      <p:sp>
        <p:nvSpPr>
          <p:cNvPr id="15" name="_s47114"/>
          <p:cNvSpPr>
            <a:spLocks noChangeShapeType="1"/>
          </p:cNvSpPr>
          <p:nvPr/>
        </p:nvSpPr>
        <p:spPr bwMode="auto">
          <a:xfrm flipV="1">
            <a:off x="5979346" y="1739900"/>
            <a:ext cx="1031054" cy="241300"/>
          </a:xfrm>
          <a:prstGeom prst="line">
            <a:avLst/>
          </a:prstGeom>
          <a:noFill/>
          <a:ln w="28575">
            <a:solidFill>
              <a:srgbClr val="AC512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_s47115"/>
          <p:cNvSpPr>
            <a:spLocks noChangeArrowheads="1"/>
          </p:cNvSpPr>
          <p:nvPr/>
        </p:nvSpPr>
        <p:spPr bwMode="auto">
          <a:xfrm>
            <a:off x="5316932" y="609600"/>
            <a:ext cx="2455468" cy="1559325"/>
          </a:xfrm>
          <a:prstGeom prst="rect">
            <a:avLst/>
          </a:prstGeom>
          <a:solidFill>
            <a:srgbClr val="FCE088"/>
          </a:solidFill>
          <a:ln w="9525" algn="ctr">
            <a:solidFill>
              <a:srgbClr val="C77806"/>
            </a:solidFill>
            <a:miter lim="800000"/>
            <a:headEnd/>
            <a:tailEnd/>
          </a:ln>
          <a:effectLst>
            <a:outerShdw dist="141990" dir="1593903" algn="ctr" rotWithShape="0">
              <a:srgbClr val="FCE088">
                <a:alpha val="50000"/>
              </a:srgbClr>
            </a:outerShdw>
          </a:effec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Work 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your voice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quality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001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3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8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4836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  <p:sp>
        <p:nvSpPr>
          <p:cNvPr id="90131" name="Rectangle 19"/>
          <p:cNvSpPr>
            <a:spLocks noGrp="1" noChangeArrowheads="1"/>
          </p:cNvSpPr>
          <p:nvPr>
            <p:ph idx="1"/>
          </p:nvPr>
        </p:nvSpPr>
        <p:spPr bwMode="auto">
          <a:xfrm>
            <a:off x="1828800" y="4592638"/>
            <a:ext cx="6172200" cy="1427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Clr>
                <a:srgbClr val="B23916"/>
              </a:buClr>
              <a:buFont typeface="Wingdings" pitchFamily="2" charset="2"/>
              <a:buChar char="§"/>
            </a:pPr>
            <a:r>
              <a:rPr lang="en-US" sz="2800" dirty="0" smtClean="0"/>
              <a:t>Avoid a flat, monotone voice.</a:t>
            </a:r>
          </a:p>
          <a:p>
            <a:pPr eaLnBrk="1" hangingPunct="1">
              <a:lnSpc>
                <a:spcPct val="90000"/>
              </a:lnSpc>
              <a:buClr>
                <a:srgbClr val="B23916"/>
              </a:buClr>
              <a:buFont typeface="Wingdings" pitchFamily="2" charset="2"/>
              <a:buChar char="§"/>
            </a:pPr>
            <a:r>
              <a:rPr lang="en-US" sz="2800" dirty="0" smtClean="0"/>
              <a:t>Strive for a variety of pitch patterns.</a:t>
            </a:r>
          </a:p>
        </p:txBody>
      </p:sp>
      <p:sp>
        <p:nvSpPr>
          <p:cNvPr id="12" name="_s47112"/>
          <p:cNvSpPr>
            <a:spLocks noChangeShapeType="1"/>
          </p:cNvSpPr>
          <p:nvPr/>
        </p:nvSpPr>
        <p:spPr bwMode="auto">
          <a:xfrm>
            <a:off x="4406903" y="1976504"/>
            <a:ext cx="635961" cy="634680"/>
          </a:xfrm>
          <a:prstGeom prst="line">
            <a:avLst/>
          </a:prstGeom>
          <a:noFill/>
          <a:ln w="28575">
            <a:solidFill>
              <a:srgbClr val="AC512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_s47113"/>
          <p:cNvSpPr>
            <a:spLocks noChangeArrowheads="1"/>
          </p:cNvSpPr>
          <p:nvPr/>
        </p:nvSpPr>
        <p:spPr bwMode="auto">
          <a:xfrm>
            <a:off x="4599250" y="2459104"/>
            <a:ext cx="2455468" cy="1559325"/>
          </a:xfrm>
          <a:prstGeom prst="rect">
            <a:avLst/>
          </a:prstGeom>
          <a:solidFill>
            <a:srgbClr val="FCE088"/>
          </a:solidFill>
          <a:ln w="9525" algn="ctr">
            <a:solidFill>
              <a:srgbClr val="C77806"/>
            </a:solidFill>
            <a:miter lim="800000"/>
            <a:headEnd/>
            <a:tailEnd/>
          </a:ln>
          <a:effectLst>
            <a:outerShdw dist="141990" dir="1593903" algn="ctr" rotWithShape="0">
              <a:srgbClr val="FCE088">
                <a:alpha val="50000"/>
              </a:srgbClr>
            </a:outerShdw>
          </a:effec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Control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your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pitch.</a:t>
            </a:r>
          </a:p>
        </p:txBody>
      </p:sp>
      <p:sp>
        <p:nvSpPr>
          <p:cNvPr id="14" name="_s47118"/>
          <p:cNvSpPr>
            <a:spLocks noChangeArrowheads="1"/>
          </p:cNvSpPr>
          <p:nvPr/>
        </p:nvSpPr>
        <p:spPr bwMode="auto">
          <a:xfrm>
            <a:off x="2362200" y="304800"/>
            <a:ext cx="3124200" cy="1656229"/>
          </a:xfrm>
          <a:prstGeom prst="rect">
            <a:avLst/>
          </a:prstGeom>
          <a:solidFill>
            <a:srgbClr val="AC512F"/>
          </a:solidFill>
          <a:ln w="9525">
            <a:solidFill>
              <a:srgbClr val="FCE088"/>
            </a:solidFill>
            <a:miter lim="800000"/>
            <a:headEnd/>
            <a:tailEnd/>
          </a:ln>
          <a:effectLst>
            <a:outerShdw dist="141990" dir="1593903" algn="ctr" rotWithShape="0">
              <a:srgbClr val="D96842">
                <a:alpha val="50000"/>
              </a:srgbClr>
            </a:outerShdw>
          </a:effec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Your voice is 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ommunication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ool.</a:t>
            </a:r>
          </a:p>
        </p:txBody>
      </p:sp>
    </p:spTree>
    <p:extLst>
      <p:ext uri="{BB962C8B-B14F-4D97-AF65-F5344CB8AC3E}">
        <p14:creationId xmlns:p14="http://schemas.microsoft.com/office/powerpoint/2010/main" val="177364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31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_s47110"/>
          <p:cNvSpPr>
            <a:spLocks noChangeShapeType="1"/>
          </p:cNvSpPr>
          <p:nvPr/>
        </p:nvSpPr>
        <p:spPr bwMode="auto">
          <a:xfrm flipH="1">
            <a:off x="3916671" y="1824104"/>
            <a:ext cx="639427" cy="630624"/>
          </a:xfrm>
          <a:prstGeom prst="line">
            <a:avLst/>
          </a:prstGeom>
          <a:noFill/>
          <a:ln w="28575">
            <a:solidFill>
              <a:srgbClr val="AC512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_s47111"/>
          <p:cNvSpPr>
            <a:spLocks noChangeArrowheads="1"/>
          </p:cNvSpPr>
          <p:nvPr/>
        </p:nvSpPr>
        <p:spPr bwMode="auto">
          <a:xfrm>
            <a:off x="2209800" y="2306704"/>
            <a:ext cx="2455468" cy="1559325"/>
          </a:xfrm>
          <a:prstGeom prst="rect">
            <a:avLst/>
          </a:prstGeom>
          <a:solidFill>
            <a:srgbClr val="FCE088"/>
          </a:solidFill>
          <a:ln w="9525" algn="ctr">
            <a:solidFill>
              <a:srgbClr val="C77806"/>
            </a:solidFill>
            <a:miter lim="800000"/>
            <a:headEnd/>
            <a:tailEnd/>
          </a:ln>
          <a:effectLst>
            <a:outerShdw dist="141990" dir="1593903" algn="ctr" rotWithShape="0">
              <a:srgbClr val="FCE088">
                <a:alpha val="50000"/>
              </a:srgbClr>
            </a:outerShdw>
          </a:effec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Adjust your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volume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and rate.</a:t>
            </a:r>
          </a:p>
        </p:txBody>
      </p:sp>
      <p:sp>
        <p:nvSpPr>
          <p:cNvPr id="5129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4836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  <p:sp>
        <p:nvSpPr>
          <p:cNvPr id="94222" name="Rectangle 14"/>
          <p:cNvSpPr>
            <a:spLocks noChangeArrowheads="1"/>
          </p:cNvSpPr>
          <p:nvPr/>
        </p:nvSpPr>
        <p:spPr bwMode="auto">
          <a:xfrm>
            <a:off x="1066800" y="4191000"/>
            <a:ext cx="7581900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B23916"/>
              </a:buClr>
              <a:buFont typeface="Wingdings" pitchFamily="2" charset="2"/>
              <a:buChar char="§"/>
            </a:pPr>
            <a:r>
              <a:rPr lang="en-US" sz="2800" dirty="0"/>
              <a:t>Speak as loudly or softly as the occasion demands.</a:t>
            </a:r>
          </a:p>
          <a:p>
            <a:pPr marL="342900" indent="-342900">
              <a:buClr>
                <a:srgbClr val="B23916"/>
              </a:buClr>
              <a:buFont typeface="Wingdings" pitchFamily="2" charset="2"/>
              <a:buChar char="§"/>
            </a:pPr>
            <a:r>
              <a:rPr lang="en-US" sz="2800" dirty="0"/>
              <a:t>Don’t make your listeners strain to hear you.</a:t>
            </a:r>
          </a:p>
          <a:p>
            <a:pPr marL="342900" indent="-342900">
              <a:buClr>
                <a:srgbClr val="B23916"/>
              </a:buClr>
              <a:buFont typeface="Wingdings" pitchFamily="2" charset="2"/>
              <a:buChar char="§"/>
            </a:pPr>
            <a:r>
              <a:rPr lang="en-US" sz="2800" dirty="0"/>
              <a:t>Don’t speak too </a:t>
            </a:r>
            <a:r>
              <a:rPr lang="en-US" sz="2800" dirty="0" smtClean="0"/>
              <a:t>rapidly or too slowly.</a:t>
            </a:r>
            <a:endParaRPr lang="en-US" sz="2800" dirty="0"/>
          </a:p>
        </p:txBody>
      </p:sp>
      <p:sp>
        <p:nvSpPr>
          <p:cNvPr id="14" name="_s47118"/>
          <p:cNvSpPr>
            <a:spLocks noChangeArrowheads="1"/>
          </p:cNvSpPr>
          <p:nvPr/>
        </p:nvSpPr>
        <p:spPr bwMode="auto">
          <a:xfrm>
            <a:off x="3774653" y="152400"/>
            <a:ext cx="3124200" cy="1656229"/>
          </a:xfrm>
          <a:prstGeom prst="rect">
            <a:avLst/>
          </a:prstGeom>
          <a:solidFill>
            <a:srgbClr val="AC512F"/>
          </a:solidFill>
          <a:ln w="9525">
            <a:solidFill>
              <a:srgbClr val="FCE088"/>
            </a:solidFill>
            <a:miter lim="800000"/>
            <a:headEnd/>
            <a:tailEnd/>
          </a:ln>
          <a:effectLst>
            <a:outerShdw dist="141990" dir="1593903" algn="ctr" rotWithShape="0">
              <a:srgbClr val="D96842">
                <a:alpha val="50000"/>
              </a:srgbClr>
            </a:outerShdw>
          </a:effec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Your voice is 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ommunication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ool.</a:t>
            </a:r>
          </a:p>
        </p:txBody>
      </p:sp>
    </p:spTree>
    <p:extLst>
      <p:ext uri="{BB962C8B-B14F-4D97-AF65-F5344CB8AC3E}">
        <p14:creationId xmlns:p14="http://schemas.microsoft.com/office/powerpoint/2010/main" val="16560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4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4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2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_s47110"/>
          <p:cNvSpPr>
            <a:spLocks noChangeShapeType="1"/>
          </p:cNvSpPr>
          <p:nvPr/>
        </p:nvSpPr>
        <p:spPr bwMode="auto">
          <a:xfrm flipH="1" flipV="1">
            <a:off x="3444902" y="2057400"/>
            <a:ext cx="1050898" cy="300104"/>
          </a:xfrm>
          <a:prstGeom prst="line">
            <a:avLst/>
          </a:prstGeom>
          <a:noFill/>
          <a:ln w="28575">
            <a:solidFill>
              <a:srgbClr val="AC512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_s47109"/>
          <p:cNvSpPr>
            <a:spLocks noChangeArrowheads="1"/>
          </p:cNvSpPr>
          <p:nvPr/>
        </p:nvSpPr>
        <p:spPr bwMode="auto">
          <a:xfrm>
            <a:off x="1202132" y="854102"/>
            <a:ext cx="2455468" cy="1559325"/>
          </a:xfrm>
          <a:prstGeom prst="rect">
            <a:avLst/>
          </a:prstGeom>
          <a:solidFill>
            <a:srgbClr val="FCE088"/>
          </a:solidFill>
          <a:ln w="9525" algn="ctr">
            <a:solidFill>
              <a:srgbClr val="C77806"/>
            </a:solidFill>
            <a:miter lim="800000"/>
            <a:headEnd/>
            <a:tailEnd/>
          </a:ln>
          <a:effectLst>
            <a:outerShdw dist="141990" dir="1593903" algn="ctr" rotWithShape="0">
              <a:srgbClr val="FCE088">
                <a:alpha val="50000"/>
              </a:srgbClr>
            </a:outerShdw>
          </a:effec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Use emphasis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 express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meaning.</a:t>
            </a:r>
          </a:p>
        </p:txBody>
      </p:sp>
      <p:sp>
        <p:nvSpPr>
          <p:cNvPr id="6153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4836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  <p:sp>
        <p:nvSpPr>
          <p:cNvPr id="91155" name="Rectangle 19"/>
          <p:cNvSpPr>
            <a:spLocks noGrp="1" noChangeArrowheads="1"/>
          </p:cNvSpPr>
          <p:nvPr>
            <p:ph idx="1"/>
          </p:nvPr>
        </p:nvSpPr>
        <p:spPr bwMode="auto">
          <a:xfrm>
            <a:off x="1127125" y="3954462"/>
            <a:ext cx="7331075" cy="1531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B23916"/>
              </a:buClr>
              <a:buFont typeface="Wingdings" pitchFamily="2" charset="2"/>
              <a:buChar char="§"/>
            </a:pPr>
            <a:r>
              <a:rPr lang="en-US" sz="2800" dirty="0" smtClean="0"/>
              <a:t>Stress those words that require emphasis.</a:t>
            </a:r>
          </a:p>
          <a:p>
            <a:pPr eaLnBrk="1" hangingPunct="1">
              <a:buClr>
                <a:srgbClr val="B23916"/>
              </a:buClr>
              <a:buFont typeface="Wingdings" pitchFamily="2" charset="2"/>
              <a:buChar char="§"/>
            </a:pPr>
            <a:r>
              <a:rPr lang="en-US" sz="2800" dirty="0" smtClean="0"/>
              <a:t>A lower pitch and volume make you sound professional or reasonable.</a:t>
            </a:r>
          </a:p>
        </p:txBody>
      </p:sp>
      <p:sp>
        <p:nvSpPr>
          <p:cNvPr id="13" name="_s47118"/>
          <p:cNvSpPr>
            <a:spLocks noChangeArrowheads="1"/>
          </p:cNvSpPr>
          <p:nvPr/>
        </p:nvSpPr>
        <p:spPr bwMode="auto">
          <a:xfrm>
            <a:off x="4191000" y="1467971"/>
            <a:ext cx="3124200" cy="1656229"/>
          </a:xfrm>
          <a:prstGeom prst="rect">
            <a:avLst/>
          </a:prstGeom>
          <a:solidFill>
            <a:srgbClr val="AC512F"/>
          </a:solidFill>
          <a:ln w="9525">
            <a:solidFill>
              <a:srgbClr val="FCE088"/>
            </a:solidFill>
            <a:miter lim="800000"/>
            <a:headEnd/>
            <a:tailEnd/>
          </a:ln>
          <a:effectLst>
            <a:outerShdw dist="141990" dir="1593903" algn="ctr" rotWithShape="0">
              <a:srgbClr val="D96842">
                <a:alpha val="50000"/>
              </a:srgbClr>
            </a:outerShdw>
          </a:effec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Your voice is 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ommunication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ool.</a:t>
            </a:r>
          </a:p>
        </p:txBody>
      </p:sp>
    </p:spTree>
    <p:extLst>
      <p:ext uri="{BB962C8B-B14F-4D97-AF65-F5344CB8AC3E}">
        <p14:creationId xmlns:p14="http://schemas.microsoft.com/office/powerpoint/2010/main" val="53521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5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43200"/>
            <a:ext cx="25908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30" name="Rectangle 6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543800" cy="4038600"/>
          </a:xfrm>
        </p:spPr>
        <p:txBody>
          <a:bodyPr/>
          <a:lstStyle/>
          <a:p>
            <a:pPr eaLnBrk="1" hangingPunct="1"/>
            <a:r>
              <a:rPr lang="en-US" dirty="0" smtClean="0"/>
              <a:t>Use correct names and titles.</a:t>
            </a:r>
          </a:p>
          <a:p>
            <a:pPr eaLnBrk="1" hangingPunct="1"/>
            <a:r>
              <a:rPr lang="en-US" dirty="0" smtClean="0"/>
              <a:t>Choose appropriate topics of conversation.</a:t>
            </a:r>
          </a:p>
          <a:p>
            <a:pPr eaLnBrk="1" hangingPunct="1"/>
            <a:r>
              <a:rPr lang="en-US" dirty="0" smtClean="0"/>
              <a:t>Avoid negative remarks.</a:t>
            </a:r>
          </a:p>
          <a:p>
            <a:pPr eaLnBrk="1" hangingPunct="1"/>
            <a:r>
              <a:rPr lang="en-US" dirty="0" smtClean="0"/>
              <a:t>Listen to learn.</a:t>
            </a:r>
          </a:p>
          <a:p>
            <a:pPr eaLnBrk="1" hangingPunct="1"/>
            <a:r>
              <a:rPr lang="en-US" dirty="0" smtClean="0"/>
              <a:t>Give sincere and</a:t>
            </a:r>
            <a:br>
              <a:rPr lang="en-US" dirty="0" smtClean="0"/>
            </a:br>
            <a:r>
              <a:rPr lang="en-US" dirty="0" smtClean="0"/>
              <a:t>specific praise.</a:t>
            </a:r>
          </a:p>
          <a:p>
            <a:pPr eaLnBrk="1" hangingPunct="1"/>
            <a:r>
              <a:rPr lang="en-US" dirty="0" smtClean="0"/>
              <a:t>Act professionally in social situations.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Positive Workplace </a:t>
            </a:r>
            <a:r>
              <a:rPr lang="en-US" sz="4000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303016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Overview</a:t>
            </a:r>
          </a:p>
        </p:txBody>
      </p:sp>
      <p:sp>
        <p:nvSpPr>
          <p:cNvPr id="819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</a:t>
            </a:r>
            <a:r>
              <a:rPr lang="id-ID" dirty="0" smtClean="0"/>
              <a:t> </a:t>
            </a:r>
            <a:r>
              <a:rPr lang="id-ID" dirty="0"/>
              <a:t>7</a:t>
            </a:r>
            <a:r>
              <a:rPr lang="id-ID" dirty="0" smtClean="0"/>
              <a:t> </a:t>
            </a:r>
            <a:r>
              <a:rPr lang="en-US" dirty="0"/>
              <a:t>study the professional characteristics most </a:t>
            </a:r>
            <a:r>
              <a:rPr lang="en-US" dirty="0" smtClean="0"/>
              <a:t>business</a:t>
            </a:r>
            <a:r>
              <a:rPr lang="id-ID" dirty="0" smtClean="0"/>
              <a:t> </a:t>
            </a:r>
            <a:r>
              <a:rPr lang="en-US" dirty="0" smtClean="0"/>
              <a:t>people</a:t>
            </a:r>
            <a:r>
              <a:rPr lang="id-ID" dirty="0" smtClean="0"/>
              <a:t> </a:t>
            </a:r>
            <a:r>
              <a:rPr lang="en-US" dirty="0" smtClean="0"/>
              <a:t>value </a:t>
            </a:r>
            <a:r>
              <a:rPr lang="en-US" dirty="0"/>
              <a:t>in workplace relationships. 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030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839200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Responding to </a:t>
            </a:r>
            <a:r>
              <a:rPr lang="en-US" sz="4000" dirty="0"/>
              <a:t>Workplace Criticism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229600" cy="4724400"/>
          </a:xfrm>
        </p:spPr>
        <p:txBody>
          <a:bodyPr/>
          <a:lstStyle/>
          <a:p>
            <a:pPr marL="341313" indent="-341313" eaLnBrk="1" hangingPunct="1">
              <a:lnSpc>
                <a:spcPct val="110000"/>
              </a:lnSpc>
              <a:buSzPct val="110000"/>
            </a:pPr>
            <a:r>
              <a:rPr lang="en-US" dirty="0" smtClean="0"/>
              <a:t>Listen without interrupting.</a:t>
            </a:r>
          </a:p>
          <a:p>
            <a:pPr marL="341313" indent="-341313" eaLnBrk="1" hangingPunct="1">
              <a:lnSpc>
                <a:spcPct val="110000"/>
              </a:lnSpc>
              <a:buSzPct val="110000"/>
            </a:pPr>
            <a:r>
              <a:rPr lang="en-US" dirty="0" smtClean="0"/>
              <a:t>Determine the speaker’s intent.</a:t>
            </a:r>
          </a:p>
          <a:p>
            <a:pPr marL="341313" indent="-341313" eaLnBrk="1" hangingPunct="1">
              <a:lnSpc>
                <a:spcPct val="110000"/>
              </a:lnSpc>
              <a:buSzPct val="110000"/>
            </a:pPr>
            <a:r>
              <a:rPr lang="en-US" dirty="0" smtClean="0"/>
              <a:t>Acknowledge what you are hearing.</a:t>
            </a:r>
          </a:p>
          <a:p>
            <a:pPr marL="341313" indent="-341313" eaLnBrk="1" hangingPunct="1">
              <a:lnSpc>
                <a:spcPct val="110000"/>
              </a:lnSpc>
              <a:buSzPct val="110000"/>
            </a:pPr>
            <a:r>
              <a:rPr lang="en-US" dirty="0" smtClean="0"/>
              <a:t>Paraphrase what was said.</a:t>
            </a:r>
          </a:p>
          <a:p>
            <a:pPr marL="341313" indent="-341313" eaLnBrk="1" hangingPunct="1">
              <a:lnSpc>
                <a:spcPct val="110000"/>
              </a:lnSpc>
              <a:buSzPct val="110000"/>
            </a:pPr>
            <a:r>
              <a:rPr lang="en-US" dirty="0" smtClean="0"/>
              <a:t>Ask for more information</a:t>
            </a:r>
            <a:br>
              <a:rPr lang="en-US" dirty="0" smtClean="0"/>
            </a:br>
            <a:r>
              <a:rPr lang="en-US" dirty="0" smtClean="0"/>
              <a:t>if necessary.</a:t>
            </a:r>
          </a:p>
          <a:p>
            <a:pPr marL="341313" indent="-341313" eaLnBrk="1" hangingPunct="1">
              <a:lnSpc>
                <a:spcPct val="110000"/>
              </a:lnSpc>
              <a:buSzPct val="110000"/>
            </a:pPr>
            <a:r>
              <a:rPr lang="en-US" dirty="0" smtClean="0"/>
              <a:t>Agree—if the comments</a:t>
            </a:r>
            <a:br>
              <a:rPr lang="en-US" dirty="0" smtClean="0"/>
            </a:br>
            <a:r>
              <a:rPr lang="en-US" dirty="0" smtClean="0"/>
              <a:t>are accurate.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5941243" y="3773842"/>
            <a:ext cx="2747288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42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911522" y="3139029"/>
            <a:ext cx="3666781" cy="2649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8" name="Rectangle 8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8229600" cy="3048000"/>
          </a:xfrm>
        </p:spPr>
        <p:txBody>
          <a:bodyPr/>
          <a:lstStyle/>
          <a:p>
            <a:pPr marL="341313" indent="-341313" eaLnBrk="1" hangingPunct="1">
              <a:buSzPct val="110000"/>
            </a:pPr>
            <a:r>
              <a:rPr lang="en-US" dirty="0" smtClean="0"/>
              <a:t>Disagree respectfully and constructively— if you feel the comments made are unfair.</a:t>
            </a:r>
          </a:p>
          <a:p>
            <a:pPr marL="341313" indent="-341313" eaLnBrk="1" hangingPunct="1">
              <a:buSzPct val="110000"/>
            </a:pPr>
            <a:r>
              <a:rPr lang="en-US" dirty="0" smtClean="0"/>
              <a:t>Look for a middle </a:t>
            </a:r>
            <a:br>
              <a:rPr lang="en-US" dirty="0" smtClean="0"/>
            </a:br>
            <a:r>
              <a:rPr lang="en-US" dirty="0" smtClean="0"/>
              <a:t>position.</a:t>
            </a:r>
          </a:p>
          <a:p>
            <a:pPr marL="341313" indent="-341313" eaLnBrk="1" hangingPunct="1">
              <a:buSzPct val="110000"/>
            </a:pPr>
            <a:r>
              <a:rPr lang="en-US" dirty="0" smtClean="0"/>
              <a:t>Learn from criticism.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839200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Responding to </a:t>
            </a:r>
            <a:r>
              <a:rPr lang="en-US" sz="4000" dirty="0"/>
              <a:t>Workplace Criticism</a:t>
            </a:r>
          </a:p>
        </p:txBody>
      </p:sp>
    </p:spTree>
    <p:extLst>
      <p:ext uri="{BB962C8B-B14F-4D97-AF65-F5344CB8AC3E}">
        <p14:creationId xmlns:p14="http://schemas.microsoft.com/office/powerpoint/2010/main" val="272208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/>
              <a:t>Offering Constructive </a:t>
            </a:r>
            <a:r>
              <a:rPr lang="en-US" sz="4000" dirty="0" smtClean="0"/>
              <a:t>Criticism</a:t>
            </a:r>
            <a:endParaRPr lang="en-US" sz="4000" dirty="0"/>
          </a:p>
        </p:txBody>
      </p:sp>
      <p:sp>
        <p:nvSpPr>
          <p:cNvPr id="27653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229600" cy="4572000"/>
          </a:xfrm>
        </p:spPr>
        <p:txBody>
          <a:bodyPr/>
          <a:lstStyle/>
          <a:p>
            <a:pPr marL="341313" indent="-341313" eaLnBrk="1" hangingPunct="1">
              <a:lnSpc>
                <a:spcPct val="105000"/>
              </a:lnSpc>
              <a:buSzPct val="110000"/>
            </a:pPr>
            <a:r>
              <a:rPr lang="en-US" dirty="0" smtClean="0"/>
              <a:t>Mentally outline your conversation.</a:t>
            </a:r>
          </a:p>
          <a:p>
            <a:pPr marL="341313" indent="-341313" eaLnBrk="1" hangingPunct="1">
              <a:lnSpc>
                <a:spcPct val="105000"/>
              </a:lnSpc>
              <a:buSzPct val="110000"/>
            </a:pPr>
            <a:r>
              <a:rPr lang="en-US" dirty="0" smtClean="0"/>
              <a:t>Use face-to-face communication.</a:t>
            </a:r>
          </a:p>
          <a:p>
            <a:pPr marL="341313" indent="-341313" eaLnBrk="1" hangingPunct="1">
              <a:lnSpc>
                <a:spcPct val="105000"/>
              </a:lnSpc>
              <a:buSzPct val="110000"/>
            </a:pPr>
            <a:r>
              <a:rPr lang="en-US" dirty="0" smtClean="0"/>
              <a:t>Focus on improvement. Offer to help.</a:t>
            </a:r>
          </a:p>
          <a:p>
            <a:pPr marL="341313" indent="-341313" eaLnBrk="1" hangingPunct="1">
              <a:lnSpc>
                <a:spcPct val="105000"/>
              </a:lnSpc>
              <a:buSzPct val="110000"/>
            </a:pPr>
            <a:r>
              <a:rPr lang="en-US" dirty="0" smtClean="0"/>
              <a:t>Be specific. Avoid broad generalizations.</a:t>
            </a:r>
          </a:p>
          <a:p>
            <a:pPr marL="341313" indent="-341313" eaLnBrk="1" hangingPunct="1">
              <a:lnSpc>
                <a:spcPct val="105000"/>
              </a:lnSpc>
              <a:buSzPct val="110000"/>
            </a:pPr>
            <a:r>
              <a:rPr lang="en-US" dirty="0" smtClean="0"/>
              <a:t>Discuss the behavior,</a:t>
            </a:r>
            <a:br>
              <a:rPr lang="en-US" dirty="0" smtClean="0"/>
            </a:br>
            <a:r>
              <a:rPr lang="en-US" dirty="0" smtClean="0"/>
              <a:t>not the person.</a:t>
            </a:r>
          </a:p>
          <a:p>
            <a:pPr marL="341313" indent="-341313" eaLnBrk="1" hangingPunct="1">
              <a:lnSpc>
                <a:spcPct val="105000"/>
              </a:lnSpc>
              <a:buSzPct val="110000"/>
            </a:pPr>
            <a:r>
              <a:rPr lang="en-US" dirty="0" smtClean="0"/>
              <a:t>Use “we” rather</a:t>
            </a:r>
            <a:br>
              <a:rPr lang="en-US" dirty="0" smtClean="0"/>
            </a:br>
            <a:r>
              <a:rPr lang="en-US" dirty="0" smtClean="0"/>
              <a:t>than “you.”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5037813" y="3956884"/>
            <a:ext cx="3129858" cy="2082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46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/>
              <a:t>Offering Constructive </a:t>
            </a:r>
            <a:r>
              <a:rPr lang="en-US" sz="4000" dirty="0" smtClean="0"/>
              <a:t>Criticism</a:t>
            </a:r>
            <a:endParaRPr lang="en-US" sz="4000" dirty="0"/>
          </a:p>
        </p:txBody>
      </p:sp>
      <p:sp>
        <p:nvSpPr>
          <p:cNvPr id="28678" name="Rectangle 6"/>
          <p:cNvSpPr>
            <a:spLocks noGrp="1" noChangeArrowheads="1"/>
          </p:cNvSpPr>
          <p:nvPr>
            <p:ph idx="1"/>
          </p:nvPr>
        </p:nvSpPr>
        <p:spPr>
          <a:xfrm>
            <a:off x="762000" y="1371600"/>
            <a:ext cx="7848600" cy="1905000"/>
          </a:xfrm>
        </p:spPr>
        <p:txBody>
          <a:bodyPr/>
          <a:lstStyle/>
          <a:p>
            <a:pPr marL="341313" indent="-341313" eaLnBrk="1" hangingPunct="1">
              <a:buSzPct val="110000"/>
            </a:pPr>
            <a:r>
              <a:rPr lang="en-US" dirty="0" smtClean="0"/>
              <a:t>Encourage  two-way communication.</a:t>
            </a:r>
          </a:p>
          <a:p>
            <a:pPr marL="341313" indent="-341313" eaLnBrk="1" hangingPunct="1">
              <a:buSzPct val="110000"/>
            </a:pPr>
            <a:r>
              <a:rPr lang="en-US" dirty="0" smtClean="0"/>
              <a:t>Avoid anger, sarcasm, and a raised voice.</a:t>
            </a:r>
          </a:p>
          <a:p>
            <a:pPr marL="341313" indent="-341313" eaLnBrk="1" hangingPunct="1">
              <a:buSzPct val="110000"/>
            </a:pPr>
            <a:r>
              <a:rPr lang="en-US" dirty="0" smtClean="0"/>
              <a:t>Keep it private.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771" y="3331028"/>
            <a:ext cx="4572000" cy="2612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82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62001" y="2347913"/>
            <a:ext cx="7942263" cy="2725737"/>
            <a:chOff x="480" y="1479"/>
            <a:chExt cx="5003" cy="1717"/>
          </a:xfrm>
        </p:grpSpPr>
        <p:sp>
          <p:nvSpPr>
            <p:cNvPr id="39941" name="Line 10"/>
            <p:cNvSpPr>
              <a:spLocks noChangeShapeType="1"/>
            </p:cNvSpPr>
            <p:nvPr/>
          </p:nvSpPr>
          <p:spPr bwMode="auto">
            <a:xfrm flipV="1">
              <a:off x="2031" y="2387"/>
              <a:ext cx="2020" cy="11"/>
            </a:xfrm>
            <a:prstGeom prst="line">
              <a:avLst/>
            </a:prstGeom>
            <a:noFill/>
            <a:ln w="12700">
              <a:solidFill>
                <a:srgbClr val="D9684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2" name="Oval 11"/>
            <p:cNvSpPr>
              <a:spLocks noChangeArrowheads="1"/>
            </p:cNvSpPr>
            <p:nvPr/>
          </p:nvSpPr>
          <p:spPr bwMode="auto">
            <a:xfrm>
              <a:off x="480" y="1479"/>
              <a:ext cx="1601" cy="1708"/>
            </a:xfrm>
            <a:prstGeom prst="ellipse">
              <a:avLst/>
            </a:prstGeom>
            <a:solidFill>
              <a:srgbClr val="AC512F"/>
            </a:solidFill>
            <a:ln w="12700">
              <a:solidFill>
                <a:srgbClr val="D9684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Placing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Calls</a:t>
              </a:r>
            </a:p>
          </p:txBody>
        </p:sp>
        <p:sp>
          <p:nvSpPr>
            <p:cNvPr id="39943" name="Oval 12"/>
            <p:cNvSpPr>
              <a:spLocks noChangeArrowheads="1"/>
            </p:cNvSpPr>
            <p:nvPr/>
          </p:nvSpPr>
          <p:spPr bwMode="auto">
            <a:xfrm>
              <a:off x="3983" y="1488"/>
              <a:ext cx="1500" cy="1708"/>
            </a:xfrm>
            <a:prstGeom prst="ellipse">
              <a:avLst/>
            </a:prstGeom>
            <a:solidFill>
              <a:srgbClr val="AC512F"/>
            </a:solidFill>
            <a:ln w="12700">
              <a:solidFill>
                <a:srgbClr val="D9684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800" b="1">
                  <a:solidFill>
                    <a:schemeClr val="bg1"/>
                  </a:solidFill>
                </a:rPr>
                <a:t>Receiving</a:t>
              </a:r>
            </a:p>
            <a:p>
              <a:pPr algn="ctr"/>
              <a:r>
                <a:rPr lang="en-US" sz="2800" b="1">
                  <a:solidFill>
                    <a:schemeClr val="bg1"/>
                  </a:solidFill>
                </a:rPr>
                <a:t>Calls</a:t>
              </a:r>
            </a:p>
          </p:txBody>
        </p:sp>
      </p:grp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900" dirty="0" smtClean="0"/>
              <a:t>Telephone/Smartphone Etiquette</a:t>
            </a:r>
            <a:endParaRPr lang="en-US" sz="3900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573" y="1874838"/>
            <a:ext cx="2442029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09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ln cap="flat"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Making Calls Professionally</a:t>
            </a:r>
            <a:endParaRPr 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7848600" cy="4267200"/>
          </a:xfrm>
        </p:spPr>
        <p:txBody>
          <a:bodyPr/>
          <a:lstStyle/>
          <a:p>
            <a:pPr eaLnBrk="1" hangingPunct="1"/>
            <a:r>
              <a:rPr lang="en-US" dirty="0" smtClean="0"/>
              <a:t>Plan a mini agenda.</a:t>
            </a:r>
          </a:p>
          <a:p>
            <a:pPr eaLnBrk="1" hangingPunct="1"/>
            <a:r>
              <a:rPr lang="en-US" dirty="0" smtClean="0"/>
              <a:t>Use a three-point</a:t>
            </a:r>
            <a:br>
              <a:rPr lang="en-US" dirty="0" smtClean="0"/>
            </a:br>
            <a:r>
              <a:rPr lang="en-US" dirty="0" smtClean="0"/>
              <a:t>introduction.</a:t>
            </a:r>
          </a:p>
          <a:p>
            <a:pPr marL="971550" lvl="1" indent="-514350" eaLnBrk="1" hangingPunct="1">
              <a:buClrTx/>
              <a:buFontTx/>
              <a:buAutoNum type="arabicPeriod"/>
            </a:pPr>
            <a:r>
              <a:rPr lang="en-US" dirty="0" smtClean="0"/>
              <a:t>Your name</a:t>
            </a:r>
          </a:p>
          <a:p>
            <a:pPr marL="971550" lvl="1" indent="-514350" eaLnBrk="1" hangingPunct="1">
              <a:buClrTx/>
              <a:buFontTx/>
              <a:buAutoNum type="arabicPeriod"/>
            </a:pPr>
            <a:r>
              <a:rPr lang="en-US" dirty="0" smtClean="0"/>
              <a:t>Your affiliation</a:t>
            </a:r>
          </a:p>
          <a:p>
            <a:pPr marL="971550" lvl="1" indent="-514350" eaLnBrk="1" hangingPunct="1">
              <a:buClrTx/>
              <a:buFontTx/>
              <a:buAutoNum type="arabicPeriod"/>
            </a:pPr>
            <a:r>
              <a:rPr lang="en-US" dirty="0" smtClean="0"/>
              <a:t>A brief explanation of</a:t>
            </a:r>
            <a:br>
              <a:rPr lang="en-US" dirty="0" smtClean="0"/>
            </a:br>
            <a:r>
              <a:rPr lang="en-US" dirty="0" smtClean="0"/>
              <a:t>why you are calling</a:t>
            </a:r>
          </a:p>
          <a:p>
            <a:pPr eaLnBrk="1" hangingPunct="1"/>
            <a:r>
              <a:rPr lang="en-US" dirty="0" smtClean="0"/>
              <a:t>Be brisk if you are rushed. 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1451317"/>
            <a:ext cx="2819400" cy="424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09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ln cap="flat"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Making Calls Professionally</a:t>
            </a:r>
            <a:endParaRPr 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8229600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Be cheerful and accurate.</a:t>
            </a:r>
          </a:p>
          <a:p>
            <a:pPr eaLnBrk="1" hangingPunct="1"/>
            <a:r>
              <a:rPr lang="en-US" dirty="0" smtClean="0"/>
              <a:t>Be professional and</a:t>
            </a:r>
            <a:br>
              <a:rPr lang="en-US" dirty="0" smtClean="0"/>
            </a:br>
            <a:r>
              <a:rPr lang="en-US" dirty="0" smtClean="0"/>
              <a:t>courteous.</a:t>
            </a:r>
          </a:p>
          <a:p>
            <a:pPr eaLnBrk="1" hangingPunct="1"/>
            <a:r>
              <a:rPr lang="en-US" dirty="0" smtClean="0"/>
              <a:t>Bring it to a close.</a:t>
            </a:r>
          </a:p>
          <a:p>
            <a:pPr eaLnBrk="1" hangingPunct="1"/>
            <a:r>
              <a:rPr lang="en-US" dirty="0" smtClean="0"/>
              <a:t>Avoid telephone tag.</a:t>
            </a:r>
          </a:p>
          <a:p>
            <a:pPr eaLnBrk="1" hangingPunct="1"/>
            <a:r>
              <a:rPr lang="en-US" dirty="0" smtClean="0"/>
              <a:t>Leave complete voice-mail</a:t>
            </a:r>
            <a:br>
              <a:rPr lang="en-US" dirty="0" smtClean="0"/>
            </a:br>
            <a:r>
              <a:rPr lang="en-US" dirty="0" smtClean="0"/>
              <a:t>messages.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24000"/>
            <a:ext cx="2746434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54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ln cap="flat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Receiving </a:t>
            </a:r>
            <a:r>
              <a:rPr lang="en-US" dirty="0" smtClean="0"/>
              <a:t>Calls Professionally</a:t>
            </a: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8229600" cy="4495800"/>
          </a:xfrm>
        </p:spPr>
        <p:txBody>
          <a:bodyPr/>
          <a:lstStyle/>
          <a:p>
            <a:pPr eaLnBrk="1" hangingPunct="1"/>
            <a:r>
              <a:rPr lang="en-US" sz="3000" dirty="0" smtClean="0"/>
              <a:t>Answer promptly and courteously.</a:t>
            </a:r>
          </a:p>
          <a:p>
            <a:pPr eaLnBrk="1" hangingPunct="1"/>
            <a:r>
              <a:rPr lang="en-US" sz="3000" dirty="0" smtClean="0"/>
              <a:t>Identify yourself immediately.</a:t>
            </a:r>
          </a:p>
          <a:p>
            <a:pPr eaLnBrk="1" hangingPunct="1"/>
            <a:r>
              <a:rPr lang="en-US" sz="3000" dirty="0" smtClean="0"/>
              <a:t>Be responsive and helpful.</a:t>
            </a:r>
          </a:p>
          <a:p>
            <a:pPr eaLnBrk="1" hangingPunct="1"/>
            <a:r>
              <a:rPr lang="en-US" sz="3000" dirty="0" smtClean="0"/>
              <a:t>Be cautious when answering</a:t>
            </a:r>
            <a:br>
              <a:rPr lang="en-US" sz="3000" dirty="0" smtClean="0"/>
            </a:br>
            <a:r>
              <a:rPr lang="en-US" sz="3000" dirty="0" smtClean="0"/>
              <a:t>calls for others.</a:t>
            </a:r>
          </a:p>
          <a:p>
            <a:pPr eaLnBrk="1" hangingPunct="1"/>
            <a:r>
              <a:rPr lang="en-US" sz="3000" dirty="0" smtClean="0"/>
              <a:t>Take messages carefully.</a:t>
            </a:r>
          </a:p>
          <a:p>
            <a:pPr eaLnBrk="1" hangingPunct="1"/>
            <a:r>
              <a:rPr lang="en-US" sz="3000" dirty="0" smtClean="0"/>
              <a:t>Leave the line respectfully.</a:t>
            </a:r>
          </a:p>
          <a:p>
            <a:pPr eaLnBrk="1" hangingPunct="1"/>
            <a:r>
              <a:rPr lang="en-US" sz="3000" dirty="0" smtClean="0"/>
              <a:t>Explain when transferring calls.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62200"/>
            <a:ext cx="27432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874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5" name="Rectangle 7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5943600" cy="50292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US" dirty="0" smtClean="0"/>
              <a:t>Use good judgment in placing or receiving calls.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US" dirty="0" smtClean="0"/>
              <a:t>Initiate and answer calls only</a:t>
            </a:r>
            <a:br>
              <a:rPr lang="en-US" dirty="0" smtClean="0"/>
            </a:br>
            <a:r>
              <a:rPr lang="en-US" dirty="0" smtClean="0"/>
              <a:t>where it is appropriate and safe.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US" dirty="0" smtClean="0"/>
              <a:t>Be courteous to those around</a:t>
            </a:r>
            <a:br>
              <a:rPr lang="en-US" dirty="0" smtClean="0"/>
            </a:br>
            <a:r>
              <a:rPr lang="en-US" dirty="0" smtClean="0"/>
              <a:t>you.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US" dirty="0" smtClean="0"/>
              <a:t>Observe wireless-free quiet</a:t>
            </a:r>
            <a:br>
              <a:rPr lang="en-US" dirty="0" smtClean="0"/>
            </a:br>
            <a:r>
              <a:rPr lang="en-US" dirty="0" smtClean="0"/>
              <a:t>areas.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US" dirty="0" smtClean="0"/>
              <a:t>Don’t multitask while on</a:t>
            </a:r>
            <a:br>
              <a:rPr lang="en-US" dirty="0" smtClean="0"/>
            </a:br>
            <a:r>
              <a:rPr lang="en-US" dirty="0" smtClean="0"/>
              <a:t>your smartphone.</a:t>
            </a:r>
          </a:p>
        </p:txBody>
      </p:sp>
      <p:pic>
        <p:nvPicPr>
          <p:cNvPr id="5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2667000"/>
            <a:ext cx="2878137" cy="35417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9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Using Smartphones for Business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1471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8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8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Using Smartphones for Business</a:t>
            </a:r>
            <a:endParaRPr lang="en-US" sz="4000" dirty="0"/>
          </a:p>
        </p:txBody>
      </p:sp>
      <p:sp>
        <p:nvSpPr>
          <p:cNvPr id="3789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US" dirty="0" smtClean="0"/>
              <a:t>Speak in low, conversational tones.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US" dirty="0" smtClean="0"/>
              <a:t>Don’t take calls when </a:t>
            </a:r>
            <a:br>
              <a:rPr lang="en-US" dirty="0" smtClean="0"/>
            </a:br>
            <a:r>
              <a:rPr lang="en-US" dirty="0" smtClean="0"/>
              <a:t>you’re in a face-to-face</a:t>
            </a:r>
            <a:br>
              <a:rPr lang="en-US" dirty="0" smtClean="0"/>
            </a:br>
            <a:r>
              <a:rPr lang="en-US" dirty="0" smtClean="0"/>
              <a:t>conversation.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US" dirty="0" smtClean="0"/>
              <a:t>Don’t hold inappropriate</a:t>
            </a:r>
            <a:br>
              <a:rPr lang="en-US" dirty="0" smtClean="0"/>
            </a:br>
            <a:r>
              <a:rPr lang="en-US" dirty="0" smtClean="0"/>
              <a:t>conversations in public.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US" dirty="0" smtClean="0"/>
              <a:t>Don’t talk or text while</a:t>
            </a:r>
            <a:br>
              <a:rPr lang="en-US" dirty="0" smtClean="0"/>
            </a:br>
            <a:r>
              <a:rPr lang="en-US" dirty="0" smtClean="0"/>
              <a:t>driving.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US" dirty="0" smtClean="0"/>
              <a:t>Choose a professional</a:t>
            </a:r>
            <a:br>
              <a:rPr lang="en-US" dirty="0" smtClean="0"/>
            </a:br>
            <a:r>
              <a:rPr lang="en-US" dirty="0" smtClean="0"/>
              <a:t>ringtone.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86000"/>
            <a:ext cx="33528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90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8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8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</a:t>
            </a:r>
          </a:p>
        </p:txBody>
      </p:sp>
      <p:sp>
        <p:nvSpPr>
          <p:cNvPr id="16386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lang="en-US" sz="2100" spc="-5" dirty="0">
                <a:latin typeface="Arial" panose="020B0604020202020204" pitchFamily="34" charset="0"/>
                <a:cs typeface="Arial" panose="020B0604020202020204" pitchFamily="34" charset="0"/>
              </a:rPr>
              <a:t>Understand professionalism, start developing business etiquette skills, and build an ethical mind-set— important qualities </a:t>
            </a:r>
            <a:r>
              <a:rPr lang="en-US" sz="2100" spc="-5" dirty="0" err="1">
                <a:latin typeface="Arial" panose="020B0604020202020204" pitchFamily="34" charset="0"/>
                <a:cs typeface="Arial" panose="020B0604020202020204" pitchFamily="34" charset="0"/>
              </a:rPr>
              <a:t>digitalage</a:t>
            </a:r>
            <a:r>
              <a:rPr lang="en-US" sz="2100" spc="-5" dirty="0">
                <a:latin typeface="Arial" panose="020B0604020202020204" pitchFamily="34" charset="0"/>
                <a:cs typeface="Arial" panose="020B0604020202020204" pitchFamily="34" charset="0"/>
              </a:rPr>
              <a:t> employers seek</a:t>
            </a:r>
            <a:r>
              <a:rPr lang="en-US" sz="21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d-ID" sz="2100" spc="-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Arial"/>
                <a:cs typeface="Arial"/>
              </a:rPr>
              <a:t>Use your voice as a communication tool, master face-to-face workplace interaction, foster positive relations on the job, and accept as well as provide constructive criticism gracefully</a:t>
            </a:r>
            <a:r>
              <a:rPr lang="en-US" sz="2000" dirty="0" smtClean="0">
                <a:latin typeface="Arial"/>
                <a:cs typeface="Arial"/>
              </a:rPr>
              <a:t>.</a:t>
            </a:r>
            <a:endParaRPr lang="id-ID" sz="2000" dirty="0" smtClean="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Arial"/>
                <a:cs typeface="Arial"/>
              </a:rPr>
              <a:t>Practice professional telephone skills and polish your voice mail </a:t>
            </a:r>
            <a:r>
              <a:rPr lang="en-US" sz="2000" dirty="0" smtClean="0">
                <a:latin typeface="Arial"/>
                <a:cs typeface="Arial"/>
              </a:rPr>
              <a:t>etiquette</a:t>
            </a:r>
            <a:endParaRPr lang="id-ID" sz="2000" dirty="0" smtClean="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Arial"/>
                <a:cs typeface="Arial"/>
              </a:rPr>
              <a:t>Understand the importance of teamwork in today’s </a:t>
            </a:r>
            <a:r>
              <a:rPr lang="en-US" sz="2000" dirty="0" err="1">
                <a:latin typeface="Arial"/>
                <a:cs typeface="Arial"/>
              </a:rPr>
              <a:t>digitalera</a:t>
            </a:r>
            <a:r>
              <a:rPr lang="en-US" sz="2000" dirty="0">
                <a:latin typeface="Arial"/>
                <a:cs typeface="Arial"/>
              </a:rPr>
              <a:t> workplace, and explain how you can contribute positively to team performance</a:t>
            </a:r>
            <a:r>
              <a:rPr lang="en-US" sz="2000" dirty="0" smtClean="0">
                <a:latin typeface="Arial"/>
                <a:cs typeface="Arial"/>
              </a:rPr>
              <a:t>.</a:t>
            </a:r>
            <a:endParaRPr lang="id-ID" sz="2000" dirty="0" smtClean="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Arial"/>
                <a:cs typeface="Arial"/>
              </a:rPr>
              <a:t>Discuss effective practices and technologies for planning and participating in productive face-to-face meetings and virtual meetings.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85E2-4C0B-443F-A25D-E625A79689EE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3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98488" y="2354263"/>
            <a:ext cx="8258175" cy="2713037"/>
            <a:chOff x="377" y="1483"/>
            <a:chExt cx="5202" cy="1709"/>
          </a:xfrm>
        </p:grpSpPr>
        <p:sp>
          <p:nvSpPr>
            <p:cNvPr id="45061" name="Freeform 6"/>
            <p:cNvSpPr>
              <a:spLocks/>
            </p:cNvSpPr>
            <p:nvPr/>
          </p:nvSpPr>
          <p:spPr bwMode="auto">
            <a:xfrm>
              <a:off x="1752" y="2388"/>
              <a:ext cx="2401" cy="6"/>
            </a:xfrm>
            <a:custGeom>
              <a:avLst/>
              <a:gdLst>
                <a:gd name="T0" fmla="*/ 0 w 2401"/>
                <a:gd name="T1" fmla="*/ 6 h 6"/>
                <a:gd name="T2" fmla="*/ 2401 w 2401"/>
                <a:gd name="T3" fmla="*/ 0 h 6"/>
                <a:gd name="T4" fmla="*/ 0 60000 65536"/>
                <a:gd name="T5" fmla="*/ 0 60000 65536"/>
                <a:gd name="T6" fmla="*/ 0 w 2401"/>
                <a:gd name="T7" fmla="*/ 0 h 6"/>
                <a:gd name="T8" fmla="*/ 2401 w 2401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1" h="6">
                  <a:moveTo>
                    <a:pt x="0" y="6"/>
                  </a:moveTo>
                  <a:lnTo>
                    <a:pt x="2401" y="0"/>
                  </a:lnTo>
                </a:path>
              </a:pathLst>
            </a:custGeom>
            <a:noFill/>
            <a:ln w="12700">
              <a:solidFill>
                <a:srgbClr val="D9684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2" name="Oval 7"/>
            <p:cNvSpPr>
              <a:spLocks noChangeArrowheads="1"/>
            </p:cNvSpPr>
            <p:nvPr/>
          </p:nvSpPr>
          <p:spPr bwMode="auto">
            <a:xfrm>
              <a:off x="377" y="1483"/>
              <a:ext cx="1500" cy="1708"/>
            </a:xfrm>
            <a:prstGeom prst="ellipse">
              <a:avLst/>
            </a:prstGeom>
            <a:solidFill>
              <a:srgbClr val="AC512F"/>
            </a:solidFill>
            <a:ln w="12700">
              <a:solidFill>
                <a:srgbClr val="D9684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On the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Receiver’s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End</a:t>
              </a:r>
            </a:p>
          </p:txBody>
        </p:sp>
        <p:sp>
          <p:nvSpPr>
            <p:cNvPr id="45063" name="Oval 8"/>
            <p:cNvSpPr>
              <a:spLocks noChangeArrowheads="1"/>
            </p:cNvSpPr>
            <p:nvPr/>
          </p:nvSpPr>
          <p:spPr bwMode="auto">
            <a:xfrm>
              <a:off x="4079" y="1484"/>
              <a:ext cx="1500" cy="1708"/>
            </a:xfrm>
            <a:prstGeom prst="ellipse">
              <a:avLst/>
            </a:prstGeom>
            <a:solidFill>
              <a:srgbClr val="AC512F"/>
            </a:solidFill>
            <a:ln w="12700">
              <a:solidFill>
                <a:srgbClr val="D9684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On the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Caller’s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End</a:t>
              </a:r>
            </a:p>
          </p:txBody>
        </p:sp>
      </p:grp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Using Voice Mail Professionally</a:t>
            </a:r>
            <a:endParaRPr lang="en-US" sz="4000" dirty="0"/>
          </a:p>
        </p:txBody>
      </p:sp>
      <p:pic>
        <p:nvPicPr>
          <p:cNvPr id="45060" name="Picture 12" descr="MPj0316799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2797175"/>
            <a:ext cx="2965450" cy="194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84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359025"/>
            <a:ext cx="78867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Question &amp; 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9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Contents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Developing Professionalism and </a:t>
            </a:r>
            <a:r>
              <a:rPr lang="id-ID" dirty="0" smtClean="0"/>
              <a:t>Business </a:t>
            </a:r>
            <a:r>
              <a:rPr lang="en-US" dirty="0" smtClean="0"/>
              <a:t>Etiquette </a:t>
            </a:r>
            <a:r>
              <a:rPr lang="en-US" dirty="0"/>
              <a:t>Skills at the Office and </a:t>
            </a:r>
            <a:r>
              <a:rPr lang="en-US" dirty="0" smtClean="0"/>
              <a:t>Online</a:t>
            </a:r>
            <a:endParaRPr lang="id-ID" dirty="0" smtClean="0"/>
          </a:p>
          <a:p>
            <a:r>
              <a:rPr lang="en-US" dirty="0"/>
              <a:t>Communicating Face-to-Face on the </a:t>
            </a:r>
            <a:r>
              <a:rPr lang="en-US" dirty="0" smtClean="0"/>
              <a:t>Jo</a:t>
            </a:r>
            <a:r>
              <a:rPr lang="id-ID" dirty="0" smtClean="0"/>
              <a:t>b</a:t>
            </a:r>
          </a:p>
          <a:p>
            <a:r>
              <a:rPr lang="id-ID" dirty="0"/>
              <a:t>Following Professional Telephone </a:t>
            </a:r>
            <a:r>
              <a:rPr lang="id-ID" dirty="0" smtClean="0"/>
              <a:t>and Voice </a:t>
            </a:r>
            <a:r>
              <a:rPr lang="id-ID" dirty="0"/>
              <a:t>Mail </a:t>
            </a:r>
            <a:r>
              <a:rPr lang="id-ID" dirty="0" smtClean="0"/>
              <a:t>Etiquette</a:t>
            </a:r>
          </a:p>
          <a:p>
            <a:r>
              <a:rPr lang="en-US" dirty="0"/>
              <a:t>Adding Value to Professional </a:t>
            </a:r>
            <a:r>
              <a:rPr lang="en-US" dirty="0" smtClean="0"/>
              <a:t>Teams</a:t>
            </a:r>
            <a:endParaRPr lang="id-ID" dirty="0" smtClean="0"/>
          </a:p>
          <a:p>
            <a:r>
              <a:rPr lang="en-US" dirty="0"/>
              <a:t>Planning and Participating in </a:t>
            </a:r>
            <a:r>
              <a:rPr lang="en-US" dirty="0" smtClean="0"/>
              <a:t>Face-to-Face</a:t>
            </a:r>
            <a:r>
              <a:rPr lang="id-ID" dirty="0" smtClean="0"/>
              <a:t> and </a:t>
            </a:r>
            <a:r>
              <a:rPr lang="id-ID" dirty="0"/>
              <a:t>Virtual Meetings</a:t>
            </a:r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9747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55575"/>
            <a:ext cx="82296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Defining Professional Behavior</a:t>
            </a:r>
            <a:endParaRPr lang="en-US" dirty="0"/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609600" y="1468438"/>
            <a:ext cx="8229600" cy="4859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2800" b="1" kern="0" dirty="0" smtClean="0">
                <a:latin typeface="+mn-lt"/>
                <a:cs typeface="+mn-cs"/>
              </a:rPr>
              <a:t>Professionalism</a:t>
            </a:r>
            <a:r>
              <a:rPr lang="en-US" sz="2800" kern="0" dirty="0"/>
              <a:t> – </a:t>
            </a:r>
            <a:r>
              <a:rPr lang="en-US" sz="2800" kern="0" dirty="0" smtClean="0"/>
              <a:t>the behavior or qualities that characterize a professional person</a:t>
            </a:r>
            <a:endParaRPr lang="en-US" sz="2800" b="1" kern="0" dirty="0" smtClean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2800" b="1" kern="0" dirty="0" smtClean="0">
                <a:latin typeface="+mn-lt"/>
                <a:cs typeface="+mn-cs"/>
              </a:rPr>
              <a:t>Civility</a:t>
            </a:r>
            <a:r>
              <a:rPr lang="en-US" sz="2800" kern="0" dirty="0" smtClean="0">
                <a:latin typeface="+mn-lt"/>
                <a:cs typeface="+mn-cs"/>
              </a:rPr>
              <a:t> </a:t>
            </a:r>
            <a:r>
              <a:rPr lang="en-US" sz="2800" kern="0" dirty="0">
                <a:latin typeface="+mn-lt"/>
                <a:cs typeface="+mn-cs"/>
              </a:rPr>
              <a:t>– </a:t>
            </a:r>
            <a:r>
              <a:rPr lang="en-US" sz="2800" kern="0" dirty="0" smtClean="0">
                <a:latin typeface="+mn-lt"/>
                <a:cs typeface="+mn-cs"/>
              </a:rPr>
              <a:t>courteous, polite, respectful conduct</a:t>
            </a:r>
            <a:endParaRPr lang="en-US" sz="28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2800" b="1" kern="0" dirty="0">
                <a:latin typeface="+mn-lt"/>
                <a:cs typeface="+mn-cs"/>
              </a:rPr>
              <a:t>Polish</a:t>
            </a:r>
            <a:r>
              <a:rPr lang="en-US" sz="2800" kern="0" dirty="0">
                <a:latin typeface="+mn-lt"/>
                <a:cs typeface="+mn-cs"/>
              </a:rPr>
              <a:t> – </a:t>
            </a:r>
            <a:r>
              <a:rPr lang="en-US" sz="2800" kern="0" dirty="0" smtClean="0">
                <a:latin typeface="+mn-lt"/>
                <a:cs typeface="+mn-cs"/>
              </a:rPr>
              <a:t>a state of high development or refinement</a:t>
            </a:r>
            <a:endParaRPr lang="en-US" sz="28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2800" b="1" kern="0" dirty="0">
                <a:latin typeface="+mn-lt"/>
                <a:cs typeface="+mn-cs"/>
              </a:rPr>
              <a:t>Manners</a:t>
            </a:r>
            <a:r>
              <a:rPr lang="en-US" sz="2800" kern="0" dirty="0">
                <a:latin typeface="+mn-lt"/>
                <a:cs typeface="+mn-cs"/>
              </a:rPr>
              <a:t> – </a:t>
            </a:r>
            <a:r>
              <a:rPr lang="en-US" sz="2800" kern="0" dirty="0" smtClean="0">
                <a:latin typeface="+mn-lt"/>
                <a:cs typeface="+mn-cs"/>
              </a:rPr>
              <a:t>acceptable rules</a:t>
            </a:r>
            <a:br>
              <a:rPr lang="en-US" sz="2800" kern="0" dirty="0" smtClean="0">
                <a:latin typeface="+mn-lt"/>
                <a:cs typeface="+mn-cs"/>
              </a:rPr>
            </a:br>
            <a:r>
              <a:rPr lang="en-US" sz="2800" kern="0" dirty="0" smtClean="0">
                <a:latin typeface="+mn-lt"/>
                <a:cs typeface="+mn-cs"/>
              </a:rPr>
              <a:t>of professional and social</a:t>
            </a:r>
            <a:br>
              <a:rPr lang="en-US" sz="2800" kern="0" dirty="0" smtClean="0">
                <a:latin typeface="+mn-lt"/>
                <a:cs typeface="+mn-cs"/>
              </a:rPr>
            </a:br>
            <a:r>
              <a:rPr lang="en-US" sz="2800" kern="0" dirty="0" smtClean="0">
                <a:latin typeface="+mn-lt"/>
                <a:cs typeface="+mn-cs"/>
              </a:rPr>
              <a:t>conduct</a:t>
            </a:r>
            <a:endParaRPr lang="en-US" sz="2800" kern="0" dirty="0">
              <a:latin typeface="+mn-lt"/>
              <a:cs typeface="+mn-cs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5864972" y="3934012"/>
            <a:ext cx="274805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76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55575"/>
            <a:ext cx="82296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Defining Professional Behavior</a:t>
            </a:r>
            <a:endParaRPr lang="en-US" dirty="0"/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609600" y="1468438"/>
            <a:ext cx="8229600" cy="4859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2800" b="1" kern="0" dirty="0" smtClean="0">
                <a:latin typeface="+mn-lt"/>
                <a:cs typeface="+mn-cs"/>
              </a:rPr>
              <a:t>Etiquette</a:t>
            </a:r>
            <a:r>
              <a:rPr lang="en-US" sz="2800" kern="0" dirty="0"/>
              <a:t> – </a:t>
            </a:r>
            <a:r>
              <a:rPr lang="en-US" sz="2800" kern="0" dirty="0" smtClean="0"/>
              <a:t>acceptable behavior in professional and social situations</a:t>
            </a:r>
            <a:endParaRPr lang="en-US" sz="2800" b="1" kern="0" dirty="0" smtClean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2800" b="1" kern="0" dirty="0" smtClean="0">
                <a:latin typeface="+mn-lt"/>
                <a:cs typeface="+mn-cs"/>
              </a:rPr>
              <a:t>Social </a:t>
            </a:r>
            <a:r>
              <a:rPr lang="en-US" sz="2800" b="1" kern="0" dirty="0">
                <a:latin typeface="+mn-lt"/>
                <a:cs typeface="+mn-cs"/>
              </a:rPr>
              <a:t>intelligence</a:t>
            </a:r>
            <a:r>
              <a:rPr lang="en-US" sz="2800" kern="0" dirty="0">
                <a:latin typeface="+mn-lt"/>
                <a:cs typeface="+mn-cs"/>
              </a:rPr>
              <a:t> – </a:t>
            </a:r>
            <a:r>
              <a:rPr lang="en-US" sz="2800" kern="0" dirty="0" smtClean="0">
                <a:latin typeface="+mn-lt"/>
                <a:cs typeface="+mn-cs"/>
              </a:rPr>
              <a:t>ability to interact well with others</a:t>
            </a:r>
            <a:endParaRPr lang="en-US" sz="28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2800" b="1" kern="0" dirty="0">
                <a:latin typeface="+mn-lt"/>
                <a:cs typeface="+mn-cs"/>
              </a:rPr>
              <a:t>Soft skills</a:t>
            </a:r>
            <a:r>
              <a:rPr lang="en-US" sz="2800" kern="0" dirty="0">
                <a:latin typeface="+mn-lt"/>
                <a:cs typeface="+mn-cs"/>
              </a:rPr>
              <a:t> – personal qualities, habits, attitudes, communication skills, social graces</a:t>
            </a: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2800" b="1" kern="0" dirty="0">
                <a:latin typeface="+mn-lt"/>
                <a:cs typeface="+mn-cs"/>
              </a:rPr>
              <a:t>Ethics</a:t>
            </a:r>
            <a:r>
              <a:rPr lang="en-US" sz="2800" kern="0" dirty="0">
                <a:latin typeface="+mn-lt"/>
                <a:cs typeface="+mn-cs"/>
              </a:rPr>
              <a:t> – integrity, </a:t>
            </a:r>
            <a:r>
              <a:rPr lang="en-US" sz="2800" kern="0" dirty="0" smtClean="0">
                <a:latin typeface="+mn-lt"/>
                <a:cs typeface="+mn-cs"/>
              </a:rPr>
              <a:t>honesty,</a:t>
            </a:r>
            <a:br>
              <a:rPr lang="en-US" sz="2800" kern="0" dirty="0" smtClean="0">
                <a:latin typeface="+mn-lt"/>
                <a:cs typeface="+mn-cs"/>
              </a:rPr>
            </a:br>
            <a:r>
              <a:rPr lang="en-US" sz="2800" kern="0" dirty="0" smtClean="0">
                <a:latin typeface="+mn-lt"/>
                <a:cs typeface="+mn-cs"/>
              </a:rPr>
              <a:t>desire </a:t>
            </a:r>
            <a:r>
              <a:rPr lang="en-US" sz="2800" kern="0" dirty="0">
                <a:latin typeface="+mn-lt"/>
                <a:cs typeface="+mn-cs"/>
              </a:rPr>
              <a:t>to treat others </a:t>
            </a:r>
            <a:r>
              <a:rPr lang="en-US" sz="2800" kern="0" dirty="0" smtClean="0">
                <a:latin typeface="+mn-lt"/>
                <a:cs typeface="+mn-cs"/>
              </a:rPr>
              <a:t>with</a:t>
            </a:r>
            <a:br>
              <a:rPr lang="en-US" sz="2800" kern="0" dirty="0" smtClean="0">
                <a:latin typeface="+mn-lt"/>
                <a:cs typeface="+mn-cs"/>
              </a:rPr>
            </a:br>
            <a:r>
              <a:rPr lang="en-US" sz="2800" kern="0" dirty="0" smtClean="0">
                <a:latin typeface="+mn-lt"/>
                <a:cs typeface="+mn-cs"/>
              </a:rPr>
              <a:t>respect </a:t>
            </a:r>
            <a:r>
              <a:rPr lang="en-US" sz="2800" kern="0" dirty="0">
                <a:latin typeface="+mn-lt"/>
                <a:cs typeface="+mn-cs"/>
              </a:rPr>
              <a:t>and dignity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5959000" y="4515804"/>
            <a:ext cx="2560000" cy="170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72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55575"/>
            <a:ext cx="82296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Being Professional on the Job</a:t>
            </a:r>
            <a:endParaRPr lang="en-US" dirty="0"/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677862" y="1371600"/>
            <a:ext cx="8161338" cy="482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B23916"/>
              </a:buClr>
              <a:defRPr/>
            </a:pPr>
            <a:r>
              <a:rPr lang="en-US" sz="3000" b="1" kern="0" dirty="0" smtClean="0">
                <a:latin typeface="+mn-lt"/>
                <a:cs typeface="+mn-cs"/>
              </a:rPr>
              <a:t>Courtesy and Respect</a:t>
            </a: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3000" kern="0" dirty="0" smtClean="0">
                <a:latin typeface="+mn-lt"/>
                <a:cs typeface="+mn-cs"/>
              </a:rPr>
              <a:t>Be </a:t>
            </a:r>
            <a:r>
              <a:rPr lang="en-US" sz="3000" kern="0" dirty="0">
                <a:latin typeface="+mn-lt"/>
                <a:cs typeface="+mn-cs"/>
              </a:rPr>
              <a:t>punctual.</a:t>
            </a: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3000" kern="0" dirty="0">
                <a:latin typeface="+mn-lt"/>
                <a:cs typeface="+mn-cs"/>
              </a:rPr>
              <a:t>Speak and write clearly.</a:t>
            </a: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3000" kern="0" dirty="0">
                <a:latin typeface="+mn-lt"/>
                <a:cs typeface="+mn-cs"/>
              </a:rPr>
              <a:t>Apologize for errors </a:t>
            </a:r>
            <a:r>
              <a:rPr lang="en-US" sz="3000" kern="0" dirty="0" smtClean="0">
                <a:latin typeface="+mn-lt"/>
                <a:cs typeface="+mn-cs"/>
              </a:rPr>
              <a:t>or</a:t>
            </a:r>
            <a:br>
              <a:rPr lang="en-US" sz="3000" kern="0" dirty="0" smtClean="0">
                <a:latin typeface="+mn-lt"/>
                <a:cs typeface="+mn-cs"/>
              </a:rPr>
            </a:br>
            <a:r>
              <a:rPr lang="en-US" sz="3000" kern="0" dirty="0" smtClean="0">
                <a:latin typeface="+mn-lt"/>
                <a:cs typeface="+mn-cs"/>
              </a:rPr>
              <a:t>misunderstandings</a:t>
            </a:r>
            <a:r>
              <a:rPr lang="en-US" sz="3000" kern="0" dirty="0">
                <a:latin typeface="+mn-lt"/>
                <a:cs typeface="+mn-cs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3000" kern="0" dirty="0">
                <a:latin typeface="+mn-lt"/>
                <a:cs typeface="+mn-cs"/>
              </a:rPr>
              <a:t>Accept constructive criticism</a:t>
            </a:r>
            <a:r>
              <a:rPr lang="en-US" sz="3000" kern="0" dirty="0" smtClean="0">
                <a:latin typeface="+mn-lt"/>
                <a:cs typeface="+mn-cs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3000" kern="0" dirty="0" smtClean="0">
                <a:latin typeface="+mn-lt"/>
                <a:cs typeface="+mn-cs"/>
              </a:rPr>
              <a:t>Provide fair and gentle</a:t>
            </a:r>
            <a:br>
              <a:rPr lang="en-US" sz="3000" kern="0" dirty="0" smtClean="0">
                <a:latin typeface="+mn-lt"/>
                <a:cs typeface="+mn-cs"/>
              </a:rPr>
            </a:br>
            <a:r>
              <a:rPr lang="en-US" sz="3000" kern="0" dirty="0" smtClean="0">
                <a:latin typeface="+mn-lt"/>
                <a:cs typeface="+mn-cs"/>
              </a:rPr>
              <a:t>feedback.</a:t>
            </a: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3000" kern="0" dirty="0" smtClean="0">
                <a:latin typeface="+mn-lt"/>
                <a:cs typeface="+mn-cs"/>
              </a:rPr>
              <a:t>Practice active listening.</a:t>
            </a:r>
            <a:endParaRPr lang="en-US" sz="30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rgbClr val="5D8A9E"/>
              </a:buClr>
              <a:buFont typeface="Wingdings" pitchFamily="2" charset="2"/>
              <a:buChar char="§"/>
              <a:defRPr/>
            </a:pPr>
            <a:endParaRPr lang="en-US" sz="3000" kern="0" dirty="0">
              <a:latin typeface="+mn-lt"/>
              <a:cs typeface="+mn-cs"/>
            </a:endParaRP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5713267" y="1945075"/>
            <a:ext cx="274805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54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55575"/>
            <a:ext cx="82296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Being Professional on the Job</a:t>
            </a:r>
            <a:endParaRPr lang="en-US" dirty="0"/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601662" y="1425574"/>
            <a:ext cx="8161338" cy="4289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B23916"/>
              </a:buClr>
              <a:defRPr/>
            </a:pPr>
            <a:r>
              <a:rPr lang="en-US" sz="3000" b="1" kern="0" dirty="0" smtClean="0">
                <a:latin typeface="+mn-lt"/>
                <a:cs typeface="+mn-cs"/>
              </a:rPr>
              <a:t>Appearance and Appeal</a:t>
            </a: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3000" kern="0" dirty="0" smtClean="0">
                <a:latin typeface="+mn-lt"/>
                <a:cs typeface="+mn-cs"/>
              </a:rPr>
              <a:t>Demonstrate good hygiene and grooming.</a:t>
            </a:r>
            <a:endParaRPr lang="en-US" sz="30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3000" kern="0" dirty="0" smtClean="0">
                <a:latin typeface="+mn-lt"/>
                <a:cs typeface="+mn-cs"/>
              </a:rPr>
              <a:t>Choose attractive business attire.</a:t>
            </a:r>
            <a:endParaRPr lang="en-US" sz="30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3000" kern="0" dirty="0" smtClean="0">
                <a:latin typeface="+mn-lt"/>
                <a:cs typeface="+mn-cs"/>
              </a:rPr>
              <a:t>Dress and behave to project</a:t>
            </a:r>
            <a:br>
              <a:rPr lang="en-US" sz="3000" kern="0" dirty="0" smtClean="0">
                <a:latin typeface="+mn-lt"/>
                <a:cs typeface="+mn-cs"/>
              </a:rPr>
            </a:br>
            <a:r>
              <a:rPr lang="en-US" sz="3000" kern="0" dirty="0" smtClean="0">
                <a:latin typeface="+mn-lt"/>
                <a:cs typeface="+mn-cs"/>
              </a:rPr>
              <a:t>professionalism and make</a:t>
            </a:r>
            <a:br>
              <a:rPr lang="en-US" sz="3000" kern="0" dirty="0" smtClean="0">
                <a:latin typeface="+mn-lt"/>
                <a:cs typeface="+mn-cs"/>
              </a:rPr>
            </a:br>
            <a:r>
              <a:rPr lang="en-US" sz="3000" kern="0" dirty="0" smtClean="0">
                <a:latin typeface="+mn-lt"/>
                <a:cs typeface="+mn-cs"/>
              </a:rPr>
              <a:t>a good first impression.</a:t>
            </a: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3000" kern="0" dirty="0" smtClean="0">
                <a:latin typeface="+mn-lt"/>
                <a:cs typeface="+mn-cs"/>
              </a:rPr>
              <a:t>Display proper business</a:t>
            </a:r>
            <a:br>
              <a:rPr lang="en-US" sz="3000" kern="0" dirty="0" smtClean="0">
                <a:latin typeface="+mn-lt"/>
                <a:cs typeface="+mn-cs"/>
              </a:rPr>
            </a:br>
            <a:r>
              <a:rPr lang="en-US" sz="3000" kern="0" dirty="0" smtClean="0">
                <a:latin typeface="+mn-lt"/>
                <a:cs typeface="+mn-cs"/>
              </a:rPr>
              <a:t>and dining etiquette.</a:t>
            </a:r>
            <a:endParaRPr lang="en-US" sz="30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rgbClr val="5D8A9E"/>
              </a:buClr>
              <a:buFont typeface="Wingdings" pitchFamily="2" charset="2"/>
              <a:buChar char="§"/>
              <a:defRPr/>
            </a:pPr>
            <a:endParaRPr lang="en-US" sz="3000" kern="0" dirty="0">
              <a:latin typeface="+mn-lt"/>
              <a:cs typeface="+mn-cs"/>
            </a:endParaRP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6570558" y="2976959"/>
            <a:ext cx="1997605" cy="299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786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55575"/>
            <a:ext cx="82296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Being Professional on the Job</a:t>
            </a:r>
            <a:endParaRPr lang="en-US" dirty="0"/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601662" y="1425574"/>
            <a:ext cx="8161338" cy="482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B23916"/>
              </a:buClr>
              <a:defRPr/>
            </a:pPr>
            <a:r>
              <a:rPr lang="en-US" sz="3000" b="1" kern="0" dirty="0" smtClean="0">
                <a:latin typeface="+mn-lt"/>
                <a:cs typeface="+mn-cs"/>
              </a:rPr>
              <a:t>Tolerance and Tact</a:t>
            </a: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3000" kern="0" dirty="0" smtClean="0">
                <a:latin typeface="+mn-lt"/>
                <a:cs typeface="+mn-cs"/>
              </a:rPr>
              <a:t>Demonstrate self-control.</a:t>
            </a: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3000" kern="0" dirty="0" smtClean="0">
                <a:latin typeface="+mn-lt"/>
                <a:cs typeface="+mn-cs"/>
              </a:rPr>
              <a:t>Stay away from public arguments and disagreements.</a:t>
            </a: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3000" kern="0" dirty="0" smtClean="0">
                <a:latin typeface="+mn-lt"/>
                <a:cs typeface="+mn-cs"/>
              </a:rPr>
              <a:t>Eliminate biases and</a:t>
            </a:r>
            <a:br>
              <a:rPr lang="en-US" sz="3000" kern="0" dirty="0" smtClean="0">
                <a:latin typeface="+mn-lt"/>
                <a:cs typeface="+mn-cs"/>
              </a:rPr>
            </a:br>
            <a:r>
              <a:rPr lang="en-US" sz="3000" kern="0" dirty="0" smtClean="0">
                <a:latin typeface="+mn-lt"/>
                <a:cs typeface="+mn-cs"/>
              </a:rPr>
              <a:t>prejudices.</a:t>
            </a: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3000" kern="0" dirty="0" smtClean="0">
                <a:latin typeface="+mn-lt"/>
                <a:cs typeface="+mn-cs"/>
              </a:rPr>
              <a:t>Keep personal opinions</a:t>
            </a:r>
            <a:br>
              <a:rPr lang="en-US" sz="3000" kern="0" dirty="0" smtClean="0">
                <a:latin typeface="+mn-lt"/>
                <a:cs typeface="+mn-cs"/>
              </a:rPr>
            </a:br>
            <a:r>
              <a:rPr lang="en-US" sz="3000" kern="0" dirty="0" smtClean="0">
                <a:latin typeface="+mn-lt"/>
                <a:cs typeface="+mn-cs"/>
              </a:rPr>
              <a:t>about others to yourself.</a:t>
            </a: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  <a:defRPr/>
            </a:pPr>
            <a:r>
              <a:rPr lang="en-US" sz="3000" kern="0" dirty="0" smtClean="0">
                <a:latin typeface="+mn-lt"/>
                <a:cs typeface="+mn-cs"/>
              </a:rPr>
              <a:t>Avoid making snap judgments.</a:t>
            </a:r>
            <a:endParaRPr lang="en-US" sz="30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rgbClr val="5D8A9E"/>
              </a:buClr>
              <a:buFont typeface="Wingdings" pitchFamily="2" charset="2"/>
              <a:buChar char="§"/>
              <a:defRPr/>
            </a:pPr>
            <a:endParaRPr lang="en-US" sz="3000" kern="0" dirty="0">
              <a:latin typeface="+mn-lt"/>
              <a:cs typeface="+mn-cs"/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5467426" y="3409999"/>
            <a:ext cx="3152765" cy="2098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09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86239EC-6874-44CD-860B-2FCC23BB6BED}" vid="{BFAB6428-7F4E-4E1D-9CC5-D8F0A7472459}"/>
    </a:ext>
  </a:extLst>
</a:theme>
</file>

<file path=ppt/theme/theme2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FFF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86239EC-6874-44CD-860B-2FCC23BB6BED}" vid="{9D62451D-7CB4-4105-8741-3A572E298A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870</Words>
  <Application>Microsoft Office PowerPoint</Application>
  <PresentationFormat>On-screen Show (4:3)</PresentationFormat>
  <Paragraphs>241</Paragraphs>
  <Slides>31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</vt:lpstr>
      <vt:lpstr>Tahoma</vt:lpstr>
      <vt:lpstr>Wingdings</vt:lpstr>
      <vt:lpstr>Office Theme</vt:lpstr>
      <vt:lpstr>Custom Design</vt:lpstr>
      <vt:lpstr>UM0016 Komunikasi Bisnis</vt:lpstr>
      <vt:lpstr>Overview</vt:lpstr>
      <vt:lpstr>Chapter Objectives </vt:lpstr>
      <vt:lpstr>Contents</vt:lpstr>
      <vt:lpstr>Defining Professional Behavior</vt:lpstr>
      <vt:lpstr>Defining Professional Behavior</vt:lpstr>
      <vt:lpstr>Being Professional on the Job</vt:lpstr>
      <vt:lpstr>Being Professional on the Job</vt:lpstr>
      <vt:lpstr>Being Professional on the Job</vt:lpstr>
      <vt:lpstr>Being Professional on the Job</vt:lpstr>
      <vt:lpstr>Being Professional on the Job</vt:lpstr>
      <vt:lpstr>Being Professional on the Job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Positive Workplace Relations</vt:lpstr>
      <vt:lpstr>Responding to Workplace Criticism</vt:lpstr>
      <vt:lpstr>Responding to Workplace Criticism</vt:lpstr>
      <vt:lpstr>Offering Constructive Criticism</vt:lpstr>
      <vt:lpstr>Offering Constructive Criticism</vt:lpstr>
      <vt:lpstr>Telephone/Smartphone Etiquette</vt:lpstr>
      <vt:lpstr>Making Calls Professionally</vt:lpstr>
      <vt:lpstr>Making Calls Professionally</vt:lpstr>
      <vt:lpstr>Receiving Calls Professionally</vt:lpstr>
      <vt:lpstr>Using Smartphones for Business</vt:lpstr>
      <vt:lpstr>Using Smartphones for Business</vt:lpstr>
      <vt:lpstr>Using Voice Mail Professionally</vt:lpstr>
      <vt:lpstr>Question &amp;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Chatrine Sylvia</dc:creator>
  <cp:lastModifiedBy>frans</cp:lastModifiedBy>
  <cp:revision>30</cp:revision>
  <dcterms:created xsi:type="dcterms:W3CDTF">2017-06-21T08:37:35Z</dcterms:created>
  <dcterms:modified xsi:type="dcterms:W3CDTF">2019-11-19T10:21:49Z</dcterms:modified>
</cp:coreProperties>
</file>