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9"/>
  </p:notesMasterIdLst>
  <p:sldIdLst>
    <p:sldId id="663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61" r:id="rId27"/>
    <p:sldId id="66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2337-185E-46D1-AFF7-E40357AD6E94}" type="datetimeFigureOut">
              <a:rPr lang="id-ID" smtClean="0"/>
              <a:t>19/11/2019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93DAB-9157-4703-8EF8-F6CDD0D830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138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68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2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76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26B3BC4-CF9D-4422-B930-8D8832CCD508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/>
              <a:t>13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75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1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11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BBD5449-0568-46E1-B74D-29AC69D531B3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/>
              <a:t>16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99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BBD5449-0568-46E1-B74D-29AC69D531B3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/>
              <a:t>17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26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99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05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28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66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92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14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788F630-19DD-41F7-8362-1144DA402E0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/>
              <a:t>24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93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55226A9-FD53-4B91-B33B-DFAD499573FE}" type="slidenum">
              <a:rPr lang="en-US" smtClean="0"/>
              <a:pPr eaLnBrk="1" hangingPunct="1"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446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9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0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56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F06EF-335B-49D3-9327-C97F8AFB231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573463"/>
            <a:ext cx="68580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 b="1" cap="none" spc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3200" b="0" baseline="0">
                <a:solidFill>
                  <a:srgbClr val="002060"/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EE04319F-810F-4556-9B78-67853A9CEF15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611580A9-1628-49C1-812B-6D2A36E57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185B-88BA-48A1-ADD6-7D585AA1EE3B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37E6-9646-43E9-B299-EEDC408CF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38CD-1DCC-41CC-87A0-5BB8265582AC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588BB-FAE5-446D-98F3-FA6DF0071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6675"/>
            <a:ext cx="9013825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8775"/>
            <a:ext cx="7886700" cy="1325563"/>
          </a:xfrm>
        </p:spPr>
        <p:txBody>
          <a:bodyPr/>
          <a:lstStyle>
            <a:lvl1pPr algn="ctr">
              <a:defRPr b="1" baseline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A305-7112-47BE-A3B0-C7BD7ADAE842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E1F3E-349B-41FD-9BD7-2E44552C5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8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5088"/>
            <a:ext cx="9005887" cy="67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143000" y="3548063"/>
            <a:ext cx="68580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12700" dist="38100" dir="2700000" algn="tl" rotWithShape="0">
                    <a:schemeClr val="tx1"/>
                  </a:outerShdw>
                </a:effectLst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70C0"/>
              </a:buClr>
              <a:buFont typeface="Arial" panose="020B0604020202020204" pitchFamily="34" charset="0"/>
              <a:buNone/>
              <a:defRPr lang="en-US" sz="3200" b="0" kern="1200" baseline="0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50800" dir="5400000" algn="ctr" rotWithShape="0">
                    <a:srgbClr val="000000"/>
                  </a:outerShdw>
                </a:effectLst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21B87132-85A2-47FD-BEC9-F4CEF629BA8D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2830D466-6CAD-4E5F-9DCD-27F3B3ADD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6675"/>
            <a:ext cx="9013825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8775"/>
            <a:ext cx="7886700" cy="1325563"/>
          </a:xfrm>
        </p:spPr>
        <p:txBody>
          <a:bodyPr/>
          <a:lstStyle>
            <a:lvl1pPr algn="ctr">
              <a:defRPr b="1" baseline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A305-7112-47BE-A3B0-C7BD7ADAE842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E1F3E-349B-41FD-9BD7-2E44552C5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660F8-C2D2-4B77-8122-41A1AD7F0D18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1A72F-D702-411A-8AC9-502549357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8650" y="4556125"/>
            <a:ext cx="788193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CB1FB-8D6C-4B47-8332-691CBEBC405F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68B6E-60B6-4D64-8DE3-4D4840BF0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C4BFA-7E9E-4CE5-9121-749B35864DAE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10FE6-BB1F-4F86-942C-883064774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16EC-AF44-444D-96EE-6045614418FC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37321-7C45-4E10-8DFB-35910E569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7F31F-1D98-4055-8447-17FB1185763E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D80BF-D970-4E43-A319-15E5E1BAA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6DF69-4950-4DF6-8A6B-C4A67614B730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4E7C-4B40-4668-81D2-A500E8E2C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002060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99ED1-BB54-4FF4-8BCF-9F65EE635D8F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9249F-1C97-493B-9EF2-7AA286D25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89DFC-88F3-4ADE-A6FB-25798B9EEAD0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5023F-1A80-4F33-B1F6-807132ACB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A77373AE-A1B6-435F-A5FF-8A82D43F6384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564C4FB2-6E88-4526-B371-500344883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gradFill flip="none" rotWithShape="1">
              <a:gsLst>
                <a:gs pos="0">
                  <a:srgbClr val="00B0F0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2" r:id="rId2"/>
    <p:sldLayoutId id="214748371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5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002060"/>
          </a:solidFill>
          <a:latin typeface="Cambria" panose="02040503050406030204" pitchFamily="18" charset="0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DC8D453D-B3E7-4D64-803E-D75EFEA54AF4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70886440-183C-4C0B-803C-8196A4140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gradFill flip="none" rotWithShape="1">
              <a:gsLst>
                <a:gs pos="0">
                  <a:srgbClr val="00B0F0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Cambria" panose="02040503050406030204" pitchFamily="18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2425" y="779463"/>
            <a:ext cx="8439149" cy="2387600"/>
          </a:xfrm>
        </p:spPr>
        <p:txBody>
          <a:bodyPr rtlCol="0">
            <a:normAutofit/>
          </a:bodyPr>
          <a:lstStyle/>
          <a:p>
            <a:r>
              <a:rPr lang="en-US" sz="4400" b="0" dirty="0"/>
              <a:t>UM0016</a:t>
            </a:r>
            <a:br>
              <a:rPr lang="en-US" sz="4400" b="0" dirty="0"/>
            </a:br>
            <a:r>
              <a:rPr lang="en-US" sz="4400" b="0" dirty="0" err="1"/>
              <a:t>Komunikasi</a:t>
            </a:r>
            <a:r>
              <a:rPr lang="en-US" sz="4400" b="0" dirty="0"/>
              <a:t> </a:t>
            </a:r>
            <a:r>
              <a:rPr lang="en-US" sz="4400" b="0" dirty="0" err="1"/>
              <a:t>Bisnis</a:t>
            </a:r>
            <a:endParaRPr sz="4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81025" y="3783013"/>
            <a:ext cx="8210549" cy="1389062"/>
          </a:xfrm>
        </p:spPr>
        <p:txBody>
          <a:bodyPr rtlCol="0">
            <a:normAutofit/>
          </a:bodyPr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id-ID" dirty="0" smtClean="0"/>
              <a:t>Professionalism </a:t>
            </a:r>
            <a:r>
              <a:rPr lang="id-ID" dirty="0"/>
              <a:t>at Work: Business</a:t>
            </a:r>
          </a:p>
          <a:p>
            <a:r>
              <a:rPr lang="en-US" dirty="0"/>
              <a:t>Etiquette, Ethics, Teamwork, and Meetings</a:t>
            </a:r>
          </a:p>
        </p:txBody>
      </p:sp>
    </p:spTree>
    <p:extLst>
      <p:ext uri="{BB962C8B-B14F-4D97-AF65-F5344CB8AC3E}">
        <p14:creationId xmlns:p14="http://schemas.microsoft.com/office/powerpoint/2010/main" val="21906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Characteristics: Successful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2895600"/>
          </a:xfrm>
        </p:spPr>
        <p:txBody>
          <a:bodyPr/>
          <a:lstStyle/>
          <a:p>
            <a:pPr eaLnBrk="1" hangingPunct="1">
              <a:buClr>
                <a:srgbClr val="B23916"/>
              </a:buClr>
            </a:pPr>
            <a:r>
              <a:rPr lang="en-US" sz="3000" dirty="0" smtClean="0"/>
              <a:t>Use of good communication techniques</a:t>
            </a:r>
          </a:p>
          <a:p>
            <a:pPr eaLnBrk="1" hangingPunct="1">
              <a:buClr>
                <a:srgbClr val="B23916"/>
              </a:buClr>
            </a:pPr>
            <a:r>
              <a:rPr lang="en-US" sz="3000" dirty="0" smtClean="0"/>
              <a:t>Ability to collaborate rather than compete</a:t>
            </a:r>
          </a:p>
          <a:p>
            <a:pPr eaLnBrk="1" hangingPunct="1">
              <a:buClr>
                <a:srgbClr val="B23916"/>
              </a:buClr>
            </a:pPr>
            <a:r>
              <a:rPr lang="en-US" sz="3000" dirty="0" smtClean="0"/>
              <a:t>Shared leadership</a:t>
            </a:r>
          </a:p>
          <a:p>
            <a:pPr eaLnBrk="1" hangingPunct="1">
              <a:buClr>
                <a:srgbClr val="B23916"/>
              </a:buClr>
            </a:pPr>
            <a:r>
              <a:rPr lang="en-US" sz="3000" dirty="0" smtClean="0"/>
              <a:t>Acceptance of ethical</a:t>
            </a:r>
            <a:br>
              <a:rPr lang="en-US" sz="3000" dirty="0" smtClean="0"/>
            </a:br>
            <a:r>
              <a:rPr lang="en-US" sz="3000" dirty="0" smtClean="0"/>
              <a:t>responsibilities 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Productive Business Meetings</a:t>
            </a:r>
            <a:endParaRPr lang="en-US" sz="4000" dirty="0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2933700" y="2667000"/>
            <a:ext cx="3178175" cy="2000250"/>
          </a:xfrm>
          <a:prstGeom prst="chevron">
            <a:avLst>
              <a:gd name="adj" fmla="val 37698"/>
            </a:avLst>
          </a:prstGeom>
          <a:gradFill rotWithShape="1">
            <a:gsLst>
              <a:gs pos="0">
                <a:srgbClr val="6C5C8C"/>
              </a:gs>
              <a:gs pos="50000">
                <a:srgbClr val="978EBB"/>
              </a:gs>
              <a:gs pos="100000">
                <a:srgbClr val="6C5C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82880">
              <a:buClr>
                <a:schemeClr val="tx1"/>
              </a:buClr>
              <a:tabLst>
                <a:tab pos="1485900" algn="r"/>
                <a:tab pos="2686050" algn="r"/>
              </a:tabLst>
            </a:pPr>
            <a:r>
              <a:rPr lang="en-US" sz="2600" b="1" dirty="0"/>
              <a:t>During</a:t>
            </a:r>
          </a:p>
          <a:p>
            <a:pPr marL="182880">
              <a:buClr>
                <a:schemeClr val="tx1"/>
              </a:buClr>
              <a:tabLst>
                <a:tab pos="1485900" algn="r"/>
                <a:tab pos="2686050" algn="r"/>
              </a:tabLst>
            </a:pPr>
            <a:r>
              <a:rPr lang="en-US" sz="2600" b="1" dirty="0"/>
              <a:t>the</a:t>
            </a:r>
          </a:p>
          <a:p>
            <a:pPr marL="182880">
              <a:buClr>
                <a:schemeClr val="tx1"/>
              </a:buClr>
              <a:tabLst>
                <a:tab pos="1485900" algn="r"/>
                <a:tab pos="2686050" algn="r"/>
              </a:tabLst>
            </a:pPr>
            <a:r>
              <a:rPr lang="en-US" sz="2600" b="1" dirty="0"/>
              <a:t>meeting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609600" y="2667000"/>
            <a:ext cx="3198813" cy="2000250"/>
          </a:xfrm>
          <a:prstGeom prst="chevron">
            <a:avLst>
              <a:gd name="adj" fmla="val 39980"/>
            </a:avLst>
          </a:prstGeom>
          <a:gradFill rotWithShape="1">
            <a:gsLst>
              <a:gs pos="0">
                <a:srgbClr val="A3A775"/>
              </a:gs>
              <a:gs pos="50000">
                <a:srgbClr val="B2C17F"/>
              </a:gs>
              <a:gs pos="100000">
                <a:srgbClr val="A3A7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buClr>
                <a:schemeClr val="tx1"/>
              </a:buClr>
              <a:tabLst>
                <a:tab pos="2228850" algn="r"/>
              </a:tabLst>
            </a:pPr>
            <a:r>
              <a:rPr lang="en-US" sz="2600" b="1" dirty="0"/>
              <a:t>Before</a:t>
            </a:r>
          </a:p>
          <a:p>
            <a:pPr>
              <a:buClr>
                <a:schemeClr val="tx1"/>
              </a:buClr>
              <a:tabLst>
                <a:tab pos="2228850" algn="r"/>
              </a:tabLst>
            </a:pPr>
            <a:r>
              <a:rPr lang="en-US" sz="2600" b="1" dirty="0"/>
              <a:t>the</a:t>
            </a:r>
          </a:p>
          <a:p>
            <a:pPr>
              <a:buClr>
                <a:schemeClr val="tx1"/>
              </a:buClr>
              <a:tabLst>
                <a:tab pos="2228850" algn="r"/>
              </a:tabLst>
            </a:pPr>
            <a:r>
              <a:rPr lang="en-US" sz="2600" b="1" dirty="0"/>
              <a:t>meeting  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5219700" y="2667000"/>
            <a:ext cx="3630613" cy="2000250"/>
          </a:xfrm>
          <a:prstGeom prst="chevron">
            <a:avLst>
              <a:gd name="adj" fmla="val 43651"/>
            </a:avLst>
          </a:prstGeom>
          <a:gradFill rotWithShape="1">
            <a:gsLst>
              <a:gs pos="0">
                <a:srgbClr val="C77806"/>
              </a:gs>
              <a:gs pos="50000">
                <a:srgbClr val="D2AF5E"/>
              </a:gs>
              <a:gs pos="100000">
                <a:srgbClr val="C77806"/>
              </a:gs>
            </a:gsLst>
            <a:lin ang="0" scaled="1"/>
          </a:gra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indent="7938">
              <a:buClr>
                <a:schemeClr val="tx1"/>
              </a:buClr>
              <a:tabLst>
                <a:tab pos="798513" algn="l"/>
              </a:tabLst>
            </a:pPr>
            <a:r>
              <a:rPr lang="en-US" sz="2600" b="1" dirty="0"/>
              <a:t>Ending the</a:t>
            </a:r>
          </a:p>
          <a:p>
            <a:pPr indent="7938">
              <a:buClr>
                <a:schemeClr val="tx1"/>
              </a:buClr>
              <a:tabLst>
                <a:tab pos="798513" algn="l"/>
              </a:tabLst>
            </a:pPr>
            <a:r>
              <a:rPr lang="en-US" sz="2600" b="1" dirty="0"/>
              <a:t>meeting and </a:t>
            </a:r>
          </a:p>
          <a:p>
            <a:pPr indent="7938">
              <a:buClr>
                <a:schemeClr val="tx1"/>
              </a:buClr>
              <a:tabLst>
                <a:tab pos="798513" algn="l"/>
              </a:tabLst>
            </a:pPr>
            <a:r>
              <a:rPr lang="en-US" sz="2600" b="1" dirty="0"/>
              <a:t>following up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9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  <p:bldP spid="593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Productive Business Meetings</a:t>
            </a:r>
            <a:endParaRPr lang="en-US" sz="4000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895600"/>
            <a:ext cx="8229600" cy="3505200"/>
          </a:xfrm>
          <a:noFill/>
        </p:spPr>
        <p:txBody>
          <a:bodyPr/>
          <a:lstStyle/>
          <a:p>
            <a:pPr marL="341313" indent="-341313" eaLnBrk="1" hangingPunct="1"/>
            <a:r>
              <a:rPr lang="en-US" dirty="0" smtClean="0"/>
              <a:t>Determine your purpose.</a:t>
            </a:r>
          </a:p>
          <a:p>
            <a:pPr marL="341313" indent="-341313" eaLnBrk="1" hangingPunct="1"/>
            <a:r>
              <a:rPr lang="en-US" dirty="0" smtClean="0"/>
              <a:t>Decide how and where to meet.</a:t>
            </a:r>
          </a:p>
          <a:p>
            <a:pPr marL="341313" indent="-341313" eaLnBrk="1" hangingPunct="1"/>
            <a:r>
              <a:rPr lang="en-US" dirty="0" smtClean="0"/>
              <a:t>Organize an agenda:</a:t>
            </a:r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2917825" y="1582738"/>
            <a:ext cx="3276599" cy="1101725"/>
          </a:xfrm>
          <a:prstGeom prst="chevron">
            <a:avLst>
              <a:gd name="adj" fmla="val 82564"/>
            </a:avLst>
          </a:prstGeom>
          <a:gradFill rotWithShape="1">
            <a:gsLst>
              <a:gs pos="0">
                <a:srgbClr val="6C5C8C"/>
              </a:gs>
              <a:gs pos="50000">
                <a:srgbClr val="978EBB"/>
              </a:gs>
              <a:gs pos="100000">
                <a:srgbClr val="6C5C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77800" indent="7938">
              <a:buClr>
                <a:schemeClr val="tx1"/>
              </a:buClr>
            </a:pPr>
            <a:r>
              <a:rPr lang="en-US" sz="2600" b="1" dirty="0"/>
              <a:t>During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5229225" y="1582738"/>
            <a:ext cx="3479800" cy="1101725"/>
          </a:xfrm>
          <a:prstGeom prst="chevron">
            <a:avLst>
              <a:gd name="adj" fmla="val 82564"/>
            </a:avLst>
          </a:prstGeom>
          <a:gradFill rotWithShape="1">
            <a:gsLst>
              <a:gs pos="0">
                <a:srgbClr val="C77806"/>
              </a:gs>
              <a:gs pos="50000">
                <a:srgbClr val="D2AF5E"/>
              </a:gs>
              <a:gs pos="100000">
                <a:srgbClr val="C7780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82880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Ending and</a:t>
            </a:r>
          </a:p>
          <a:p>
            <a:pPr marL="182880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 following 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762000" y="1582738"/>
            <a:ext cx="3198813" cy="1101725"/>
          </a:xfrm>
          <a:prstGeom prst="chevron">
            <a:avLst>
              <a:gd name="adj" fmla="val 87561"/>
            </a:avLst>
          </a:prstGeom>
          <a:gradFill rotWithShape="1">
            <a:gsLst>
              <a:gs pos="0">
                <a:srgbClr val="A3A775"/>
              </a:gs>
              <a:gs pos="50000">
                <a:srgbClr val="B2C17F"/>
              </a:gs>
              <a:gs pos="100000">
                <a:srgbClr val="A3A7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53975" indent="7938">
              <a:buClr>
                <a:schemeClr val="tx1"/>
              </a:buClr>
            </a:pPr>
            <a:r>
              <a:rPr lang="en-US" sz="2400" b="1" dirty="0"/>
              <a:t>Before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4558605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Date and place</a:t>
            </a:r>
          </a:p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Start and end times</a:t>
            </a:r>
          </a:p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Topics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7429" y="4558605"/>
            <a:ext cx="3984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People responsible</a:t>
            </a:r>
          </a:p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Time for each topic</a:t>
            </a:r>
          </a:p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Meeting preparation</a:t>
            </a:r>
          </a:p>
        </p:txBody>
      </p:sp>
    </p:spTree>
    <p:extLst>
      <p:ext uri="{BB962C8B-B14F-4D97-AF65-F5344CB8AC3E}">
        <p14:creationId xmlns:p14="http://schemas.microsoft.com/office/powerpoint/2010/main" val="16195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445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 bldLvl="2" autoUpdateAnimBg="0"/>
      <p:bldP spid="104453" grpId="0" animBg="1"/>
      <p:bldP spid="4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72" name="Picture 4" descr="Figure11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151687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Typical Meeting Agenda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2405929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37" y="3124200"/>
            <a:ext cx="2989263" cy="298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Productive Business Meetings</a:t>
            </a:r>
            <a:endParaRPr lang="en-US" sz="4000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3505200"/>
            <a:ext cx="8229600" cy="2133600"/>
          </a:xfrm>
          <a:noFill/>
        </p:spPr>
        <p:txBody>
          <a:bodyPr/>
          <a:lstStyle/>
          <a:p>
            <a:pPr marL="341313" indent="-341313" eaLnBrk="1" hangingPunct="1"/>
            <a:r>
              <a:rPr lang="en-US" dirty="0" smtClean="0"/>
              <a:t>Invite participants.</a:t>
            </a:r>
          </a:p>
          <a:p>
            <a:pPr marL="341313" indent="-341313" eaLnBrk="1" hangingPunct="1"/>
            <a:r>
              <a:rPr lang="en-US" dirty="0" smtClean="0"/>
              <a:t>Prepare the meeting</a:t>
            </a:r>
            <a:br>
              <a:rPr lang="en-US" dirty="0" smtClean="0"/>
            </a:br>
            <a:r>
              <a:rPr lang="en-US" dirty="0" smtClean="0"/>
              <a:t>location and materials.</a:t>
            </a:r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2841625" y="1582738"/>
            <a:ext cx="3276599" cy="1101725"/>
          </a:xfrm>
          <a:prstGeom prst="chevron">
            <a:avLst>
              <a:gd name="adj" fmla="val 82564"/>
            </a:avLst>
          </a:prstGeom>
          <a:gradFill rotWithShape="1">
            <a:gsLst>
              <a:gs pos="0">
                <a:srgbClr val="6C5C8C"/>
              </a:gs>
              <a:gs pos="50000">
                <a:srgbClr val="978EBB"/>
              </a:gs>
              <a:gs pos="100000">
                <a:srgbClr val="6C5C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77800" indent="7938">
              <a:buClr>
                <a:schemeClr val="tx1"/>
              </a:buClr>
            </a:pPr>
            <a:r>
              <a:rPr lang="en-US" sz="2600" b="1" dirty="0"/>
              <a:t>During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5153025" y="1582738"/>
            <a:ext cx="3479800" cy="1101725"/>
          </a:xfrm>
          <a:prstGeom prst="chevron">
            <a:avLst>
              <a:gd name="adj" fmla="val 82564"/>
            </a:avLst>
          </a:prstGeom>
          <a:gradFill rotWithShape="1">
            <a:gsLst>
              <a:gs pos="0">
                <a:srgbClr val="C77806"/>
              </a:gs>
              <a:gs pos="50000">
                <a:srgbClr val="D2AF5E"/>
              </a:gs>
              <a:gs pos="100000">
                <a:srgbClr val="C7780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82880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Ending and</a:t>
            </a:r>
          </a:p>
          <a:p>
            <a:pPr marL="182880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 following 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685800" y="1582738"/>
            <a:ext cx="3198813" cy="1101725"/>
          </a:xfrm>
          <a:prstGeom prst="chevron">
            <a:avLst>
              <a:gd name="adj" fmla="val 87561"/>
            </a:avLst>
          </a:prstGeom>
          <a:gradFill rotWithShape="1">
            <a:gsLst>
              <a:gs pos="0">
                <a:srgbClr val="A3A775"/>
              </a:gs>
              <a:gs pos="50000">
                <a:srgbClr val="B2C17F"/>
              </a:gs>
              <a:gs pos="100000">
                <a:srgbClr val="A3A7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09538" indent="7938">
              <a:buClr>
                <a:schemeClr val="tx1"/>
              </a:buClr>
            </a:pPr>
            <a:r>
              <a:rPr lang="en-US" sz="2400" b="1" dirty="0"/>
              <a:t>Before 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445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 bldLvl="2" autoUpdateAnimBg="0"/>
      <p:bldP spid="1044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Productive Business Meetings</a:t>
            </a:r>
            <a:endParaRPr lang="en-US" sz="4000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3048000"/>
            <a:ext cx="8229600" cy="2819400"/>
          </a:xfrm>
          <a:noFill/>
        </p:spPr>
        <p:txBody>
          <a:bodyPr/>
          <a:lstStyle/>
          <a:p>
            <a:pPr marL="341313" indent="-341313" eaLnBrk="1" hangingPunct="1"/>
            <a:r>
              <a:rPr lang="en-US" dirty="0" smtClean="0"/>
              <a:t>Start the meeting on time.</a:t>
            </a:r>
          </a:p>
          <a:p>
            <a:pPr marL="341313" indent="-341313" eaLnBrk="1" hangingPunct="1"/>
            <a:r>
              <a:rPr lang="en-US" dirty="0" smtClean="0"/>
              <a:t>Introduce the meeting:</a:t>
            </a:r>
          </a:p>
        </p:txBody>
      </p:sp>
      <p:sp>
        <p:nvSpPr>
          <p:cNvPr id="54275" name="AutoShape 4"/>
          <p:cNvSpPr>
            <a:spLocks noChangeArrowheads="1"/>
          </p:cNvSpPr>
          <p:nvPr/>
        </p:nvSpPr>
        <p:spPr bwMode="auto">
          <a:xfrm>
            <a:off x="838200" y="1606550"/>
            <a:ext cx="3198812" cy="1165225"/>
          </a:xfrm>
          <a:prstGeom prst="chevron">
            <a:avLst>
              <a:gd name="adj" fmla="val 87492"/>
            </a:avLst>
          </a:prstGeom>
          <a:gradFill rotWithShape="1">
            <a:gsLst>
              <a:gs pos="0">
                <a:srgbClr val="A3A775"/>
              </a:gs>
              <a:gs pos="50000">
                <a:srgbClr val="B2C17F"/>
              </a:gs>
              <a:gs pos="100000">
                <a:srgbClr val="A3A7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09538" indent="7938">
              <a:buClr>
                <a:schemeClr val="tx1"/>
              </a:buClr>
            </a:pPr>
            <a:r>
              <a:rPr lang="en-US" sz="2400" b="1" dirty="0"/>
              <a:t>Before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4276" name="AutoShape 5"/>
          <p:cNvSpPr>
            <a:spLocks noChangeArrowheads="1"/>
          </p:cNvSpPr>
          <p:nvPr/>
        </p:nvSpPr>
        <p:spPr bwMode="auto">
          <a:xfrm>
            <a:off x="5040312" y="1606550"/>
            <a:ext cx="3581400" cy="1165225"/>
          </a:xfrm>
          <a:prstGeom prst="chevron">
            <a:avLst>
              <a:gd name="adj" fmla="val 82462"/>
            </a:avLst>
          </a:prstGeom>
          <a:gradFill rotWithShape="1">
            <a:gsLst>
              <a:gs pos="0">
                <a:srgbClr val="C77806"/>
              </a:gs>
              <a:gs pos="50000">
                <a:srgbClr val="D2AF5E"/>
              </a:gs>
              <a:gs pos="100000">
                <a:srgbClr val="C7780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274320" algn="ctr">
              <a:buClr>
                <a:schemeClr val="tx1"/>
              </a:buClr>
            </a:pPr>
            <a:r>
              <a:rPr lang="en-US" sz="2400" b="1" dirty="0"/>
              <a:t>Ending and</a:t>
            </a:r>
          </a:p>
          <a:p>
            <a:pPr marL="274320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 following 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auto">
          <a:xfrm>
            <a:off x="2982912" y="1606550"/>
            <a:ext cx="3116263" cy="1165225"/>
          </a:xfrm>
          <a:prstGeom prst="chevron">
            <a:avLst>
              <a:gd name="adj" fmla="val 82498"/>
            </a:avLst>
          </a:prstGeom>
          <a:gradFill rotWithShape="1">
            <a:gsLst>
              <a:gs pos="0">
                <a:srgbClr val="6C5C8C"/>
              </a:gs>
              <a:gs pos="50000">
                <a:srgbClr val="978EBB"/>
              </a:gs>
              <a:gs pos="100000">
                <a:srgbClr val="6C5C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77800" indent="7938">
              <a:buClr>
                <a:schemeClr val="tx1"/>
              </a:buClr>
            </a:pPr>
            <a:r>
              <a:rPr lang="en-US" sz="2400" b="1" dirty="0"/>
              <a:t>During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7131" y="4177605"/>
            <a:ext cx="3775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Possible solutions</a:t>
            </a:r>
          </a:p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Tentative agenda</a:t>
            </a:r>
          </a:p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Ground rules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1" y="4177605"/>
            <a:ext cx="3140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Meeting goals</a:t>
            </a:r>
          </a:p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Meeting length</a:t>
            </a:r>
          </a:p>
          <a:p>
            <a:pPr marL="285750" indent="-285750">
              <a:buClr>
                <a:srgbClr val="B23916"/>
              </a:buClr>
              <a:buFont typeface="Arial" pitchFamily="34" charset="0"/>
              <a:buChar char="•"/>
            </a:pPr>
            <a:r>
              <a:rPr lang="en-US" sz="2800" dirty="0" smtClean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0852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758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bldLvl="2" autoUpdateAnimBg="0"/>
      <p:bldP spid="67587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274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Sample Ground Rules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48768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B23916"/>
              </a:buClr>
            </a:pPr>
            <a:r>
              <a:rPr lang="en-US" dirty="0" smtClean="0"/>
              <a:t>Arrive on time.</a:t>
            </a:r>
          </a:p>
          <a:p>
            <a:pPr eaLnBrk="1" hangingPunct="1">
              <a:lnSpc>
                <a:spcPct val="90000"/>
              </a:lnSpc>
              <a:buClr>
                <a:srgbClr val="B23916"/>
              </a:buClr>
            </a:pPr>
            <a:r>
              <a:rPr lang="en-US" dirty="0" smtClean="0"/>
              <a:t>Communicate openly.</a:t>
            </a:r>
          </a:p>
          <a:p>
            <a:pPr eaLnBrk="1" hangingPunct="1">
              <a:lnSpc>
                <a:spcPct val="90000"/>
              </a:lnSpc>
              <a:buClr>
                <a:srgbClr val="B23916"/>
              </a:buClr>
            </a:pPr>
            <a:r>
              <a:rPr lang="en-US" dirty="0" smtClean="0"/>
              <a:t>Be supportive and keep an open mind.</a:t>
            </a:r>
          </a:p>
          <a:p>
            <a:pPr eaLnBrk="1" hangingPunct="1">
              <a:lnSpc>
                <a:spcPct val="90000"/>
              </a:lnSpc>
              <a:buClr>
                <a:srgbClr val="B23916"/>
              </a:buClr>
            </a:pPr>
            <a:r>
              <a:rPr lang="en-US" dirty="0" smtClean="0"/>
              <a:t>Listen carefully and participate fully.</a:t>
            </a:r>
          </a:p>
          <a:p>
            <a:pPr eaLnBrk="1" hangingPunct="1">
              <a:lnSpc>
                <a:spcPct val="90000"/>
              </a:lnSpc>
              <a:buClr>
                <a:srgbClr val="B23916"/>
              </a:buClr>
            </a:pPr>
            <a:r>
              <a:rPr lang="en-US" dirty="0" smtClean="0"/>
              <a:t>Don’t monopolize.</a:t>
            </a:r>
          </a:p>
        </p:txBody>
      </p:sp>
    </p:spTree>
    <p:extLst>
      <p:ext uri="{BB962C8B-B14F-4D97-AF65-F5344CB8AC3E}">
        <p14:creationId xmlns:p14="http://schemas.microsoft.com/office/powerpoint/2010/main" val="29207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Sample Ground Rules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49530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Confront conflict frankly.</a:t>
            </a:r>
          </a:p>
          <a:p>
            <a:pPr eaLnBrk="1" hangingPunct="1">
              <a:lnSpc>
                <a:spcPct val="90000"/>
              </a:lnSpc>
              <a:buClr>
                <a:srgbClr val="B23916"/>
              </a:buClr>
            </a:pPr>
            <a:r>
              <a:rPr lang="en-US" dirty="0" smtClean="0"/>
              <a:t>Refrain from personal attacks or put-downs</a:t>
            </a:r>
            <a:r>
              <a:rPr lang="en-US" dirty="0"/>
              <a:t>.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B23916"/>
              </a:buClr>
            </a:pPr>
            <a:r>
              <a:rPr lang="en-US" dirty="0" smtClean="0"/>
              <a:t>Follow the agenda.</a:t>
            </a:r>
          </a:p>
          <a:p>
            <a:pPr eaLnBrk="1" hangingPunct="1">
              <a:lnSpc>
                <a:spcPct val="90000"/>
              </a:lnSpc>
              <a:buClr>
                <a:srgbClr val="B23916"/>
              </a:buClr>
            </a:pPr>
            <a:r>
              <a:rPr lang="en-US" dirty="0" smtClean="0"/>
              <a:t>Turn off cell phones.</a:t>
            </a:r>
          </a:p>
          <a:p>
            <a:pPr eaLnBrk="1" hangingPunct="1">
              <a:lnSpc>
                <a:spcPct val="90000"/>
              </a:lnSpc>
              <a:buClr>
                <a:srgbClr val="B23916"/>
              </a:buClr>
            </a:pPr>
            <a:r>
              <a:rPr lang="en-US" dirty="0" smtClean="0"/>
              <a:t>Follow parliamentary procedure.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86" y="2462284"/>
            <a:ext cx="358673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08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Productive Business Meetings</a:t>
            </a:r>
            <a:endParaRPr lang="en-US" sz="4000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1295400" y="2971800"/>
            <a:ext cx="7162800" cy="3200400"/>
          </a:xfrm>
          <a:noFill/>
        </p:spPr>
        <p:txBody>
          <a:bodyPr/>
          <a:lstStyle/>
          <a:p>
            <a:pPr marL="341313" indent="-341313" eaLnBrk="1" hangingPunct="1"/>
            <a:r>
              <a:rPr lang="en-US" dirty="0" smtClean="0"/>
              <a:t>Move the meeting along.</a:t>
            </a:r>
          </a:p>
          <a:p>
            <a:pPr marL="627063" lvl="1" eaLnBrk="1" hangingPunct="1">
              <a:buFont typeface="Arial" pitchFamily="34" charset="0"/>
              <a:buChar char="•"/>
            </a:pPr>
            <a:r>
              <a:rPr lang="en-US" dirty="0" smtClean="0"/>
              <a:t>Encourage all to participate.</a:t>
            </a:r>
          </a:p>
          <a:p>
            <a:pPr marL="627063" lvl="1" eaLnBrk="1" hangingPunct="1">
              <a:buFont typeface="Arial" pitchFamily="34" charset="0"/>
              <a:buChar char="•"/>
            </a:pPr>
            <a:r>
              <a:rPr lang="en-US" dirty="0" smtClean="0"/>
              <a:t>Discourage </a:t>
            </a:r>
            <a:r>
              <a:rPr lang="en-US" dirty="0" err="1" smtClean="0"/>
              <a:t>monopolizers</a:t>
            </a:r>
            <a:r>
              <a:rPr lang="en-US" dirty="0" smtClean="0"/>
              <a:t>.</a:t>
            </a:r>
          </a:p>
          <a:p>
            <a:pPr marL="627063" lvl="1" eaLnBrk="1" hangingPunct="1">
              <a:buFont typeface="Arial" pitchFamily="34" charset="0"/>
              <a:buChar char="•"/>
            </a:pPr>
            <a:r>
              <a:rPr lang="en-US" dirty="0" smtClean="0"/>
              <a:t>Avoid digressions.</a:t>
            </a:r>
          </a:p>
          <a:p>
            <a:pPr marL="341313" indent="-341313" eaLnBrk="1" hangingPunct="1"/>
            <a:r>
              <a:rPr lang="en-US" dirty="0"/>
              <a:t>When the group reaches </a:t>
            </a:r>
            <a:r>
              <a:rPr lang="en-US" dirty="0" smtClean="0"/>
              <a:t>consensus</a:t>
            </a:r>
            <a:r>
              <a:rPr lang="en-US" dirty="0"/>
              <a:t>, summarize and ask for confirmation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4275" name="AutoShape 4"/>
          <p:cNvSpPr>
            <a:spLocks noChangeArrowheads="1"/>
          </p:cNvSpPr>
          <p:nvPr/>
        </p:nvSpPr>
        <p:spPr bwMode="auto">
          <a:xfrm>
            <a:off x="903288" y="1606550"/>
            <a:ext cx="3198812" cy="1165225"/>
          </a:xfrm>
          <a:prstGeom prst="chevron">
            <a:avLst>
              <a:gd name="adj" fmla="val 87492"/>
            </a:avLst>
          </a:prstGeom>
          <a:gradFill rotWithShape="1">
            <a:gsLst>
              <a:gs pos="0">
                <a:srgbClr val="A3A775"/>
              </a:gs>
              <a:gs pos="50000">
                <a:srgbClr val="B2C17F"/>
              </a:gs>
              <a:gs pos="100000">
                <a:srgbClr val="A3A7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09538" indent="7938">
              <a:buClr>
                <a:schemeClr val="tx1"/>
              </a:buClr>
            </a:pPr>
            <a:r>
              <a:rPr lang="en-US" sz="2400" b="1" dirty="0"/>
              <a:t>Before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4276" name="AutoShape 5"/>
          <p:cNvSpPr>
            <a:spLocks noChangeArrowheads="1"/>
          </p:cNvSpPr>
          <p:nvPr/>
        </p:nvSpPr>
        <p:spPr bwMode="auto">
          <a:xfrm>
            <a:off x="5105400" y="1606550"/>
            <a:ext cx="3581400" cy="1165225"/>
          </a:xfrm>
          <a:prstGeom prst="chevron">
            <a:avLst>
              <a:gd name="adj" fmla="val 82462"/>
            </a:avLst>
          </a:prstGeom>
          <a:gradFill rotWithShape="1">
            <a:gsLst>
              <a:gs pos="0">
                <a:srgbClr val="C77806"/>
              </a:gs>
              <a:gs pos="50000">
                <a:srgbClr val="D2AF5E"/>
              </a:gs>
              <a:gs pos="100000">
                <a:srgbClr val="C7780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274320" algn="ctr">
              <a:buClr>
                <a:schemeClr val="tx1"/>
              </a:buClr>
            </a:pPr>
            <a:r>
              <a:rPr lang="en-US" sz="2400" b="1" dirty="0"/>
              <a:t>Ending and</a:t>
            </a:r>
          </a:p>
          <a:p>
            <a:pPr marL="274320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 following 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auto">
          <a:xfrm>
            <a:off x="3048000" y="1606550"/>
            <a:ext cx="3116263" cy="1165225"/>
          </a:xfrm>
          <a:prstGeom prst="chevron">
            <a:avLst>
              <a:gd name="adj" fmla="val 82498"/>
            </a:avLst>
          </a:prstGeom>
          <a:gradFill rotWithShape="1">
            <a:gsLst>
              <a:gs pos="0">
                <a:srgbClr val="6C5C8C"/>
              </a:gs>
              <a:gs pos="50000">
                <a:srgbClr val="978EBB"/>
              </a:gs>
              <a:gs pos="100000">
                <a:srgbClr val="6C5C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09538" indent="7938">
              <a:buClr>
                <a:schemeClr val="tx1"/>
              </a:buClr>
            </a:pPr>
            <a:r>
              <a:rPr lang="en-US" sz="2400" b="1" dirty="0"/>
              <a:t>During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758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bldLvl="2" autoUpdateAnimBg="0"/>
      <p:bldP spid="675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Productive Business Meetings</a:t>
            </a:r>
            <a:endParaRPr lang="en-US" sz="4000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2971800"/>
            <a:ext cx="7620000" cy="2743200"/>
          </a:xfrm>
          <a:noFill/>
        </p:spPr>
        <p:txBody>
          <a:bodyPr/>
          <a:lstStyle/>
          <a:p>
            <a:pPr marL="341313" indent="-341313" eaLnBrk="1" hangingPunct="1"/>
            <a:r>
              <a:rPr lang="en-US" dirty="0"/>
              <a:t>If conflict develops, encourage each person to speak and let groups decide on a direction to follow</a:t>
            </a:r>
            <a:r>
              <a:rPr lang="en-US" dirty="0" smtClean="0"/>
              <a:t>.</a:t>
            </a:r>
          </a:p>
          <a:p>
            <a:pPr marL="341313" indent="-341313" eaLnBrk="1" hangingPunct="1"/>
            <a:r>
              <a:rPr lang="en-US" dirty="0"/>
              <a:t>C</a:t>
            </a:r>
            <a:r>
              <a:rPr lang="en-US" dirty="0" smtClean="0"/>
              <a:t>ontrol dysfunctional</a:t>
            </a:r>
            <a:br>
              <a:rPr lang="en-US" dirty="0" smtClean="0"/>
            </a:br>
            <a:r>
              <a:rPr lang="en-US" dirty="0" smtClean="0"/>
              <a:t>group members.</a:t>
            </a:r>
            <a:endParaRPr lang="en-US" dirty="0"/>
          </a:p>
        </p:txBody>
      </p:sp>
      <p:sp>
        <p:nvSpPr>
          <p:cNvPr id="54275" name="AutoShape 4"/>
          <p:cNvSpPr>
            <a:spLocks noChangeArrowheads="1"/>
          </p:cNvSpPr>
          <p:nvPr/>
        </p:nvSpPr>
        <p:spPr bwMode="auto">
          <a:xfrm>
            <a:off x="914400" y="1606550"/>
            <a:ext cx="3198812" cy="1165225"/>
          </a:xfrm>
          <a:prstGeom prst="chevron">
            <a:avLst>
              <a:gd name="adj" fmla="val 87492"/>
            </a:avLst>
          </a:prstGeom>
          <a:gradFill rotWithShape="1">
            <a:gsLst>
              <a:gs pos="0">
                <a:srgbClr val="A3A775"/>
              </a:gs>
              <a:gs pos="50000">
                <a:srgbClr val="B2C17F"/>
              </a:gs>
              <a:gs pos="100000">
                <a:srgbClr val="A3A7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indent="7938">
              <a:buClr>
                <a:schemeClr val="tx1"/>
              </a:buClr>
            </a:pPr>
            <a:r>
              <a:rPr lang="en-US" sz="2400" b="1" dirty="0"/>
              <a:t>Before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4276" name="AutoShape 5"/>
          <p:cNvSpPr>
            <a:spLocks noChangeArrowheads="1"/>
          </p:cNvSpPr>
          <p:nvPr/>
        </p:nvSpPr>
        <p:spPr bwMode="auto">
          <a:xfrm>
            <a:off x="5116512" y="1606550"/>
            <a:ext cx="3581400" cy="1165225"/>
          </a:xfrm>
          <a:prstGeom prst="chevron">
            <a:avLst>
              <a:gd name="adj" fmla="val 82462"/>
            </a:avLst>
          </a:prstGeom>
          <a:gradFill rotWithShape="1">
            <a:gsLst>
              <a:gs pos="0">
                <a:srgbClr val="C77806"/>
              </a:gs>
              <a:gs pos="50000">
                <a:srgbClr val="D2AF5E"/>
              </a:gs>
              <a:gs pos="100000">
                <a:srgbClr val="C7780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274320" algn="ctr">
              <a:buClr>
                <a:schemeClr val="tx1"/>
              </a:buClr>
            </a:pPr>
            <a:r>
              <a:rPr lang="en-US" sz="2400" b="1" dirty="0"/>
              <a:t>Ending and</a:t>
            </a:r>
          </a:p>
          <a:p>
            <a:pPr marL="274320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 following 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auto">
          <a:xfrm>
            <a:off x="3059112" y="1606550"/>
            <a:ext cx="3116263" cy="1165225"/>
          </a:xfrm>
          <a:prstGeom prst="chevron">
            <a:avLst>
              <a:gd name="adj" fmla="val 82498"/>
            </a:avLst>
          </a:prstGeom>
          <a:gradFill rotWithShape="1">
            <a:gsLst>
              <a:gs pos="0">
                <a:srgbClr val="6C5C8C"/>
              </a:gs>
              <a:gs pos="50000">
                <a:srgbClr val="978EBB"/>
              </a:gs>
              <a:gs pos="100000">
                <a:srgbClr val="6C5C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indent="7938">
              <a:buClr>
                <a:schemeClr val="tx1"/>
              </a:buClr>
            </a:pPr>
            <a:r>
              <a:rPr lang="en-US" sz="2400" b="1" dirty="0"/>
              <a:t>During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4114800"/>
            <a:ext cx="3073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2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758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bldLvl="2" autoUpdateAnimBg="0"/>
      <p:bldP spid="675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8488" y="2354263"/>
            <a:ext cx="8258175" cy="2713037"/>
            <a:chOff x="377" y="1483"/>
            <a:chExt cx="5202" cy="1709"/>
          </a:xfrm>
        </p:grpSpPr>
        <p:sp>
          <p:nvSpPr>
            <p:cNvPr id="45061" name="Freeform 6"/>
            <p:cNvSpPr>
              <a:spLocks/>
            </p:cNvSpPr>
            <p:nvPr/>
          </p:nvSpPr>
          <p:spPr bwMode="auto">
            <a:xfrm>
              <a:off x="1752" y="2388"/>
              <a:ext cx="2401" cy="6"/>
            </a:xfrm>
            <a:custGeom>
              <a:avLst/>
              <a:gdLst>
                <a:gd name="T0" fmla="*/ 0 w 2401"/>
                <a:gd name="T1" fmla="*/ 6 h 6"/>
                <a:gd name="T2" fmla="*/ 2401 w 2401"/>
                <a:gd name="T3" fmla="*/ 0 h 6"/>
                <a:gd name="T4" fmla="*/ 0 60000 65536"/>
                <a:gd name="T5" fmla="*/ 0 60000 65536"/>
                <a:gd name="T6" fmla="*/ 0 w 2401"/>
                <a:gd name="T7" fmla="*/ 0 h 6"/>
                <a:gd name="T8" fmla="*/ 2401 w 2401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1" h="6">
                  <a:moveTo>
                    <a:pt x="0" y="6"/>
                  </a:moveTo>
                  <a:lnTo>
                    <a:pt x="2401" y="0"/>
                  </a:lnTo>
                </a:path>
              </a:pathLst>
            </a:custGeom>
            <a:noFill/>
            <a:ln w="12700">
              <a:solidFill>
                <a:srgbClr val="D9684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Oval 7"/>
            <p:cNvSpPr>
              <a:spLocks noChangeArrowheads="1"/>
            </p:cNvSpPr>
            <p:nvPr/>
          </p:nvSpPr>
          <p:spPr bwMode="auto">
            <a:xfrm>
              <a:off x="377" y="1483"/>
              <a:ext cx="1500" cy="1708"/>
            </a:xfrm>
            <a:prstGeom prst="ellipse">
              <a:avLst/>
            </a:prstGeom>
            <a:solidFill>
              <a:srgbClr val="AC512F"/>
            </a:solidFill>
            <a:ln w="12700">
              <a:solidFill>
                <a:srgbClr val="D9684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On the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Receiver’s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45063" name="Oval 8"/>
            <p:cNvSpPr>
              <a:spLocks noChangeArrowheads="1"/>
            </p:cNvSpPr>
            <p:nvPr/>
          </p:nvSpPr>
          <p:spPr bwMode="auto">
            <a:xfrm>
              <a:off x="4079" y="1484"/>
              <a:ext cx="1500" cy="1708"/>
            </a:xfrm>
            <a:prstGeom prst="ellipse">
              <a:avLst/>
            </a:prstGeom>
            <a:solidFill>
              <a:srgbClr val="AC512F"/>
            </a:solidFill>
            <a:ln w="12700">
              <a:solidFill>
                <a:srgbClr val="D9684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On the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Caller’s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End</a:t>
              </a:r>
            </a:p>
          </p:txBody>
        </p:sp>
      </p:grp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Using Voice Mail Professionally</a:t>
            </a:r>
            <a:endParaRPr lang="en-US" sz="4000" dirty="0"/>
          </a:p>
        </p:txBody>
      </p:sp>
      <p:pic>
        <p:nvPicPr>
          <p:cNvPr id="45060" name="Picture 12" descr="MPj031679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797175"/>
            <a:ext cx="296545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8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900" dirty="0" smtClean="0"/>
              <a:t>Controlling Dysfunctional Members</a:t>
            </a:r>
            <a:endParaRPr lang="en-US" sz="3900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2971800"/>
            <a:ext cx="8229600" cy="3200400"/>
          </a:xfrm>
          <a:noFill/>
        </p:spPr>
        <p:txBody>
          <a:bodyPr/>
          <a:lstStyle/>
          <a:p>
            <a:pPr marL="804863" lvl="1" indent="-341313" eaLnBrk="1" hangingPunct="1"/>
            <a:r>
              <a:rPr lang="en-US" dirty="0" smtClean="0"/>
              <a:t>Lay </a:t>
            </a:r>
            <a:r>
              <a:rPr lang="en-US" dirty="0"/>
              <a:t>down </a:t>
            </a:r>
            <a:r>
              <a:rPr lang="en-US" dirty="0" smtClean="0"/>
              <a:t>rules</a:t>
            </a:r>
          </a:p>
          <a:p>
            <a:pPr marL="804863" lvl="1" indent="-341313" eaLnBrk="1" hangingPunct="1"/>
            <a:r>
              <a:rPr lang="en-US" dirty="0" smtClean="0"/>
              <a:t>Seat </a:t>
            </a:r>
            <a:r>
              <a:rPr lang="en-US" dirty="0"/>
              <a:t>potentially dysfunctional members </a:t>
            </a:r>
            <a:r>
              <a:rPr lang="en-US" dirty="0" smtClean="0"/>
              <a:t>strategically</a:t>
            </a:r>
          </a:p>
          <a:p>
            <a:pPr marL="804863" lvl="1" indent="-341313" eaLnBrk="1" hangingPunct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direct eye </a:t>
            </a:r>
            <a:r>
              <a:rPr lang="en-US" dirty="0" smtClean="0"/>
              <a:t>contact</a:t>
            </a:r>
          </a:p>
          <a:p>
            <a:pPr marL="804863" lvl="1" indent="-341313" eaLnBrk="1" hangingPunct="1"/>
            <a:r>
              <a:rPr lang="en-US" dirty="0"/>
              <a:t>A</a:t>
            </a:r>
            <a:r>
              <a:rPr lang="en-US" dirty="0" smtClean="0"/>
              <a:t>ssign  dysfunctional members specific tasks</a:t>
            </a:r>
          </a:p>
          <a:p>
            <a:pPr marL="804863" lvl="1" indent="-341313" eaLnBrk="1" hangingPunct="1"/>
            <a:r>
              <a:rPr lang="en-US" dirty="0" smtClean="0"/>
              <a:t>Give praise and encouragement. </a:t>
            </a:r>
            <a:endParaRPr lang="en-US" dirty="0"/>
          </a:p>
          <a:p>
            <a:pPr marL="865188" lvl="1" indent="-465138" eaLnBrk="1" hangingPunct="1"/>
            <a:endParaRPr lang="en-US" dirty="0"/>
          </a:p>
        </p:txBody>
      </p:sp>
      <p:sp>
        <p:nvSpPr>
          <p:cNvPr id="54275" name="AutoShape 4"/>
          <p:cNvSpPr>
            <a:spLocks noChangeArrowheads="1"/>
          </p:cNvSpPr>
          <p:nvPr/>
        </p:nvSpPr>
        <p:spPr bwMode="auto">
          <a:xfrm>
            <a:off x="979488" y="1606550"/>
            <a:ext cx="3198812" cy="1165225"/>
          </a:xfrm>
          <a:prstGeom prst="chevron">
            <a:avLst>
              <a:gd name="adj" fmla="val 87492"/>
            </a:avLst>
          </a:prstGeom>
          <a:gradFill rotWithShape="1">
            <a:gsLst>
              <a:gs pos="0">
                <a:srgbClr val="A3A775"/>
              </a:gs>
              <a:gs pos="50000">
                <a:srgbClr val="B2C17F"/>
              </a:gs>
              <a:gs pos="100000">
                <a:srgbClr val="A3A7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indent="7938">
              <a:buClr>
                <a:schemeClr val="tx1"/>
              </a:buClr>
            </a:pPr>
            <a:r>
              <a:rPr lang="en-US" sz="2400" b="1" dirty="0"/>
              <a:t>Before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4276" name="AutoShape 5"/>
          <p:cNvSpPr>
            <a:spLocks noChangeArrowheads="1"/>
          </p:cNvSpPr>
          <p:nvPr/>
        </p:nvSpPr>
        <p:spPr bwMode="auto">
          <a:xfrm>
            <a:off x="5181600" y="1606550"/>
            <a:ext cx="3581400" cy="1165225"/>
          </a:xfrm>
          <a:prstGeom prst="chevron">
            <a:avLst>
              <a:gd name="adj" fmla="val 82462"/>
            </a:avLst>
          </a:prstGeom>
          <a:gradFill rotWithShape="1">
            <a:gsLst>
              <a:gs pos="0">
                <a:srgbClr val="C77806"/>
              </a:gs>
              <a:gs pos="50000">
                <a:srgbClr val="D2AF5E"/>
              </a:gs>
              <a:gs pos="100000">
                <a:srgbClr val="C7780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274320" algn="ctr">
              <a:buClr>
                <a:schemeClr val="tx1"/>
              </a:buClr>
            </a:pPr>
            <a:r>
              <a:rPr lang="en-US" sz="2400" b="1" dirty="0"/>
              <a:t>Ending and</a:t>
            </a:r>
          </a:p>
          <a:p>
            <a:pPr marL="274320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 following 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auto">
          <a:xfrm>
            <a:off x="3124200" y="1606550"/>
            <a:ext cx="3116263" cy="1165225"/>
          </a:xfrm>
          <a:prstGeom prst="chevron">
            <a:avLst>
              <a:gd name="adj" fmla="val 82498"/>
            </a:avLst>
          </a:prstGeom>
          <a:gradFill rotWithShape="1">
            <a:gsLst>
              <a:gs pos="0">
                <a:srgbClr val="6C5C8C"/>
              </a:gs>
              <a:gs pos="50000">
                <a:srgbClr val="978EBB"/>
              </a:gs>
              <a:gs pos="100000">
                <a:srgbClr val="6C5C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indent="7938">
              <a:buClr>
                <a:schemeClr val="tx1"/>
              </a:buClr>
            </a:pPr>
            <a:r>
              <a:rPr lang="en-US" sz="2400" b="1" dirty="0"/>
              <a:t>During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758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bldLvl="2" autoUpdateAnimBg="0"/>
      <p:bldP spid="675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Productive Business Meetings</a:t>
            </a:r>
            <a:endParaRPr lang="en-US" sz="4000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3276600"/>
            <a:ext cx="7391400" cy="2971800"/>
          </a:xfrm>
          <a:noFill/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</a:pPr>
            <a:r>
              <a:rPr lang="en-US" sz="2800" dirty="0"/>
              <a:t>Conclude the meeting </a:t>
            </a:r>
            <a:r>
              <a:rPr lang="en-US" sz="2800" dirty="0" smtClean="0"/>
              <a:t>at</a:t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/>
              <a:t>agreed time.</a:t>
            </a:r>
          </a:p>
          <a:p>
            <a:pPr marL="341313" indent="-341313" eaLnBrk="1" hangingPunct="1">
              <a:lnSpc>
                <a:spcPct val="90000"/>
              </a:lnSpc>
            </a:pPr>
            <a:r>
              <a:rPr lang="en-US" sz="2800" dirty="0"/>
              <a:t>Summarize decisions.</a:t>
            </a:r>
          </a:p>
          <a:p>
            <a:pPr marL="341313" indent="-341313" eaLnBrk="1" hangingPunct="1">
              <a:lnSpc>
                <a:spcPct val="90000"/>
              </a:lnSpc>
            </a:pPr>
            <a:r>
              <a:rPr lang="en-US" sz="2800" dirty="0"/>
              <a:t>Review deadlines </a:t>
            </a:r>
            <a:r>
              <a:rPr lang="en-US" sz="2800" dirty="0" smtClean="0"/>
              <a:t>and</a:t>
            </a:r>
            <a:br>
              <a:rPr lang="en-US" sz="2800" dirty="0" smtClean="0"/>
            </a:br>
            <a:r>
              <a:rPr lang="en-US" sz="2800" dirty="0" smtClean="0"/>
              <a:t>responsibilities </a:t>
            </a:r>
            <a:r>
              <a:rPr lang="en-US" sz="2800" dirty="0"/>
              <a:t>for </a:t>
            </a:r>
            <a:r>
              <a:rPr lang="en-US" sz="2800" dirty="0" smtClean="0"/>
              <a:t>action</a:t>
            </a:r>
            <a:br>
              <a:rPr lang="en-US" sz="2800" dirty="0" smtClean="0"/>
            </a:br>
            <a:r>
              <a:rPr lang="en-US" sz="2800" dirty="0" smtClean="0"/>
              <a:t>items</a:t>
            </a:r>
            <a:r>
              <a:rPr lang="en-US" sz="2800" dirty="0"/>
              <a:t>.</a:t>
            </a: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2667000" y="1608819"/>
            <a:ext cx="3276600" cy="1122362"/>
          </a:xfrm>
          <a:prstGeom prst="chevron">
            <a:avLst>
              <a:gd name="adj" fmla="val 82451"/>
            </a:avLst>
          </a:prstGeom>
          <a:gradFill rotWithShape="1">
            <a:gsLst>
              <a:gs pos="0">
                <a:srgbClr val="6C5C8C"/>
              </a:gs>
              <a:gs pos="50000">
                <a:srgbClr val="978EBB"/>
              </a:gs>
              <a:gs pos="100000">
                <a:srgbClr val="6C5C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77800" indent="7938">
              <a:buClr>
                <a:schemeClr val="tx1"/>
              </a:buClr>
            </a:pPr>
            <a:r>
              <a:rPr lang="en-US" sz="2400" b="1" dirty="0"/>
              <a:t>During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509587" y="1608819"/>
            <a:ext cx="3198813" cy="1122362"/>
          </a:xfrm>
          <a:prstGeom prst="chevron">
            <a:avLst>
              <a:gd name="adj" fmla="val 87442"/>
            </a:avLst>
          </a:prstGeom>
          <a:gradFill rotWithShape="1">
            <a:gsLst>
              <a:gs pos="0">
                <a:srgbClr val="A3A775"/>
              </a:gs>
              <a:gs pos="50000">
                <a:srgbClr val="B2C17F"/>
              </a:gs>
              <a:gs pos="100000">
                <a:srgbClr val="A3A7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indent="7938">
              <a:buClr>
                <a:schemeClr val="tx1"/>
              </a:buClr>
            </a:pPr>
            <a:r>
              <a:rPr lang="en-US" sz="2400" b="1" dirty="0"/>
              <a:t>Before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5029200" y="1608819"/>
            <a:ext cx="3571185" cy="1122362"/>
          </a:xfrm>
          <a:prstGeom prst="chevron">
            <a:avLst>
              <a:gd name="adj" fmla="val 82451"/>
            </a:avLst>
          </a:prstGeom>
          <a:gradFill rotWithShape="1">
            <a:gsLst>
              <a:gs pos="0">
                <a:srgbClr val="C77806"/>
              </a:gs>
              <a:gs pos="50000">
                <a:srgbClr val="D2AF5E"/>
              </a:gs>
              <a:gs pos="100000">
                <a:srgbClr val="C7780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365760" indent="7938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Ending and</a:t>
            </a:r>
          </a:p>
          <a:p>
            <a:pPr marL="365760" indent="7938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 following 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89" y="3276600"/>
            <a:ext cx="271641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9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86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 bldLvl="2" autoUpdateAnimBg="0"/>
      <p:bldP spid="686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Productive Business Meetings</a:t>
            </a:r>
            <a:endParaRPr lang="en-US" sz="4000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3200400"/>
            <a:ext cx="7848600" cy="2667000"/>
          </a:xfrm>
          <a:noFill/>
        </p:spPr>
        <p:txBody>
          <a:bodyPr/>
          <a:lstStyle/>
          <a:p>
            <a:pPr marL="341313" indent="-341313" eaLnBrk="1" hangingPunct="1"/>
            <a:r>
              <a:rPr lang="en-US" sz="2800" dirty="0"/>
              <a:t>For small groups, try "once around the table."</a:t>
            </a:r>
          </a:p>
          <a:p>
            <a:pPr marL="341313" indent="-341313" eaLnBrk="1" hangingPunct="1"/>
            <a:r>
              <a:rPr lang="en-US" sz="2800" dirty="0"/>
              <a:t>Thank the group; establish a time for the next meeting.</a:t>
            </a:r>
          </a:p>
          <a:p>
            <a:pPr marL="341313" indent="-341313" eaLnBrk="1" hangingPunct="1"/>
            <a:r>
              <a:rPr lang="en-US" sz="2800" dirty="0"/>
              <a:t>Return the room to a neat appearance; vacate promptly.</a:t>
            </a: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2844800" y="1620838"/>
            <a:ext cx="3276600" cy="1122362"/>
          </a:xfrm>
          <a:prstGeom prst="chevron">
            <a:avLst>
              <a:gd name="adj" fmla="val 82451"/>
            </a:avLst>
          </a:prstGeom>
          <a:gradFill rotWithShape="1">
            <a:gsLst>
              <a:gs pos="0">
                <a:srgbClr val="6C5C8C"/>
              </a:gs>
              <a:gs pos="50000">
                <a:srgbClr val="978EBB"/>
              </a:gs>
              <a:gs pos="100000">
                <a:srgbClr val="6C5C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77800" indent="7938">
              <a:buClr>
                <a:schemeClr val="tx1"/>
              </a:buClr>
            </a:pPr>
            <a:r>
              <a:rPr lang="en-US" sz="2400" b="1" dirty="0"/>
              <a:t>During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685800" y="1620838"/>
            <a:ext cx="3198813" cy="1122362"/>
          </a:xfrm>
          <a:prstGeom prst="chevron">
            <a:avLst>
              <a:gd name="adj" fmla="val 87442"/>
            </a:avLst>
          </a:prstGeom>
          <a:gradFill rotWithShape="1">
            <a:gsLst>
              <a:gs pos="0">
                <a:srgbClr val="A3A775"/>
              </a:gs>
              <a:gs pos="50000">
                <a:srgbClr val="B2C17F"/>
              </a:gs>
              <a:gs pos="100000">
                <a:srgbClr val="A3A7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indent="7938">
              <a:buClr>
                <a:schemeClr val="tx1"/>
              </a:buClr>
            </a:pPr>
            <a:r>
              <a:rPr lang="en-US" sz="2400" b="1" dirty="0"/>
              <a:t>Before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5110162" y="1620838"/>
            <a:ext cx="3571185" cy="1122362"/>
          </a:xfrm>
          <a:prstGeom prst="chevron">
            <a:avLst>
              <a:gd name="adj" fmla="val 82451"/>
            </a:avLst>
          </a:prstGeom>
          <a:gradFill rotWithShape="1">
            <a:gsLst>
              <a:gs pos="0">
                <a:srgbClr val="C77806"/>
              </a:gs>
              <a:gs pos="50000">
                <a:srgbClr val="D2AF5E"/>
              </a:gs>
              <a:gs pos="100000">
                <a:srgbClr val="C7780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365760" indent="7938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Ending and</a:t>
            </a:r>
          </a:p>
          <a:p>
            <a:pPr marL="365760" indent="7938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 following up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86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 bldLvl="2" autoUpdateAnimBg="0"/>
      <p:bldP spid="686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00400"/>
            <a:ext cx="274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Productive Business Meetings</a:t>
            </a:r>
            <a:endParaRPr lang="en-US" sz="4000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3657600"/>
            <a:ext cx="6324600" cy="1981200"/>
          </a:xfrm>
          <a:noFill/>
        </p:spPr>
        <p:txBody>
          <a:bodyPr/>
          <a:lstStyle/>
          <a:p>
            <a:pPr marL="341313" indent="-341313" eaLnBrk="1" hangingPunct="1"/>
            <a:r>
              <a:rPr lang="en-US" sz="2800" dirty="0"/>
              <a:t>Distribute minutes.</a:t>
            </a:r>
          </a:p>
          <a:p>
            <a:pPr marL="341313" indent="-341313" eaLnBrk="1" hangingPunct="1"/>
            <a:r>
              <a:rPr lang="en-US" sz="2800" dirty="0"/>
              <a:t>Check to see that </a:t>
            </a:r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assigned tasks are</a:t>
            </a:r>
            <a:br>
              <a:rPr lang="en-US" sz="2800" dirty="0" smtClean="0"/>
            </a:br>
            <a:r>
              <a:rPr lang="en-US" sz="2800" dirty="0" smtClean="0"/>
              <a:t>completed by</a:t>
            </a:r>
            <a:br>
              <a:rPr lang="en-US" sz="2800" dirty="0" smtClean="0"/>
            </a:br>
            <a:r>
              <a:rPr lang="en-US" sz="2800" dirty="0" smtClean="0"/>
              <a:t>agreed-upon deadlines</a:t>
            </a:r>
            <a:r>
              <a:rPr lang="en-US" sz="2800" dirty="0"/>
              <a:t>.</a:t>
            </a: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2844800" y="1620838"/>
            <a:ext cx="3276600" cy="1122362"/>
          </a:xfrm>
          <a:prstGeom prst="chevron">
            <a:avLst>
              <a:gd name="adj" fmla="val 82451"/>
            </a:avLst>
          </a:prstGeom>
          <a:gradFill rotWithShape="1">
            <a:gsLst>
              <a:gs pos="0">
                <a:srgbClr val="6C5C8C"/>
              </a:gs>
              <a:gs pos="50000">
                <a:srgbClr val="978EBB"/>
              </a:gs>
              <a:gs pos="100000">
                <a:srgbClr val="6C5C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177800" indent="7938">
              <a:buClr>
                <a:schemeClr val="tx1"/>
              </a:buClr>
            </a:pPr>
            <a:r>
              <a:rPr lang="en-US" sz="2400" b="1" dirty="0"/>
              <a:t>During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685800" y="1620838"/>
            <a:ext cx="3198813" cy="1122362"/>
          </a:xfrm>
          <a:prstGeom prst="chevron">
            <a:avLst>
              <a:gd name="adj" fmla="val 87442"/>
            </a:avLst>
          </a:prstGeom>
          <a:gradFill rotWithShape="1">
            <a:gsLst>
              <a:gs pos="0">
                <a:srgbClr val="A3A775"/>
              </a:gs>
              <a:gs pos="50000">
                <a:srgbClr val="B2C17F"/>
              </a:gs>
              <a:gs pos="100000">
                <a:srgbClr val="A3A7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indent="7938">
              <a:buClr>
                <a:schemeClr val="tx1"/>
              </a:buClr>
            </a:pPr>
            <a:r>
              <a:rPr lang="en-US" sz="2400" b="1" dirty="0"/>
              <a:t>Before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5110162" y="1620838"/>
            <a:ext cx="3571185" cy="1122362"/>
          </a:xfrm>
          <a:prstGeom prst="chevron">
            <a:avLst>
              <a:gd name="adj" fmla="val 82451"/>
            </a:avLst>
          </a:prstGeom>
          <a:gradFill rotWithShape="1">
            <a:gsLst>
              <a:gs pos="0">
                <a:srgbClr val="C77806"/>
              </a:gs>
              <a:gs pos="50000">
                <a:srgbClr val="D2AF5E"/>
              </a:gs>
              <a:gs pos="100000">
                <a:srgbClr val="C7780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365760" indent="7938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Ending and</a:t>
            </a:r>
          </a:p>
          <a:p>
            <a:pPr marL="365760" indent="7938" algn="ctr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/>
              <a:t> following up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0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86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 bldLvl="2" autoUpdateAnimBg="0"/>
      <p:bldP spid="686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Meeting Minutes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001000" cy="4038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Meeting minutes may include the following:</a:t>
            </a:r>
            <a:br>
              <a:rPr lang="en-US" dirty="0" smtClean="0"/>
            </a:br>
            <a:endParaRPr lang="en-US" sz="800" dirty="0" smtClean="0"/>
          </a:p>
          <a:p>
            <a:pPr marL="519113" lvl="2" indent="-341313" eaLnBrk="1" hangingPunct="1"/>
            <a:r>
              <a:rPr lang="en-US" sz="2800" dirty="0" smtClean="0"/>
              <a:t>Date, time, location of meeting</a:t>
            </a:r>
          </a:p>
          <a:p>
            <a:pPr marL="519113" lvl="2" indent="-341313" eaLnBrk="1" hangingPunct="1"/>
            <a:r>
              <a:rPr lang="en-US" sz="2800" dirty="0" smtClean="0"/>
              <a:t>List of participants and absentees </a:t>
            </a:r>
          </a:p>
          <a:p>
            <a:pPr marL="519113" lvl="2" indent="-341313" eaLnBrk="1" hangingPunct="1"/>
            <a:r>
              <a:rPr lang="en-US" sz="2800" dirty="0" smtClean="0"/>
              <a:t>Details about each agenda item </a:t>
            </a:r>
            <a:br>
              <a:rPr lang="en-US" sz="2800" dirty="0" smtClean="0"/>
            </a:br>
            <a:r>
              <a:rPr lang="en-US" sz="2800" dirty="0" smtClean="0"/>
              <a:t>(main discussion points, outcomes, assignments, etc.)</a:t>
            </a:r>
          </a:p>
          <a:p>
            <a:pPr marL="519113" lvl="2" indent="-341313" eaLnBrk="1" hangingPunct="1"/>
            <a:r>
              <a:rPr lang="en-US" sz="2800" dirty="0" smtClean="0"/>
              <a:t>Items to discuss at </a:t>
            </a:r>
            <a:br>
              <a:rPr lang="en-US" sz="2800" dirty="0" smtClean="0"/>
            </a:br>
            <a:r>
              <a:rPr lang="en-US" sz="2800" dirty="0" smtClean="0"/>
              <a:t>future meetings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62472"/>
            <a:ext cx="3287882" cy="218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5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990600"/>
            <a:ext cx="6553200" cy="2362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b="1" dirty="0" smtClean="0"/>
              <a:t>“</a:t>
            </a:r>
            <a:r>
              <a:rPr lang="en-US" sz="3200" b="1" i="1" dirty="0" smtClean="0"/>
              <a:t>Teamwork divides the task and multiplies the success.”</a:t>
            </a:r>
            <a:endParaRPr lang="en-US" sz="2400" dirty="0" smtClean="0"/>
          </a:p>
          <a:p>
            <a:pPr marL="3657600" indent="0" eaLnBrk="1" hangingPunct="1">
              <a:buNone/>
            </a:pPr>
            <a:endParaRPr lang="en-US" sz="2400" dirty="0" smtClean="0"/>
          </a:p>
          <a:p>
            <a:pPr marL="3657600" indent="0" eaLnBrk="1" hangingPunct="1">
              <a:buNone/>
            </a:pPr>
            <a:r>
              <a:rPr lang="en-US" sz="2400" dirty="0" smtClean="0"/>
              <a:t>--Author unknown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26772"/>
            <a:ext cx="4275696" cy="284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359025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Question &amp;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ln cap="flat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On </a:t>
            </a:r>
            <a:r>
              <a:rPr lang="en-US" dirty="0" smtClean="0"/>
              <a:t>the Receiver’s </a:t>
            </a:r>
            <a:r>
              <a:rPr lang="en-US" dirty="0"/>
              <a:t>End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Don't overuse voice mail.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Set the number of rings appropriately.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Prepare a professional, concise, friendly greeting.</a:t>
            </a:r>
            <a:r>
              <a:rPr lang="en-US" dirty="0"/>
              <a:t/>
            </a:r>
            <a:br>
              <a:rPr lang="en-US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2800" dirty="0" smtClean="0"/>
              <a:t>Example: </a:t>
            </a:r>
            <a:r>
              <a:rPr lang="en-US" sz="2800" b="1" i="1" dirty="0">
                <a:solidFill>
                  <a:srgbClr val="B23916"/>
                </a:solidFill>
              </a:rPr>
              <a:t>Hi! This is  </a:t>
            </a:r>
            <a:r>
              <a:rPr lang="en-US" sz="2800" b="1" i="1" dirty="0" smtClean="0">
                <a:solidFill>
                  <a:srgbClr val="B23916"/>
                </a:solidFill>
              </a:rPr>
              <a:t>Jackie Young of PMP Associates, </a:t>
            </a:r>
            <a:r>
              <a:rPr lang="en-US" sz="2800" b="1" i="1" dirty="0">
                <a:solidFill>
                  <a:srgbClr val="B23916"/>
                </a:solidFill>
              </a:rPr>
              <a:t>and I appreciate your call. You have reached my voice mailbox because I'm either working with </a:t>
            </a:r>
            <a:r>
              <a:rPr lang="en-US" sz="2800" b="1" i="1" dirty="0" smtClean="0">
                <a:solidFill>
                  <a:srgbClr val="B23916"/>
                </a:solidFill>
              </a:rPr>
              <a:t>clients or on </a:t>
            </a:r>
            <a:r>
              <a:rPr lang="en-US" sz="2800" b="1" i="1" dirty="0">
                <a:solidFill>
                  <a:srgbClr val="B23916"/>
                </a:solidFill>
              </a:rPr>
              <a:t>another line at the moment. Please leave your name, number, and reason for calling so that I can be prepared when I return your </a:t>
            </a:r>
            <a:r>
              <a:rPr lang="en-US" sz="2800" b="1" i="1" dirty="0" smtClean="0">
                <a:solidFill>
                  <a:srgbClr val="B23916"/>
                </a:solidFill>
              </a:rPr>
              <a:t>call.</a:t>
            </a:r>
            <a:endParaRPr lang="en-US" sz="2800" b="1" dirty="0" smtClean="0">
              <a:solidFill>
                <a:srgbClr val="B239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7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ln cap="flat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On </a:t>
            </a:r>
            <a:r>
              <a:rPr lang="en-US" dirty="0" smtClean="0"/>
              <a:t>the Receiver’s </a:t>
            </a:r>
            <a:r>
              <a:rPr lang="en-US" dirty="0"/>
              <a:t>End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Test your message.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Change your message as necessary.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Respond to messages promptly.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Plan for vacations</a:t>
            </a:r>
            <a:br>
              <a:rPr lang="en-US" dirty="0" smtClean="0"/>
            </a:br>
            <a:r>
              <a:rPr lang="en-US" dirty="0" smtClean="0"/>
              <a:t>and other absences.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84229" y="3210316"/>
            <a:ext cx="384448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5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ln cap="flat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On </a:t>
            </a:r>
            <a:r>
              <a:rPr lang="en-US" dirty="0" smtClean="0"/>
              <a:t>the Caller’s End</a:t>
            </a:r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 prepared to leave a concise, complete message.</a:t>
            </a:r>
          </a:p>
          <a:p>
            <a:pPr eaLnBrk="1" hangingPunct="1"/>
            <a:r>
              <a:rPr lang="en-US" dirty="0" smtClean="0"/>
              <a:t>Use a professional, courteous tone.</a:t>
            </a:r>
          </a:p>
          <a:p>
            <a:pPr eaLnBrk="1" hangingPunct="1"/>
            <a:r>
              <a:rPr lang="en-US" dirty="0" smtClean="0"/>
              <a:t>Speak slowly; articulate your words.</a:t>
            </a:r>
          </a:p>
          <a:p>
            <a:pPr eaLnBrk="1" hangingPunct="1"/>
            <a:r>
              <a:rPr lang="en-US" dirty="0" smtClean="0"/>
              <a:t>Be careful with</a:t>
            </a:r>
            <a:br>
              <a:rPr lang="en-US" dirty="0" smtClean="0"/>
            </a:br>
            <a:r>
              <a:rPr lang="en-US" dirty="0" smtClean="0"/>
              <a:t>confidential information.</a:t>
            </a:r>
          </a:p>
          <a:p>
            <a:pPr eaLnBrk="1" hangingPunct="1"/>
            <a:r>
              <a:rPr lang="en-US" dirty="0" smtClean="0"/>
              <a:t>Don't make assumptions.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5494009" y="3788208"/>
            <a:ext cx="3086964" cy="205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0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8200"/>
          </a:xfrm>
          <a:ln cap="flat"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Professional Groups and Teams</a:t>
            </a:r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39482"/>
            <a:ext cx="8229600" cy="4056518"/>
          </a:xfrm>
        </p:spPr>
        <p:txBody>
          <a:bodyPr/>
          <a:lstStyle/>
          <a:p>
            <a:pPr eaLnBrk="1" hangingPunct="1"/>
            <a:r>
              <a:rPr lang="en-US" dirty="0" smtClean="0"/>
              <a:t>Better decisions</a:t>
            </a:r>
          </a:p>
          <a:p>
            <a:pPr eaLnBrk="1" hangingPunct="1"/>
            <a:r>
              <a:rPr lang="en-US" dirty="0" smtClean="0"/>
              <a:t>Faster response</a:t>
            </a:r>
          </a:p>
          <a:p>
            <a:pPr eaLnBrk="1" hangingPunct="1"/>
            <a:r>
              <a:rPr lang="en-US" dirty="0" smtClean="0"/>
              <a:t>Increased productivity</a:t>
            </a:r>
          </a:p>
          <a:p>
            <a:pPr eaLnBrk="1" hangingPunct="1"/>
            <a:r>
              <a:rPr lang="en-US" dirty="0" smtClean="0"/>
              <a:t>Greater buy-in</a:t>
            </a:r>
          </a:p>
          <a:p>
            <a:pPr eaLnBrk="1" hangingPunct="1"/>
            <a:r>
              <a:rPr lang="en-US" dirty="0" smtClean="0"/>
              <a:t>Less resistance to change</a:t>
            </a:r>
          </a:p>
          <a:p>
            <a:pPr eaLnBrk="1" hangingPunct="1"/>
            <a:r>
              <a:rPr lang="en-US" dirty="0" smtClean="0"/>
              <a:t>Improved employee morale</a:t>
            </a:r>
          </a:p>
          <a:p>
            <a:pPr eaLnBrk="1" hangingPunct="1"/>
            <a:r>
              <a:rPr lang="en-US" dirty="0" smtClean="0"/>
              <a:t>Reduced risks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370013"/>
            <a:ext cx="7851775" cy="611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D8A9E"/>
              </a:buClr>
              <a:defRPr/>
            </a:pPr>
            <a:r>
              <a:rPr lang="en-US" sz="3200" b="1" kern="0" dirty="0">
                <a:latin typeface="+mn-lt"/>
                <a:cs typeface="+mn-cs"/>
              </a:rPr>
              <a:t>Why Businesses </a:t>
            </a:r>
            <a:r>
              <a:rPr lang="en-US" sz="3200" b="1" kern="0" dirty="0" smtClean="0">
                <a:latin typeface="+mn-lt"/>
                <a:cs typeface="+mn-cs"/>
              </a:rPr>
              <a:t>Form </a:t>
            </a:r>
            <a:r>
              <a:rPr lang="en-US" sz="3200" b="1" kern="0" dirty="0">
                <a:latin typeface="+mn-lt"/>
                <a:cs typeface="+mn-cs"/>
              </a:rPr>
              <a:t>Teams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9800"/>
            <a:ext cx="274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79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2" autoUpdateAnimBg="0"/>
      <p:bldP spid="4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ln cap="flat"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Becoming a Valued Team Player</a:t>
            </a:r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2788"/>
            <a:ext cx="8229600" cy="4265612"/>
          </a:xfrm>
        </p:spPr>
        <p:txBody>
          <a:bodyPr/>
          <a:lstStyle/>
          <a:p>
            <a:pPr eaLnBrk="1" hangingPunct="1"/>
            <a:r>
              <a:rPr lang="en-US" dirty="0" smtClean="0"/>
              <a:t>Blocking ideas and suggestions of others</a:t>
            </a:r>
          </a:p>
          <a:p>
            <a:pPr eaLnBrk="1" hangingPunct="1"/>
            <a:r>
              <a:rPr lang="en-US" dirty="0" smtClean="0"/>
              <a:t>Insulting and criticizing others</a:t>
            </a:r>
          </a:p>
          <a:p>
            <a:pPr eaLnBrk="1" hangingPunct="1"/>
            <a:r>
              <a:rPr lang="en-US" dirty="0" smtClean="0"/>
              <a:t>Wasting the group’s time</a:t>
            </a:r>
          </a:p>
          <a:p>
            <a:pPr eaLnBrk="1" hangingPunct="1"/>
            <a:r>
              <a:rPr lang="en-US" dirty="0" smtClean="0"/>
              <a:t>Making inappropriate jokes</a:t>
            </a:r>
            <a:br>
              <a:rPr lang="en-US" dirty="0" smtClean="0"/>
            </a:br>
            <a:r>
              <a:rPr lang="en-US" dirty="0" smtClean="0"/>
              <a:t>and comments</a:t>
            </a:r>
          </a:p>
          <a:p>
            <a:pPr eaLnBrk="1" hangingPunct="1"/>
            <a:r>
              <a:rPr lang="en-US" dirty="0" smtClean="0"/>
              <a:t>Failing to stay on task</a:t>
            </a:r>
          </a:p>
          <a:p>
            <a:pPr eaLnBrk="1" hangingPunct="1"/>
            <a:r>
              <a:rPr lang="en-US" dirty="0" smtClean="0"/>
              <a:t>Withdrawing, failing to</a:t>
            </a:r>
            <a:br>
              <a:rPr lang="en-US" dirty="0" smtClean="0"/>
            </a:br>
            <a:r>
              <a:rPr lang="en-US" dirty="0" smtClean="0"/>
              <a:t>participate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370012"/>
            <a:ext cx="7853362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D8A9E"/>
              </a:buClr>
              <a:defRPr/>
            </a:pPr>
            <a:r>
              <a:rPr lang="en-US" sz="3200" b="1" kern="0" dirty="0">
                <a:latin typeface="+mn-lt"/>
                <a:cs typeface="+mn-cs"/>
              </a:rPr>
              <a:t>Negative Team Behaviors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620" y="3276600"/>
            <a:ext cx="2360465" cy="252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39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2" autoUpdateAnimBg="0"/>
      <p:bldP spid="4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ln cap="flat"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Becoming a Valued Team Player</a:t>
            </a:r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68500"/>
            <a:ext cx="8229600" cy="4356100"/>
          </a:xfrm>
        </p:spPr>
        <p:txBody>
          <a:bodyPr/>
          <a:lstStyle/>
          <a:p>
            <a:pPr eaLnBrk="1" hangingPunct="1"/>
            <a:r>
              <a:rPr lang="en-US" dirty="0" smtClean="0"/>
              <a:t>Setting rules and abiding by them</a:t>
            </a:r>
          </a:p>
          <a:p>
            <a:pPr eaLnBrk="1" hangingPunct="1"/>
            <a:r>
              <a:rPr lang="en-US" dirty="0" smtClean="0"/>
              <a:t>Analyzing tasks and defining problems</a:t>
            </a:r>
          </a:p>
          <a:p>
            <a:pPr eaLnBrk="1" hangingPunct="1"/>
            <a:r>
              <a:rPr lang="en-US" dirty="0" smtClean="0"/>
              <a:t>Contributing information and ideas</a:t>
            </a:r>
          </a:p>
          <a:p>
            <a:pPr eaLnBrk="1" hangingPunct="1"/>
            <a:r>
              <a:rPr lang="en-US" dirty="0" smtClean="0"/>
              <a:t>Showing interest by listening actively</a:t>
            </a:r>
          </a:p>
          <a:p>
            <a:pPr eaLnBrk="1" hangingPunct="1"/>
            <a:r>
              <a:rPr lang="en-US" dirty="0" smtClean="0"/>
              <a:t>Helping to resolve</a:t>
            </a:r>
            <a:br>
              <a:rPr lang="en-US" dirty="0" smtClean="0"/>
            </a:br>
            <a:r>
              <a:rPr lang="en-US" dirty="0" smtClean="0"/>
              <a:t>differences</a:t>
            </a:r>
          </a:p>
          <a:p>
            <a:pPr eaLnBrk="1" hangingPunct="1"/>
            <a:r>
              <a:rPr lang="en-US" dirty="0" smtClean="0"/>
              <a:t>Synthesizing points</a:t>
            </a:r>
            <a:br>
              <a:rPr lang="en-US" dirty="0" smtClean="0"/>
            </a:br>
            <a:r>
              <a:rPr lang="en-US" dirty="0" smtClean="0"/>
              <a:t>of agreement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370012"/>
            <a:ext cx="7851775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D8A9E"/>
              </a:buClr>
              <a:defRPr/>
            </a:pPr>
            <a:r>
              <a:rPr lang="en-US" sz="3200" b="1" kern="0" dirty="0">
                <a:latin typeface="+mn-lt"/>
                <a:cs typeface="+mn-cs"/>
              </a:rPr>
              <a:t>Positive Team Behaviors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198" y="4191000"/>
            <a:ext cx="2006402" cy="200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44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2" autoUpdateAnimBg="0"/>
      <p:bldP spid="4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52800"/>
            <a:ext cx="3559629" cy="242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9" y="304800"/>
            <a:ext cx="8665029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Characteristics: Successful Teams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38200" y="1905000"/>
            <a:ext cx="5943600" cy="3352800"/>
          </a:xfrm>
        </p:spPr>
        <p:txBody>
          <a:bodyPr/>
          <a:lstStyle/>
          <a:p>
            <a:pPr eaLnBrk="1" hangingPunct="1">
              <a:buClr>
                <a:srgbClr val="B23916"/>
              </a:buClr>
            </a:pPr>
            <a:r>
              <a:rPr lang="en-US" sz="3000" dirty="0" smtClean="0"/>
              <a:t>Small size, diverse makeup</a:t>
            </a:r>
          </a:p>
          <a:p>
            <a:pPr eaLnBrk="1" hangingPunct="1">
              <a:buClr>
                <a:srgbClr val="B23916"/>
              </a:buClr>
            </a:pPr>
            <a:r>
              <a:rPr lang="en-US" sz="3000" dirty="0" smtClean="0"/>
              <a:t>Agreement on purpose</a:t>
            </a:r>
          </a:p>
          <a:p>
            <a:pPr eaLnBrk="1" hangingPunct="1">
              <a:buClr>
                <a:srgbClr val="B23916"/>
              </a:buClr>
            </a:pPr>
            <a:r>
              <a:rPr lang="en-US" sz="3000" dirty="0" smtClean="0"/>
              <a:t>Agreement on procedures</a:t>
            </a:r>
          </a:p>
          <a:p>
            <a:pPr eaLnBrk="1" hangingPunct="1">
              <a:buClr>
                <a:srgbClr val="B23916"/>
              </a:buClr>
            </a:pPr>
            <a:r>
              <a:rPr lang="en-US" sz="3000" dirty="0" smtClean="0"/>
              <a:t>Ability to confront conflict</a:t>
            </a:r>
          </a:p>
        </p:txBody>
      </p:sp>
    </p:spTree>
    <p:extLst>
      <p:ext uri="{BB962C8B-B14F-4D97-AF65-F5344CB8AC3E}">
        <p14:creationId xmlns:p14="http://schemas.microsoft.com/office/powerpoint/2010/main" val="9669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6239EC-6874-44CD-860B-2FCC23BB6BED}" vid="{BFAB6428-7F4E-4E1D-9CC5-D8F0A7472459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FF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6239EC-6874-44CD-860B-2FCC23BB6BED}" vid="{9D62451D-7CB4-4105-8741-3A572E298A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611</Words>
  <Application>Microsoft Office PowerPoint</Application>
  <PresentationFormat>On-screen Show (4:3)</PresentationFormat>
  <Paragraphs>201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</vt:lpstr>
      <vt:lpstr>Times New Roman</vt:lpstr>
      <vt:lpstr>Office Theme</vt:lpstr>
      <vt:lpstr>Custom Design</vt:lpstr>
      <vt:lpstr>UM0016 Komunikasi Bisnis</vt:lpstr>
      <vt:lpstr>Using Voice Mail Professionally</vt:lpstr>
      <vt:lpstr>On the Receiver’s End</vt:lpstr>
      <vt:lpstr>On the Receiver’s End</vt:lpstr>
      <vt:lpstr>On the Caller’s End</vt:lpstr>
      <vt:lpstr>Professional Groups and Teams</vt:lpstr>
      <vt:lpstr>Becoming a Valued Team Player</vt:lpstr>
      <vt:lpstr>Becoming a Valued Team Player</vt:lpstr>
      <vt:lpstr>Characteristics: Successful Teams</vt:lpstr>
      <vt:lpstr>Characteristics: Successful Teams</vt:lpstr>
      <vt:lpstr>Productive Business Meetings</vt:lpstr>
      <vt:lpstr>Productive Business Meetings</vt:lpstr>
      <vt:lpstr>Typical Meeting Agenda</vt:lpstr>
      <vt:lpstr>Productive Business Meetings</vt:lpstr>
      <vt:lpstr>Productive Business Meetings</vt:lpstr>
      <vt:lpstr>Sample Ground Rules</vt:lpstr>
      <vt:lpstr>Sample Ground Rules</vt:lpstr>
      <vt:lpstr>Productive Business Meetings</vt:lpstr>
      <vt:lpstr>Productive Business Meetings</vt:lpstr>
      <vt:lpstr>Controlling Dysfunctional Members</vt:lpstr>
      <vt:lpstr>Productive Business Meetings</vt:lpstr>
      <vt:lpstr>Productive Business Meetings</vt:lpstr>
      <vt:lpstr>Productive Business Meetings</vt:lpstr>
      <vt:lpstr>Meeting Minutes</vt:lpstr>
      <vt:lpstr>PowerPoint Presentation</vt:lpstr>
      <vt:lpstr>Question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Chatrine Sylvia</dc:creator>
  <cp:lastModifiedBy>frans</cp:lastModifiedBy>
  <cp:revision>30</cp:revision>
  <dcterms:created xsi:type="dcterms:W3CDTF">2017-06-21T08:37:35Z</dcterms:created>
  <dcterms:modified xsi:type="dcterms:W3CDTF">2019-11-19T10:23:37Z</dcterms:modified>
</cp:coreProperties>
</file>