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22"/>
  </p:notesMasterIdLst>
  <p:sldIdLst>
    <p:sldId id="269" r:id="rId3"/>
    <p:sldId id="461" r:id="rId4"/>
    <p:sldId id="462" r:id="rId5"/>
    <p:sldId id="463" r:id="rId6"/>
    <p:sldId id="460" r:id="rId7"/>
    <p:sldId id="446" r:id="rId8"/>
    <p:sldId id="447" r:id="rId9"/>
    <p:sldId id="448" r:id="rId10"/>
    <p:sldId id="449" r:id="rId11"/>
    <p:sldId id="450" r:id="rId12"/>
    <p:sldId id="451" r:id="rId13"/>
    <p:sldId id="452" r:id="rId14"/>
    <p:sldId id="453" r:id="rId15"/>
    <p:sldId id="454" r:id="rId16"/>
    <p:sldId id="455" r:id="rId17"/>
    <p:sldId id="456" r:id="rId18"/>
    <p:sldId id="457" r:id="rId19"/>
    <p:sldId id="458" r:id="rId20"/>
    <p:sldId id="270" r:id="rId2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132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CD2337-185E-46D1-AFF7-E40357AD6E94}" type="datetimeFigureOut">
              <a:rPr lang="id-ID" smtClean="0"/>
              <a:t>02/03/2018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F93DAB-9157-4703-8EF8-F6CDD0D830E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113803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4060F0-1DE6-403B-AD92-FE86D567BA1D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7522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6EBDD9-9A08-4300-B79C-1D125159BCF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5681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6EBDD9-9A08-4300-B79C-1D125159BCF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20883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6EBDD9-9A08-4300-B79C-1D125159BCF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0760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6EBDD9-9A08-4300-B79C-1D125159BCF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7327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6EBDD9-9A08-4300-B79C-1D125159BCF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3853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4060F0-1DE6-403B-AD92-FE86D567BA1D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524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4060F0-1DE6-403B-AD92-FE86D567BA1D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6041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4060F0-1DE6-403B-AD92-FE86D567BA1D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34234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6EBDD9-9A08-4300-B79C-1D125159BCF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67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6EBDD9-9A08-4300-B79C-1D125159BCF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1971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6EBDD9-9A08-4300-B79C-1D125159BCF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89249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6EBDD9-9A08-4300-B79C-1D125159BCF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2323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6EBDD9-9A08-4300-B79C-1D125159BCF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5473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1143000" y="3573463"/>
            <a:ext cx="6858000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>
            <a:normAutofit/>
          </a:bodyPr>
          <a:lstStyle>
            <a:lvl1pPr algn="ctr">
              <a:defRPr sz="4800" b="1" cap="none" spc="0" baseline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Cambria" panose="02040503050406030204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3200" b="0" baseline="0">
                <a:solidFill>
                  <a:srgbClr val="002060"/>
                </a:solidFill>
                <a:latin typeface="Cambria" panose="02040503050406030204" pitchFamily="18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mbria" panose="02040503050406030204" pitchFamily="18" charset="0"/>
              </a:defRPr>
            </a:lvl1pPr>
          </a:lstStyle>
          <a:p>
            <a:pPr>
              <a:defRPr/>
            </a:pPr>
            <a:fld id="{EE04319F-810F-4556-9B78-67853A9CEF15}" type="datetimeFigureOut">
              <a:rPr lang="en-US"/>
              <a:pPr>
                <a:defRPr/>
              </a:pPr>
              <a:t>02-Mar-18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ambria" panose="02040503050406030204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mbria" panose="02040503050406030204" pitchFamily="18" charset="0"/>
              </a:defRPr>
            </a:lvl1pPr>
          </a:lstStyle>
          <a:p>
            <a:pPr>
              <a:defRPr/>
            </a:pPr>
            <a:fld id="{611580A9-1628-49C1-812B-6D2A36E578D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6468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3F185B-88BA-48A1-ADD6-7D585AA1EE3B}" type="datetimeFigureOut">
              <a:rPr lang="en-US"/>
              <a:pPr>
                <a:defRPr/>
              </a:pPr>
              <a:t>02-Mar-18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BA37E6-9646-43E9-B299-EEDC408CF1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363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6938CD-1DCC-41CC-87A0-5BB8265582AC}" type="datetimeFigureOut">
              <a:rPr lang="en-US"/>
              <a:pPr>
                <a:defRPr/>
              </a:pPr>
              <a:t>02-Mar-18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4588BB-FAE5-446D-98F3-FA6DF0071CC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8175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320410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445629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88" y="65088"/>
            <a:ext cx="9005887" cy="6729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1143000" y="3548063"/>
            <a:ext cx="6858000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>
            <a:norm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1" kern="1200" cap="none" spc="0" baseline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2060"/>
                </a:solidFill>
                <a:effectLst>
                  <a:glow rad="127000">
                    <a:schemeClr val="bg1"/>
                  </a:glow>
                  <a:outerShdw blurRad="12700" dist="38100" dir="2700000" algn="tl" rotWithShape="0">
                    <a:schemeClr val="tx1"/>
                  </a:outerShdw>
                </a:effectLst>
                <a:latin typeface="Cambria" panose="02040503050406030204" pitchFamily="18" charset="0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rgbClr val="0070C0"/>
              </a:buClr>
              <a:buFont typeface="Arial" panose="020B0604020202020204" pitchFamily="34" charset="0"/>
              <a:buNone/>
              <a:defRPr lang="en-US" sz="3200" b="0" kern="1200" baseline="0" dirty="0">
                <a:solidFill>
                  <a:srgbClr val="002060"/>
                </a:solidFill>
                <a:effectLst>
                  <a:glow rad="127000">
                    <a:schemeClr val="bg1"/>
                  </a:glow>
                  <a:outerShdw blurRad="50800" dist="50800" dir="5400000" algn="ctr" rotWithShape="0">
                    <a:srgbClr val="000000"/>
                  </a:outerShdw>
                </a:effectLst>
                <a:latin typeface="Cambria" panose="02040503050406030204" pitchFamily="18" charset="0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  <a:latin typeface="Cambria" panose="02040503050406030204" pitchFamily="18" charset="0"/>
              </a:defRPr>
            </a:lvl1pPr>
          </a:lstStyle>
          <a:p>
            <a:pPr>
              <a:defRPr/>
            </a:pPr>
            <a:fld id="{21B87132-85A2-47FD-BEC9-F4CEF629BA8D}" type="datetimeFigureOut">
              <a:rPr lang="en-US"/>
              <a:pPr>
                <a:defRPr/>
              </a:pPr>
              <a:t>02-Mar-18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  <a:latin typeface="Cambria" panose="02040503050406030204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  <a:latin typeface="Cambria" panose="02040503050406030204" pitchFamily="18" charset="0"/>
              </a:defRPr>
            </a:lvl1pPr>
          </a:lstStyle>
          <a:p>
            <a:pPr>
              <a:defRPr/>
            </a:pPr>
            <a:fld id="{2830D466-6CAD-4E5F-9DCD-27F3B3ADD4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1922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" y="66675"/>
            <a:ext cx="9013825" cy="671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358775"/>
            <a:ext cx="7886700" cy="1325563"/>
          </a:xfrm>
        </p:spPr>
        <p:txBody>
          <a:bodyPr/>
          <a:lstStyle>
            <a:lvl1pPr algn="ctr">
              <a:defRPr b="1" baseline="0">
                <a:solidFill>
                  <a:srgbClr val="002060"/>
                </a:solidFill>
                <a:effectLst>
                  <a:glow rad="127000">
                    <a:schemeClr val="bg1"/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mbria" panose="02040503050406030204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08A305-7112-47BE-A3B0-C7BD7ADAE842}" type="datetimeFigureOut">
              <a:rPr lang="en-US"/>
              <a:pPr>
                <a:defRPr/>
              </a:pPr>
              <a:t>02-Mar-18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FE1F3E-349B-41FD-9BD7-2E44552C5C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78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4660F8-C2D2-4B77-8122-41A1AD7F0D18}" type="datetimeFigureOut">
              <a:rPr lang="en-US"/>
              <a:pPr>
                <a:defRPr/>
              </a:pPr>
              <a:t>02-Mar-18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51A72F-D702-411A-8AC9-502549357F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781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628650" y="4556125"/>
            <a:ext cx="7881938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rgbClr val="002060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8CB1FB-8D6C-4B47-8332-691CBEBC405F}" type="datetimeFigureOut">
              <a:rPr lang="en-US"/>
              <a:pPr>
                <a:defRPr/>
              </a:pPr>
              <a:t>02-Mar-18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168B6E-60B6-4D64-8DE3-4D4840BF06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09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DC4BFA-7E9E-4CE5-9121-749B35864DAE}" type="datetimeFigureOut">
              <a:rPr lang="en-US"/>
              <a:pPr>
                <a:defRPr/>
              </a:pPr>
              <a:t>02-Mar-18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610FE6-BB1F-4F86-942C-8830647746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360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>
                <a:solidFill>
                  <a:srgbClr val="002060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>
                <a:solidFill>
                  <a:srgbClr val="002060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5D16EC-AF44-444D-96EE-6045614418FC}" type="datetimeFigureOut">
              <a:rPr lang="en-US"/>
              <a:pPr>
                <a:defRPr/>
              </a:pPr>
              <a:t>02-Mar-18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337321-7C45-4E10-8DFB-35910E56992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120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D7F31F-1D98-4055-8447-17FB1185763E}" type="datetimeFigureOut">
              <a:rPr lang="en-US"/>
              <a:pPr>
                <a:defRPr/>
              </a:pPr>
              <a:t>02-Mar-18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FD80BF-D970-4E43-A319-15E5E1BAA3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A6DF69-4950-4DF6-8A6B-C4A67614B730}" type="datetimeFigureOut">
              <a:rPr lang="en-US"/>
              <a:pPr>
                <a:defRPr/>
              </a:pPr>
              <a:t>02-Mar-18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C04E7C-4B40-4668-81D2-A500E8E2CA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452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>
                <a:solidFill>
                  <a:srgbClr val="002060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399ED1-BB54-4FF4-8BCF-9F65EE635D8F}" type="datetimeFigureOut">
              <a:rPr lang="en-US"/>
              <a:pPr>
                <a:defRPr/>
              </a:pPr>
              <a:t>02-Mar-18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29249F-1C97-493B-9EF2-7AA286D255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060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489DFC-88F3-4ADE-A6FB-25798B9EEAD0}" type="datetimeFigureOut">
              <a:rPr lang="en-US"/>
              <a:pPr>
                <a:defRPr/>
              </a:pPr>
              <a:t>02-Mar-18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85023F-1A80-4F33-B1F6-807132ACB6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11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pbs.twimg.com/profile_images/456379770700181506/2fnlPhty.jpeg"/>
          <p:cNvPicPr>
            <a:picLocks noChangeAspect="1" noChangeArrowheads="1"/>
          </p:cNvPicPr>
          <p:nvPr/>
        </p:nvPicPr>
        <p:blipFill>
          <a:blip r:embed="rId1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028700"/>
            <a:ext cx="48768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rgbClr val="002060"/>
                </a:solidFill>
                <a:latin typeface="Cambria" panose="02040503050406030204" pitchFamily="18" charset="0"/>
              </a:defRPr>
            </a:lvl1pPr>
          </a:lstStyle>
          <a:p>
            <a:pPr>
              <a:defRPr/>
            </a:pPr>
            <a:fld id="{A77373AE-A1B6-435F-A5FF-8A82D43F6384}" type="datetimeFigureOut">
              <a:rPr lang="en-US"/>
              <a:pPr>
                <a:defRPr/>
              </a:pPr>
              <a:t>02-Mar-18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rgbClr val="002060"/>
                </a:solidFill>
                <a:latin typeface="Cambria" panose="02040503050406030204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rgbClr val="002060"/>
                </a:solidFill>
                <a:latin typeface="Cambria" panose="02040503050406030204" pitchFamily="18" charset="0"/>
              </a:defRPr>
            </a:lvl1pPr>
          </a:lstStyle>
          <a:p>
            <a:pPr>
              <a:defRPr/>
            </a:pPr>
            <a:fld id="{564C4FB2-6E88-4526-B371-5003448832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127000">
            <a:gradFill flip="none" rotWithShape="1">
              <a:gsLst>
                <a:gs pos="0">
                  <a:srgbClr val="00B0F0"/>
                </a:gs>
                <a:gs pos="23000">
                  <a:schemeClr val="accent5">
                    <a:lumMod val="89000"/>
                  </a:schemeClr>
                </a:gs>
                <a:gs pos="69000">
                  <a:schemeClr val="accent5">
                    <a:lumMod val="75000"/>
                  </a:schemeClr>
                </a:gs>
                <a:gs pos="97000">
                  <a:srgbClr val="0070C0"/>
                </a:gs>
              </a:gsLst>
              <a:path path="rect">
                <a:fillToRect r="100000" b="100000"/>
              </a:path>
              <a:tileRect l="-100000" t="-10000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>
              <a:latin typeface="Cambria" panose="020405030504060302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02" r:id="rId2"/>
    <p:sldLayoutId id="214748371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6" r:id="rId12"/>
    <p:sldLayoutId id="2147483717" r:id="rId13"/>
  </p:sldLayoutIdLst>
  <p:timing>
    <p:tnLst>
      <p:par>
        <p:cTn id="1" dur="indefinite" restart="never" nodeType="tmRoot"/>
      </p:par>
    </p:tnLst>
  </p:timing>
  <p:txStyles>
    <p:titleStyle>
      <a:lvl1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4000" kern="1200">
          <a:solidFill>
            <a:srgbClr val="002060"/>
          </a:solidFill>
          <a:latin typeface="Cambria" panose="02040503050406030204" pitchFamily="18" charset="0"/>
          <a:ea typeface="+mj-ea"/>
          <a:cs typeface="+mj-cs"/>
        </a:defRPr>
      </a:lvl1pPr>
      <a:lvl2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002060"/>
          </a:solidFill>
          <a:latin typeface="Cambria" panose="02040503050406030204" pitchFamily="18" charset="0"/>
        </a:defRPr>
      </a:lvl2pPr>
      <a:lvl3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002060"/>
          </a:solidFill>
          <a:latin typeface="Cambria" panose="02040503050406030204" pitchFamily="18" charset="0"/>
        </a:defRPr>
      </a:lvl3pPr>
      <a:lvl4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002060"/>
          </a:solidFill>
          <a:latin typeface="Cambria" panose="02040503050406030204" pitchFamily="18" charset="0"/>
        </a:defRPr>
      </a:lvl4pPr>
      <a:lvl5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002060"/>
          </a:solidFill>
          <a:latin typeface="Cambria" panose="02040503050406030204" pitchFamily="18" charset="0"/>
        </a:defRPr>
      </a:lvl5pPr>
      <a:lvl6pPr marL="4572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002060"/>
          </a:solidFill>
          <a:latin typeface="Cambria" panose="02040503050406030204" pitchFamily="18" charset="0"/>
        </a:defRPr>
      </a:lvl6pPr>
      <a:lvl7pPr marL="9144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002060"/>
          </a:solidFill>
          <a:latin typeface="Cambria" panose="02040503050406030204" pitchFamily="18" charset="0"/>
        </a:defRPr>
      </a:lvl7pPr>
      <a:lvl8pPr marL="13716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002060"/>
          </a:solidFill>
          <a:latin typeface="Cambria" panose="02040503050406030204" pitchFamily="18" charset="0"/>
        </a:defRPr>
      </a:lvl8pPr>
      <a:lvl9pPr marL="18288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002060"/>
          </a:solidFill>
          <a:latin typeface="Cambria" panose="02040503050406030204" pitchFamily="18" charset="0"/>
        </a:defRPr>
      </a:lvl9pPr>
    </p:titleStyle>
    <p:bodyStyle>
      <a:lvl1pPr marL="171450" indent="-171450" algn="l" defTabSz="685800" rtl="0" fontAlgn="base">
        <a:lnSpc>
          <a:spcPct val="90000"/>
        </a:lnSpc>
        <a:spcBef>
          <a:spcPts val="750"/>
        </a:spcBef>
        <a:spcAft>
          <a:spcPct val="0"/>
        </a:spcAft>
        <a:buClr>
          <a:srgbClr val="0070C0"/>
        </a:buClr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1pPr>
      <a:lvl2pPr marL="5143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Clr>
          <a:srgbClr val="0070C0"/>
        </a:buClr>
        <a:buFont typeface="Arial" panose="020B0604020202020204" pitchFamily="34" charset="0"/>
        <a:buChar char="•"/>
        <a:defRPr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2pPr>
      <a:lvl3pPr marL="8572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Clr>
          <a:srgbClr val="0070C0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3pPr>
      <a:lvl4pPr marL="12001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Clr>
          <a:srgbClr val="0070C0"/>
        </a:buClr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4pPr>
      <a:lvl5pPr marL="15430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Clr>
          <a:srgbClr val="0070C0"/>
        </a:buClr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rgbClr val="002060"/>
                </a:solidFill>
                <a:latin typeface="Cambria" panose="02040503050406030204" pitchFamily="18" charset="0"/>
              </a:defRPr>
            </a:lvl1pPr>
          </a:lstStyle>
          <a:p>
            <a:pPr>
              <a:defRPr/>
            </a:pPr>
            <a:fld id="{DC8D453D-B3E7-4D64-803E-D75EFEA54AF4}" type="datetimeFigureOut">
              <a:rPr lang="en-US"/>
              <a:pPr>
                <a:defRPr/>
              </a:pPr>
              <a:t>02-Mar-18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rgbClr val="002060"/>
                </a:solidFill>
                <a:latin typeface="Cambria" panose="02040503050406030204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rgbClr val="002060"/>
                </a:solidFill>
                <a:latin typeface="Cambria" panose="02040503050406030204" pitchFamily="18" charset="0"/>
              </a:defRPr>
            </a:lvl1pPr>
          </a:lstStyle>
          <a:p>
            <a:pPr>
              <a:defRPr/>
            </a:pPr>
            <a:fld id="{70886440-183C-4C0B-803C-8196A4140A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127000">
            <a:gradFill flip="none" rotWithShape="1">
              <a:gsLst>
                <a:gs pos="0">
                  <a:srgbClr val="00B0F0"/>
                </a:gs>
                <a:gs pos="23000">
                  <a:schemeClr val="accent5">
                    <a:lumMod val="89000"/>
                  </a:schemeClr>
                </a:gs>
                <a:gs pos="69000">
                  <a:schemeClr val="accent5">
                    <a:lumMod val="75000"/>
                  </a:schemeClr>
                </a:gs>
                <a:gs pos="97000">
                  <a:srgbClr val="0070C0"/>
                </a:gs>
              </a:gsLst>
              <a:path path="rect">
                <a:fillToRect r="100000" b="100000"/>
              </a:path>
              <a:tileRect l="-100000" t="-10000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>
              <a:latin typeface="Cambria" panose="020405030504060302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rgbClr val="002060"/>
          </a:solidFill>
          <a:latin typeface="Cambria" panose="02040503050406030204" pitchFamily="18" charset="0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002060"/>
          </a:solidFill>
          <a:latin typeface="Cambria" panose="02040503050406030204" pitchFamily="18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002060"/>
          </a:solidFill>
          <a:latin typeface="Cambria" panose="02040503050406030204" pitchFamily="18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002060"/>
          </a:solidFill>
          <a:latin typeface="Cambria" panose="02040503050406030204" pitchFamily="18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002060"/>
          </a:solidFill>
          <a:latin typeface="Cambria" panose="02040503050406030204" pitchFamily="18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002060"/>
          </a:solidFill>
          <a:latin typeface="Cambria" panose="02040503050406030204" pitchFamily="18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002060"/>
          </a:solidFill>
          <a:latin typeface="Cambria" panose="02040503050406030204" pitchFamily="18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002060"/>
          </a:solidFill>
          <a:latin typeface="Cambria" panose="02040503050406030204" pitchFamily="18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002060"/>
          </a:solidFill>
          <a:latin typeface="Cambria" panose="02040503050406030204" pitchFamily="18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352425" y="779463"/>
            <a:ext cx="8439149" cy="2387600"/>
          </a:xfrm>
        </p:spPr>
        <p:txBody>
          <a:bodyPr rtlCol="0">
            <a:normAutofit/>
          </a:bodyPr>
          <a:lstStyle/>
          <a:p>
            <a:r>
              <a:rPr lang="en-US" sz="4400" b="0" dirty="0"/>
              <a:t>UM0016</a:t>
            </a:r>
            <a:br>
              <a:rPr lang="en-US" sz="4400" b="0" dirty="0"/>
            </a:br>
            <a:r>
              <a:rPr lang="en-US" sz="4400" b="0" dirty="0" err="1"/>
              <a:t>Komunikasi</a:t>
            </a:r>
            <a:r>
              <a:rPr lang="en-US" sz="4400" b="0" dirty="0"/>
              <a:t> </a:t>
            </a:r>
            <a:r>
              <a:rPr lang="en-US" sz="4400" b="0" dirty="0" err="1"/>
              <a:t>Bisnis</a:t>
            </a:r>
            <a:endParaRPr sz="4200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581025" y="3783013"/>
            <a:ext cx="8210549" cy="1389062"/>
          </a:xfrm>
        </p:spPr>
        <p:txBody>
          <a:bodyPr rtlCol="0">
            <a:normAutofit/>
          </a:bodyPr>
          <a:lstStyle/>
          <a:p>
            <a:r>
              <a:rPr lang="id-ID" smtClean="0"/>
              <a:t>Short </a:t>
            </a:r>
            <a:r>
              <a:rPr lang="id-ID" dirty="0"/>
              <a:t>Workplace Messages</a:t>
            </a:r>
          </a:p>
          <a:p>
            <a:r>
              <a:rPr lang="id-ID" dirty="0"/>
              <a:t>and Digital Media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>
          <a:xfrm>
            <a:off x="515938" y="185738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z="4000" dirty="0" smtClean="0"/>
              <a:t>Formatting E-Mail Messages</a:t>
            </a:r>
            <a:endParaRPr lang="en-US" sz="4000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533400" y="1447801"/>
            <a:ext cx="7619206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3916"/>
              </a:buClr>
              <a:buFont typeface="Wingdings" pitchFamily="2" charset="2"/>
              <a:buChar char="§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3916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3916"/>
              </a:buClr>
              <a:buFont typeface="Wingdings" pitchFamily="2" charset="2"/>
              <a:buChar char="§"/>
              <a:defRPr sz="26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3916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3916"/>
              </a:buClr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B23916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B23916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B23916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B23916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eaLnBrk="1" hangingPunct="1">
              <a:lnSpc>
                <a:spcPct val="105000"/>
              </a:lnSpc>
              <a:buFont typeface="Wingdings" pitchFamily="2" charset="2"/>
              <a:buNone/>
            </a:pPr>
            <a:r>
              <a:rPr lang="en-US" b="1" dirty="0" smtClean="0"/>
              <a:t>Salutation Options</a:t>
            </a:r>
          </a:p>
        </p:txBody>
      </p:sp>
      <p:sp>
        <p:nvSpPr>
          <p:cNvPr id="10" name="Rectangle 6"/>
          <p:cNvSpPr txBox="1">
            <a:spLocks noChangeArrowheads="1"/>
          </p:cNvSpPr>
          <p:nvPr/>
        </p:nvSpPr>
        <p:spPr bwMode="auto">
          <a:xfrm>
            <a:off x="798513" y="2133600"/>
            <a:ext cx="5943600" cy="3840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3916"/>
              </a:buClr>
              <a:buFont typeface="Wingdings" pitchFamily="2" charset="2"/>
              <a:buChar char="§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3916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3916"/>
              </a:buClr>
              <a:buFont typeface="Wingdings" pitchFamily="2" charset="2"/>
              <a:buChar char="§"/>
              <a:defRPr sz="26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3916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3916"/>
              </a:buClr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B23916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B23916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B23916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B23916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eaLnBrk="1" hangingPunct="1"/>
            <a:r>
              <a:rPr lang="en-US" sz="3200" dirty="0" smtClean="0">
                <a:latin typeface="Arial" pitchFamily="34" charset="0"/>
                <a:cs typeface="Arial" pitchFamily="34" charset="0"/>
              </a:rPr>
              <a:t>No salutation</a:t>
            </a:r>
          </a:p>
          <a:p>
            <a:pPr eaLnBrk="1" hangingPunct="1"/>
            <a:r>
              <a:rPr lang="en-US" sz="3200" dirty="0" smtClean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Ann,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smtClean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Dear Ann: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3200" dirty="0" smtClean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Hi,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or </a:t>
            </a:r>
            <a:r>
              <a:rPr lang="en-US" sz="3200" dirty="0" smtClean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Good morning!</a:t>
            </a:r>
          </a:p>
          <a:p>
            <a:pPr eaLnBrk="1" hangingPunct="1"/>
            <a:r>
              <a:rPr lang="en-US" sz="3200" dirty="0" smtClean="0">
                <a:latin typeface="Arial" pitchFamily="34" charset="0"/>
                <a:cs typeface="Arial" pitchFamily="34" charset="0"/>
              </a:rPr>
              <a:t>Include name                            in first line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3200" dirty="0" smtClean="0">
                <a:latin typeface="Arial" pitchFamily="34" charset="0"/>
                <a:cs typeface="Arial" pitchFamily="34" charset="0"/>
              </a:rPr>
              <a:t>   </a:t>
            </a:r>
            <a:r>
              <a:rPr lang="en-US" sz="3200" dirty="0" smtClean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“Thanks, Ann, for                                      your help . . .”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3248591"/>
            <a:ext cx="4191000" cy="29935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797544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 bldLvl="2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>
          <a:xfrm>
            <a:off x="515938" y="185738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z="4000" dirty="0" smtClean="0"/>
              <a:t>Formatting E-Mail Messages</a:t>
            </a:r>
            <a:endParaRPr lang="en-US" sz="4000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533400" y="1447800"/>
            <a:ext cx="7619206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3916"/>
              </a:buClr>
              <a:buFont typeface="Wingdings" pitchFamily="2" charset="2"/>
              <a:buChar char="§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3916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3916"/>
              </a:buClr>
              <a:buFont typeface="Wingdings" pitchFamily="2" charset="2"/>
              <a:buChar char="§"/>
              <a:defRPr sz="26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3916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3916"/>
              </a:buClr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B23916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B23916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B23916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B23916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eaLnBrk="1" hangingPunct="1">
              <a:lnSpc>
                <a:spcPct val="105000"/>
              </a:lnSpc>
              <a:buFont typeface="Wingdings" pitchFamily="2" charset="2"/>
              <a:buNone/>
            </a:pPr>
            <a:r>
              <a:rPr lang="en-US" b="1" dirty="0" smtClean="0"/>
              <a:t>Body</a:t>
            </a: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812800" y="2159000"/>
            <a:ext cx="8026400" cy="347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10000"/>
              </a:spcBef>
              <a:buClr>
                <a:srgbClr val="B23916"/>
              </a:buClr>
              <a:buFont typeface="Wingdings" pitchFamily="2" charset="2"/>
              <a:buChar char="§"/>
            </a:pPr>
            <a:r>
              <a:rPr lang="en-US" sz="3200" dirty="0" smtClean="0"/>
              <a:t>Use standard uppercase </a:t>
            </a:r>
            <a:r>
              <a:rPr lang="en-US" sz="3200" dirty="0"/>
              <a:t>and lowercase letters.</a:t>
            </a:r>
          </a:p>
          <a:p>
            <a:pPr marL="342900" indent="-342900">
              <a:lnSpc>
                <a:spcPct val="90000"/>
              </a:lnSpc>
              <a:spcBef>
                <a:spcPct val="10000"/>
              </a:spcBef>
              <a:buClr>
                <a:srgbClr val="B23916"/>
              </a:buClr>
              <a:buFont typeface="Wingdings" pitchFamily="2" charset="2"/>
              <a:buChar char="§"/>
            </a:pPr>
            <a:r>
              <a:rPr lang="en-US" sz="3200" dirty="0"/>
              <a:t>Cover just one topic.</a:t>
            </a:r>
          </a:p>
          <a:p>
            <a:pPr marL="342900" indent="-342900">
              <a:lnSpc>
                <a:spcPct val="90000"/>
              </a:lnSpc>
              <a:spcBef>
                <a:spcPct val="10000"/>
              </a:spcBef>
              <a:buClr>
                <a:srgbClr val="B23916"/>
              </a:buClr>
              <a:buFont typeface="Wingdings" pitchFamily="2" charset="2"/>
              <a:buChar char="§"/>
            </a:pPr>
            <a:r>
              <a:rPr lang="en-US" sz="3200" dirty="0" smtClean="0"/>
              <a:t>Try to keep total message under</a:t>
            </a:r>
            <a:br>
              <a:rPr lang="en-US" sz="3200" dirty="0" smtClean="0"/>
            </a:br>
            <a:r>
              <a:rPr lang="en-US" sz="3200" dirty="0" smtClean="0"/>
              <a:t>three screens in length.</a:t>
            </a:r>
          </a:p>
          <a:p>
            <a:pPr marL="342900" indent="-342900">
              <a:lnSpc>
                <a:spcPct val="90000"/>
              </a:lnSpc>
              <a:spcBef>
                <a:spcPct val="10000"/>
              </a:spcBef>
              <a:buClr>
                <a:srgbClr val="B23916"/>
              </a:buClr>
              <a:buFont typeface="Wingdings" pitchFamily="2" charset="2"/>
              <a:buChar char="§"/>
            </a:pPr>
            <a:r>
              <a:rPr lang="en-US" sz="3200" dirty="0" smtClean="0"/>
              <a:t>Double-space between</a:t>
            </a:r>
            <a:br>
              <a:rPr lang="en-US" sz="3200" dirty="0" smtClean="0"/>
            </a:br>
            <a:r>
              <a:rPr lang="en-US" sz="3200" dirty="0" smtClean="0"/>
              <a:t>paragraphs.</a:t>
            </a:r>
            <a:endParaRPr lang="en-US" sz="32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692" y="4191000"/>
            <a:ext cx="1828800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7293478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>
          <a:xfrm>
            <a:off x="515938" y="185738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z="4000" dirty="0" smtClean="0"/>
              <a:t>Formatting E-Mail Messages</a:t>
            </a:r>
            <a:endParaRPr lang="en-US" sz="4000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533400" y="1447800"/>
            <a:ext cx="7619206" cy="169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3916"/>
              </a:buClr>
              <a:buFont typeface="Wingdings" pitchFamily="2" charset="2"/>
              <a:buChar char="§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3916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3916"/>
              </a:buClr>
              <a:buFont typeface="Wingdings" pitchFamily="2" charset="2"/>
              <a:buChar char="§"/>
              <a:defRPr sz="26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3916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3916"/>
              </a:buClr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B23916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B23916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B23916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B23916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eaLnBrk="1" hangingPunct="1">
              <a:lnSpc>
                <a:spcPct val="105000"/>
              </a:lnSpc>
              <a:buFont typeface="Wingdings" pitchFamily="2" charset="2"/>
              <a:buNone/>
            </a:pPr>
            <a:r>
              <a:rPr lang="en-US" b="1" dirty="0" smtClean="0"/>
              <a:t>Closing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598488" y="2057399"/>
            <a:ext cx="8316912" cy="3149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10000"/>
              </a:spcBef>
              <a:buClr>
                <a:srgbClr val="B23916"/>
              </a:buClr>
              <a:buFont typeface="Wingdings" pitchFamily="2" charset="2"/>
              <a:buChar char="§"/>
            </a:pPr>
            <a:r>
              <a:rPr lang="en-US" sz="3200" dirty="0"/>
              <a:t>Consider a complimentary closing such as </a:t>
            </a:r>
            <a:r>
              <a:rPr lang="en-US" sz="3200" dirty="0" smtClean="0">
                <a:solidFill>
                  <a:srgbClr val="800000"/>
                </a:solidFill>
              </a:rPr>
              <a:t>Warm regards </a:t>
            </a:r>
            <a:r>
              <a:rPr lang="en-US" sz="3200" dirty="0" smtClean="0"/>
              <a:t>or </a:t>
            </a:r>
            <a:r>
              <a:rPr lang="en-US" sz="3200" dirty="0">
                <a:solidFill>
                  <a:srgbClr val="800000"/>
                </a:solidFill>
              </a:rPr>
              <a:t>Cheers</a:t>
            </a:r>
            <a:r>
              <a:rPr lang="en-US" sz="3200" dirty="0"/>
              <a:t>.</a:t>
            </a:r>
          </a:p>
          <a:p>
            <a:pPr marL="342900" indent="-342900">
              <a:lnSpc>
                <a:spcPct val="90000"/>
              </a:lnSpc>
              <a:spcBef>
                <a:spcPct val="10000"/>
              </a:spcBef>
              <a:buClr>
                <a:srgbClr val="B23916"/>
              </a:buClr>
              <a:buFont typeface="Wingdings" pitchFamily="2" charset="2"/>
              <a:buChar char="§"/>
            </a:pPr>
            <a:r>
              <a:rPr lang="en-US" sz="3200" dirty="0" smtClean="0"/>
              <a:t>Always type your name at the bottom.</a:t>
            </a:r>
          </a:p>
          <a:p>
            <a:pPr marL="342900" indent="-342900">
              <a:lnSpc>
                <a:spcPct val="90000"/>
              </a:lnSpc>
              <a:spcBef>
                <a:spcPct val="10000"/>
              </a:spcBef>
              <a:buClr>
                <a:srgbClr val="B23916"/>
              </a:buClr>
              <a:buFont typeface="Wingdings" pitchFamily="2" charset="2"/>
              <a:buChar char="§"/>
            </a:pPr>
            <a:r>
              <a:rPr lang="en-US" sz="3200" dirty="0" smtClean="0"/>
              <a:t>Include full </a:t>
            </a:r>
            <a:r>
              <a:rPr lang="en-US" sz="3200" dirty="0"/>
              <a:t>contact </a:t>
            </a:r>
            <a:r>
              <a:rPr lang="en-US" sz="3200" dirty="0" smtClean="0"/>
              <a:t>identification when needed– </a:t>
            </a:r>
            <a:r>
              <a:rPr lang="en-US" sz="3200" dirty="0"/>
              <a:t>especially </a:t>
            </a:r>
            <a:r>
              <a:rPr lang="en-US" sz="3200" dirty="0" smtClean="0"/>
              <a:t>for</a:t>
            </a:r>
            <a:br>
              <a:rPr lang="en-US" sz="3200" dirty="0" smtClean="0"/>
            </a:br>
            <a:r>
              <a:rPr lang="en-US" sz="3200" dirty="0" smtClean="0"/>
              <a:t>messages </a:t>
            </a:r>
            <a:r>
              <a:rPr lang="en-US" sz="3200" dirty="0"/>
              <a:t>to outsiders.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3277" y="4191000"/>
            <a:ext cx="3044966" cy="2031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9040507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>
          <a:xfrm>
            <a:off x="515938" y="76200"/>
            <a:ext cx="8229600" cy="1143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4000" dirty="0" smtClean="0"/>
              <a:t>Professional E-Mail Messages</a:t>
            </a:r>
            <a:endParaRPr lang="en-US" sz="4000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533400" y="1447801"/>
            <a:ext cx="7619206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3916"/>
              </a:buClr>
              <a:buFont typeface="Wingdings" pitchFamily="2" charset="2"/>
              <a:buChar char="§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3916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3916"/>
              </a:buClr>
              <a:buFont typeface="Wingdings" pitchFamily="2" charset="2"/>
              <a:buChar char="§"/>
              <a:defRPr sz="26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3916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3916"/>
              </a:buClr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B23916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B23916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B23916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B23916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eaLnBrk="1" hangingPunct="1">
              <a:lnSpc>
                <a:spcPct val="105000"/>
              </a:lnSpc>
              <a:buFont typeface="Wingdings" pitchFamily="2" charset="2"/>
              <a:buNone/>
            </a:pPr>
            <a:r>
              <a:rPr lang="en-US" b="1" dirty="0" smtClean="0"/>
              <a:t>Getting Started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92150" y="2286000"/>
            <a:ext cx="5022850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3916"/>
              </a:buClr>
              <a:buFont typeface="Wingdings" pitchFamily="2" charset="2"/>
              <a:buChar char="§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3916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3916"/>
              </a:buClr>
              <a:buFont typeface="Wingdings" pitchFamily="2" charset="2"/>
              <a:buChar char="§"/>
              <a:defRPr sz="26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3916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3916"/>
              </a:buClr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B23916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B23916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B23916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B23916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Try composing offline.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Type the receiver’s address correctly.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Avoid misleading subject lines.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Apply the top-of-the-screen test.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5488" y="1779766"/>
            <a:ext cx="2552701" cy="38280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1669128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bldLvl="2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533400" y="1447800"/>
            <a:ext cx="7619206" cy="169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3916"/>
              </a:buClr>
              <a:buFont typeface="Wingdings" pitchFamily="2" charset="2"/>
              <a:buChar char="§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3916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3916"/>
              </a:buClr>
              <a:buFont typeface="Wingdings" pitchFamily="2" charset="2"/>
              <a:buChar char="§"/>
              <a:defRPr sz="26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3916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3916"/>
              </a:buClr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B23916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B23916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B23916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B23916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eaLnBrk="1" hangingPunct="1">
              <a:lnSpc>
                <a:spcPct val="105000"/>
              </a:lnSpc>
              <a:buFont typeface="Wingdings" pitchFamily="2" charset="2"/>
              <a:buNone/>
            </a:pPr>
            <a:r>
              <a:rPr lang="en-US" b="1" dirty="0" smtClean="0"/>
              <a:t>Content, Tone, and Correctness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696913" y="2319338"/>
            <a:ext cx="7685087" cy="3167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3916"/>
              </a:buClr>
              <a:buFont typeface="Wingdings" pitchFamily="2" charset="2"/>
              <a:buChar char="§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3916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3916"/>
              </a:buClr>
              <a:buFont typeface="Wingdings" pitchFamily="2" charset="2"/>
              <a:buChar char="§"/>
              <a:defRPr sz="26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3916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3916"/>
              </a:buClr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B23916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B23916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B23916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B23916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eaLnBrk="1" hangingPunct="1"/>
            <a:r>
              <a:rPr lang="en-US" sz="2800" dirty="0" smtClean="0"/>
              <a:t>Be concise.</a:t>
            </a:r>
          </a:p>
          <a:p>
            <a:pPr eaLnBrk="1" hangingPunct="1"/>
            <a:r>
              <a:rPr lang="en-US" sz="2800" dirty="0" smtClean="0"/>
              <a:t>Don’t send anything you wouldn’t</a:t>
            </a:r>
            <a:br>
              <a:rPr lang="en-US" sz="2800" dirty="0" smtClean="0"/>
            </a:br>
            <a:r>
              <a:rPr lang="en-US" sz="2800" dirty="0" smtClean="0"/>
              <a:t>want published.</a:t>
            </a:r>
          </a:p>
          <a:p>
            <a:pPr eaLnBrk="1" hangingPunct="1"/>
            <a:r>
              <a:rPr lang="en-US" sz="2800" dirty="0" smtClean="0"/>
              <a:t>Don’t use e-mail to avoid contact.</a:t>
            </a:r>
          </a:p>
          <a:p>
            <a:pPr eaLnBrk="1" hangingPunct="1"/>
            <a:r>
              <a:rPr lang="en-US" sz="2800" dirty="0" smtClean="0"/>
              <a:t>Care about correctness and tone.</a:t>
            </a:r>
          </a:p>
          <a:p>
            <a:pPr eaLnBrk="1" hangingPunct="1"/>
            <a:r>
              <a:rPr lang="en-US" sz="2800" dirty="0" smtClean="0"/>
              <a:t>Resist humor and sarcasm.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9382" y="2376487"/>
            <a:ext cx="2032000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xfrm>
            <a:off x="515938" y="76200"/>
            <a:ext cx="8229600" cy="1143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4000" dirty="0" smtClean="0"/>
              <a:t>Professional E-Mail Messages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7995171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 bldLvl="2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533400" y="1447801"/>
            <a:ext cx="7619206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3916"/>
              </a:buClr>
              <a:buFont typeface="Wingdings" pitchFamily="2" charset="2"/>
              <a:buChar char="§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3916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3916"/>
              </a:buClr>
              <a:buFont typeface="Wingdings" pitchFamily="2" charset="2"/>
              <a:buChar char="§"/>
              <a:defRPr sz="26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3916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3916"/>
              </a:buClr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B23916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B23916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B23916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B23916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eaLnBrk="1" hangingPunct="1">
              <a:lnSpc>
                <a:spcPct val="105000"/>
              </a:lnSpc>
              <a:buFont typeface="Wingdings" pitchFamily="2" charset="2"/>
              <a:buNone/>
            </a:pPr>
            <a:r>
              <a:rPr lang="en-US" b="1" dirty="0" smtClean="0"/>
              <a:t>Netiquette</a:t>
            </a: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685800" y="2209800"/>
            <a:ext cx="8091488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3916"/>
              </a:buClr>
              <a:buFont typeface="Wingdings" pitchFamily="2" charset="2"/>
              <a:buChar char="§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3916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3916"/>
              </a:buClr>
              <a:buFont typeface="Wingdings" pitchFamily="2" charset="2"/>
              <a:buChar char="§"/>
              <a:defRPr sz="26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3916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3916"/>
              </a:buClr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B23916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B23916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B23916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B23916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Never send blanket copies or “spam.”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Use capital letters only for </a:t>
            </a:r>
            <a:br>
              <a:rPr lang="en-US" sz="2800" dirty="0" smtClean="0"/>
            </a:br>
            <a:r>
              <a:rPr lang="en-US" sz="2800" dirty="0" smtClean="0"/>
              <a:t>emphasis or for titles.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Don’t forward without</a:t>
            </a:r>
            <a:br>
              <a:rPr lang="en-US" sz="2800" dirty="0" smtClean="0"/>
            </a:br>
            <a:r>
              <a:rPr lang="en-US" sz="2800" dirty="0" smtClean="0"/>
              <a:t>permission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Beware of long threads.</a:t>
            </a:r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5837" y="2667000"/>
            <a:ext cx="2392363" cy="335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515938" y="76200"/>
            <a:ext cx="8229600" cy="1143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4000" dirty="0" smtClean="0"/>
              <a:t>Professional E-Mail Messages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15986108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 bldLvl="2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533400" y="1447800"/>
            <a:ext cx="7619206" cy="169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3916"/>
              </a:buClr>
              <a:buFont typeface="Wingdings" pitchFamily="2" charset="2"/>
              <a:buChar char="§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3916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3916"/>
              </a:buClr>
              <a:buFont typeface="Wingdings" pitchFamily="2" charset="2"/>
              <a:buChar char="§"/>
              <a:defRPr sz="26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3916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3916"/>
              </a:buClr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B23916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B23916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B23916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B23916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eaLnBrk="1" hangingPunct="1">
              <a:lnSpc>
                <a:spcPct val="105000"/>
              </a:lnSpc>
              <a:buFont typeface="Wingdings" pitchFamily="2" charset="2"/>
              <a:buNone/>
            </a:pPr>
            <a:r>
              <a:rPr lang="en-US" b="1" dirty="0" smtClean="0"/>
              <a:t>Reading and Replying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685800" y="2095500"/>
            <a:ext cx="7989888" cy="392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3916"/>
              </a:buClr>
              <a:buFont typeface="Wingdings" pitchFamily="2" charset="2"/>
              <a:buChar char="§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3916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3916"/>
              </a:buClr>
              <a:buFont typeface="Wingdings" pitchFamily="2" charset="2"/>
              <a:buChar char="§"/>
              <a:defRPr sz="26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3916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3916"/>
              </a:buClr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B23916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B23916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B23916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B23916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eaLnBrk="1" hangingPunct="1"/>
            <a:r>
              <a:rPr lang="en-US" sz="2800" dirty="0" smtClean="0"/>
              <a:t>Scan all messages before replying.</a:t>
            </a:r>
          </a:p>
          <a:p>
            <a:pPr eaLnBrk="1" hangingPunct="1"/>
            <a:r>
              <a:rPr lang="en-US" sz="2800" dirty="0" smtClean="0"/>
              <a:t>Print only when necessary.</a:t>
            </a:r>
          </a:p>
          <a:p>
            <a:pPr eaLnBrk="1" hangingPunct="1"/>
            <a:r>
              <a:rPr lang="en-US" sz="2800" dirty="0" smtClean="0"/>
              <a:t>Acknowledge receipt.</a:t>
            </a:r>
          </a:p>
          <a:p>
            <a:pPr eaLnBrk="1" hangingPunct="1"/>
            <a:r>
              <a:rPr lang="en-US" sz="2800" dirty="0" smtClean="0"/>
              <a:t>Don’t automatically return the sender’s message.</a:t>
            </a:r>
          </a:p>
          <a:p>
            <a:pPr eaLnBrk="1" hangingPunct="1"/>
            <a:r>
              <a:rPr lang="en-US" sz="2800" dirty="0" smtClean="0"/>
              <a:t>Revise the subject line if the topic changes.</a:t>
            </a:r>
          </a:p>
          <a:p>
            <a:pPr eaLnBrk="1" hangingPunct="1"/>
            <a:r>
              <a:rPr lang="en-US" sz="2800" dirty="0" smtClean="0"/>
              <a:t>Provide a clear, complete first sentence.</a:t>
            </a:r>
          </a:p>
          <a:p>
            <a:pPr eaLnBrk="1" hangingPunct="1"/>
            <a:r>
              <a:rPr lang="en-US" sz="2800" dirty="0" smtClean="0"/>
              <a:t>Never respond when you are angry.</a:t>
            </a: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4038" y="1524452"/>
            <a:ext cx="1982787" cy="1982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xfrm>
            <a:off x="515938" y="76200"/>
            <a:ext cx="8229600" cy="1143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4000" dirty="0" smtClean="0"/>
              <a:t>Professional E-Mail Messages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17709116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 bldLvl="2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533400" y="1425575"/>
            <a:ext cx="7619206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3916"/>
              </a:buClr>
              <a:buFont typeface="Wingdings" pitchFamily="2" charset="2"/>
              <a:buChar char="§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3916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3916"/>
              </a:buClr>
              <a:buFont typeface="Wingdings" pitchFamily="2" charset="2"/>
              <a:buChar char="§"/>
              <a:defRPr sz="26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3916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3916"/>
              </a:buClr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B23916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B23916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B23916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B23916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eaLnBrk="1" hangingPunct="1">
              <a:lnSpc>
                <a:spcPct val="105000"/>
              </a:lnSpc>
              <a:buFont typeface="Wingdings" pitchFamily="2" charset="2"/>
              <a:buNone/>
            </a:pPr>
            <a:r>
              <a:rPr lang="en-US" b="1" dirty="0" smtClean="0"/>
              <a:t>Personal Use</a:t>
            </a: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835025" y="2286000"/>
            <a:ext cx="4117975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50838" indent="-342900">
              <a:spcBef>
                <a:spcPct val="20000"/>
              </a:spcBef>
              <a:buClr>
                <a:srgbClr val="B23916"/>
              </a:buClr>
              <a:buFont typeface="Wingdings" pitchFamily="2" charset="2"/>
              <a:buChar char="§"/>
            </a:pPr>
            <a:r>
              <a:rPr lang="en-US" sz="2800" dirty="0"/>
              <a:t>Don’t use company computers for personal matters unless allowed by your organization.</a:t>
            </a:r>
          </a:p>
          <a:p>
            <a:pPr marL="350838" indent="-342900">
              <a:spcBef>
                <a:spcPct val="20000"/>
              </a:spcBef>
              <a:buClr>
                <a:srgbClr val="B23916"/>
              </a:buClr>
              <a:buFont typeface="Wingdings" pitchFamily="2" charset="2"/>
              <a:buChar char="§"/>
            </a:pPr>
            <a:r>
              <a:rPr lang="en-US" sz="2800" dirty="0"/>
              <a:t>Assume that all </a:t>
            </a:r>
            <a:r>
              <a:rPr lang="en-US" sz="2800" dirty="0" smtClean="0"/>
              <a:t>e-mail </a:t>
            </a:r>
            <a:r>
              <a:rPr lang="en-US" sz="2800" dirty="0"/>
              <a:t>is monitored.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0101" y="1662413"/>
            <a:ext cx="2802505" cy="43013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515938" y="76200"/>
            <a:ext cx="8229600" cy="1143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4000" dirty="0" smtClean="0"/>
              <a:t>Professional E-Mail Messages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74966438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 bldLvl="2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533400" y="1447800"/>
            <a:ext cx="7619206" cy="169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3916"/>
              </a:buClr>
              <a:buFont typeface="Wingdings" pitchFamily="2" charset="2"/>
              <a:buChar char="§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3916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3916"/>
              </a:buClr>
              <a:buFont typeface="Wingdings" pitchFamily="2" charset="2"/>
              <a:buChar char="§"/>
              <a:defRPr sz="26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3916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3916"/>
              </a:buClr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B23916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B23916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B23916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B23916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eaLnBrk="1" hangingPunct="1">
              <a:lnSpc>
                <a:spcPct val="105000"/>
              </a:lnSpc>
              <a:buFont typeface="Wingdings" pitchFamily="2" charset="2"/>
              <a:buNone/>
            </a:pPr>
            <a:r>
              <a:rPr lang="en-US" b="1" dirty="0" smtClean="0"/>
              <a:t>Other Smart Practices</a:t>
            </a: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838200" y="2271032"/>
            <a:ext cx="4648200" cy="3520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3916"/>
              </a:buClr>
              <a:buFont typeface="Wingdings" pitchFamily="2" charset="2"/>
              <a:buChar char="§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3916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3916"/>
              </a:buClr>
              <a:buFont typeface="Wingdings" pitchFamily="2" charset="2"/>
              <a:buChar char="§"/>
              <a:defRPr sz="26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3916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3916"/>
              </a:buClr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B23916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B23916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B23916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B23916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eaLnBrk="1" hangingPunct="1"/>
            <a:r>
              <a:rPr lang="en-US" sz="2800" dirty="0" smtClean="0"/>
              <a:t>Use design to improve readability of longer messages.</a:t>
            </a:r>
          </a:p>
          <a:p>
            <a:pPr eaLnBrk="1" hangingPunct="1"/>
            <a:r>
              <a:rPr lang="en-US" sz="2800" dirty="0" smtClean="0"/>
              <a:t>Consider cultural differences.</a:t>
            </a:r>
          </a:p>
          <a:p>
            <a:pPr eaLnBrk="1" hangingPunct="1"/>
            <a:r>
              <a:rPr lang="en-US" sz="2800" dirty="0" smtClean="0"/>
              <a:t>Double-check before hitting the </a:t>
            </a:r>
            <a:r>
              <a:rPr lang="en-US" sz="2800" i="1" dirty="0" smtClean="0">
                <a:solidFill>
                  <a:srgbClr val="800000"/>
                </a:solidFill>
              </a:rPr>
              <a:t>Send</a:t>
            </a:r>
            <a:r>
              <a:rPr lang="en-US" sz="2800" i="1" dirty="0" smtClean="0">
                <a:solidFill>
                  <a:srgbClr val="FF0033"/>
                </a:solidFill>
              </a:rPr>
              <a:t> </a:t>
            </a:r>
            <a:r>
              <a:rPr lang="en-US" sz="2800" dirty="0" smtClean="0"/>
              <a:t>button.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1828800"/>
            <a:ext cx="2798158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515938" y="76200"/>
            <a:ext cx="8229600" cy="1143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4000" dirty="0" smtClean="0"/>
              <a:t>Professional E-Mail Messages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6697539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28650" y="2359025"/>
            <a:ext cx="7886700" cy="1325563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Question &amp; Answers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Overview</a:t>
            </a:r>
          </a:p>
        </p:txBody>
      </p:sp>
      <p:sp>
        <p:nvSpPr>
          <p:cNvPr id="819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chapter </a:t>
            </a:r>
            <a:r>
              <a:rPr lang="id-ID" dirty="0" smtClean="0"/>
              <a:t>learn </a:t>
            </a:r>
            <a:r>
              <a:rPr lang="en-US" dirty="0" smtClean="0"/>
              <a:t>about </a:t>
            </a:r>
            <a:r>
              <a:rPr lang="en-US" dirty="0"/>
              <a:t>workplace functions of instant messaging, text messaging, </a:t>
            </a:r>
            <a:r>
              <a:rPr lang="en-US" dirty="0" smtClean="0"/>
              <a:t>podcasts,</a:t>
            </a:r>
            <a:r>
              <a:rPr lang="id-ID" dirty="0" smtClean="0"/>
              <a:t> </a:t>
            </a:r>
            <a:r>
              <a:rPr lang="en-US" dirty="0" smtClean="0"/>
              <a:t>wikis</a:t>
            </a:r>
            <a:r>
              <a:rPr lang="en-US" dirty="0"/>
              <a:t>, corporate blogs, and social </a:t>
            </a:r>
            <a:r>
              <a:rPr lang="en-US" dirty="0" smtClean="0"/>
              <a:t>networking</a:t>
            </a:r>
            <a:r>
              <a:rPr lang="id-ID" dirty="0" smtClean="0"/>
              <a:t> </a:t>
            </a:r>
            <a:r>
              <a:rPr lang="en-US" dirty="0" smtClean="0"/>
              <a:t>sites</a:t>
            </a:r>
            <a:r>
              <a:rPr lang="en-US" dirty="0"/>
              <a:t>. Understanding these </a:t>
            </a:r>
            <a:r>
              <a:rPr lang="en-US" dirty="0" smtClean="0"/>
              <a:t>workplace</a:t>
            </a:r>
            <a:r>
              <a:rPr lang="id-ID" dirty="0" smtClean="0"/>
              <a:t> </a:t>
            </a:r>
            <a:r>
              <a:rPr lang="en-US" dirty="0" smtClean="0"/>
              <a:t>technologies </a:t>
            </a:r>
            <a:r>
              <a:rPr lang="en-US" dirty="0"/>
              <a:t>and best procedures can save you time, reduce blunders, </a:t>
            </a:r>
            <a:r>
              <a:rPr lang="en-US" dirty="0" smtClean="0"/>
              <a:t>and</a:t>
            </a:r>
            <a:r>
              <a:rPr lang="id-ID" dirty="0" smtClean="0"/>
              <a:t> </a:t>
            </a:r>
            <a:r>
              <a:rPr lang="en-US" dirty="0" smtClean="0"/>
              <a:t>help </a:t>
            </a:r>
            <a:r>
              <a:rPr lang="en-US" dirty="0"/>
              <a:t>you excel as a professional</a:t>
            </a:r>
            <a:r>
              <a:rPr lang="id-ID" dirty="0" smtClean="0"/>
              <a:t>.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107410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Chapter Objectives </a:t>
            </a:r>
          </a:p>
        </p:txBody>
      </p:sp>
      <p:sp>
        <p:nvSpPr>
          <p:cNvPr id="16386" name="Text Placeholder 2"/>
          <p:cNvSpPr>
            <a:spLocks noGrp="1"/>
          </p:cNvSpPr>
          <p:nvPr>
            <p:ph idx="1"/>
          </p:nvPr>
        </p:nvSpPr>
        <p:spPr>
          <a:xfrm>
            <a:off x="628650" y="1387475"/>
            <a:ext cx="7886700" cy="4775200"/>
          </a:xfrm>
        </p:spPr>
        <p:txBody>
          <a:bodyPr/>
          <a:lstStyle/>
          <a:p>
            <a:pPr marR="5080">
              <a:lnSpc>
                <a:spcPct val="100000"/>
              </a:lnSpc>
              <a:spcBef>
                <a:spcPts val="105"/>
              </a:spcBef>
            </a:pPr>
            <a:r>
              <a:rPr lang="en-US" sz="2000" dirty="0">
                <a:latin typeface="Arial"/>
                <a:cs typeface="Arial"/>
              </a:rPr>
              <a:t>Understand the professional standards for the usage, structure, and format of e-mails and interoffice memos in the digital-era workplace</a:t>
            </a:r>
            <a:r>
              <a:rPr lang="en-US" sz="2000" dirty="0" smtClean="0">
                <a:latin typeface="Arial"/>
                <a:cs typeface="Arial"/>
              </a:rPr>
              <a:t>.</a:t>
            </a:r>
            <a:endParaRPr lang="id-ID" sz="2000" dirty="0" smtClean="0">
              <a:latin typeface="Arial"/>
              <a:cs typeface="Arial"/>
            </a:endParaRPr>
          </a:p>
          <a:p>
            <a:pPr marR="5080">
              <a:lnSpc>
                <a:spcPct val="100000"/>
              </a:lnSpc>
              <a:spcBef>
                <a:spcPts val="105"/>
              </a:spcBef>
            </a:pPr>
            <a:r>
              <a:rPr lang="en-US" sz="2000" dirty="0">
                <a:latin typeface="Arial"/>
                <a:cs typeface="Arial"/>
              </a:rPr>
              <a:t>Explain workplace instant messaging and texting as well as their liabilities and best </a:t>
            </a:r>
            <a:r>
              <a:rPr lang="en-US" sz="2000" dirty="0" smtClean="0">
                <a:latin typeface="Arial"/>
                <a:cs typeface="Arial"/>
              </a:rPr>
              <a:t>practices</a:t>
            </a:r>
            <a:endParaRPr lang="id-ID" sz="2000" dirty="0" smtClean="0">
              <a:latin typeface="Arial"/>
              <a:cs typeface="Arial"/>
            </a:endParaRPr>
          </a:p>
          <a:p>
            <a:pPr marR="5080">
              <a:lnSpc>
                <a:spcPct val="100000"/>
              </a:lnSpc>
              <a:spcBef>
                <a:spcPts val="105"/>
              </a:spcBef>
            </a:pPr>
            <a:r>
              <a:rPr lang="en-US" sz="2000" dirty="0">
                <a:latin typeface="Arial"/>
                <a:cs typeface="Arial"/>
              </a:rPr>
              <a:t>Identify professional applications of podcasts and </a:t>
            </a:r>
            <a:r>
              <a:rPr lang="en-US" sz="2000" dirty="0" smtClean="0">
                <a:latin typeface="Arial"/>
                <a:cs typeface="Arial"/>
              </a:rPr>
              <a:t>wikis</a:t>
            </a:r>
            <a:endParaRPr lang="id-ID" sz="2000" dirty="0" smtClean="0">
              <a:latin typeface="Arial"/>
              <a:cs typeface="Arial"/>
            </a:endParaRPr>
          </a:p>
          <a:p>
            <a:pPr marR="5080">
              <a:lnSpc>
                <a:spcPct val="100000"/>
              </a:lnSpc>
              <a:spcBef>
                <a:spcPts val="105"/>
              </a:spcBef>
            </a:pPr>
            <a:r>
              <a:rPr lang="en-US" sz="2000" dirty="0">
                <a:latin typeface="Arial"/>
                <a:cs typeface="Arial"/>
              </a:rPr>
              <a:t>Describe how businesses use blogs to connect with internal and external audiences, and list best practices for professional </a:t>
            </a:r>
            <a:r>
              <a:rPr lang="en-US" sz="2000" dirty="0" smtClean="0">
                <a:latin typeface="Arial"/>
                <a:cs typeface="Arial"/>
              </a:rPr>
              <a:t>blogging</a:t>
            </a:r>
            <a:endParaRPr lang="id-ID" sz="2000" dirty="0" smtClean="0">
              <a:latin typeface="Arial"/>
              <a:cs typeface="Arial"/>
            </a:endParaRPr>
          </a:p>
          <a:p>
            <a:pPr marR="5080">
              <a:lnSpc>
                <a:spcPct val="100000"/>
              </a:lnSpc>
              <a:spcBef>
                <a:spcPts val="105"/>
              </a:spcBef>
            </a:pPr>
            <a:r>
              <a:rPr lang="en-US" sz="2000" dirty="0">
                <a:latin typeface="Arial"/>
                <a:cs typeface="Arial"/>
              </a:rPr>
              <a:t>Address business uses of social media networks, and assess their advantages as well as risks</a:t>
            </a:r>
            <a:endParaRPr lang="id-ID" sz="2000" dirty="0">
              <a:latin typeface="Arial"/>
              <a:cs typeface="Arial"/>
            </a:endParaRPr>
          </a:p>
          <a:p>
            <a:pPr marR="5080">
              <a:lnSpc>
                <a:spcPct val="100000"/>
              </a:lnSpc>
              <a:spcBef>
                <a:spcPts val="105"/>
              </a:spcBef>
            </a:pPr>
            <a:endParaRPr lang="en-US" sz="2000" dirty="0">
              <a:latin typeface="Arial"/>
              <a:cs typeface="Aria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6585E2-4C0B-443F-A25D-E625A79689EE}" type="slidenum">
              <a:rPr lang="en-US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34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Contents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Preparing Digital-Age E-Mail </a:t>
            </a:r>
            <a:r>
              <a:rPr lang="id-ID" dirty="0" smtClean="0"/>
              <a:t>Messages and Memos</a:t>
            </a:r>
          </a:p>
          <a:p>
            <a:r>
              <a:rPr lang="id-ID" dirty="0"/>
              <a:t>Workplace Messaging and </a:t>
            </a:r>
            <a:r>
              <a:rPr lang="id-ID" dirty="0" smtClean="0"/>
              <a:t>Texting</a:t>
            </a:r>
          </a:p>
          <a:p>
            <a:r>
              <a:rPr lang="en-US" dirty="0"/>
              <a:t>Making Podcasts and Wikis Work </a:t>
            </a:r>
            <a:r>
              <a:rPr lang="en-US" dirty="0" smtClean="0"/>
              <a:t>for</a:t>
            </a:r>
            <a:r>
              <a:rPr lang="id-ID" dirty="0" smtClean="0"/>
              <a:t> Business</a:t>
            </a:r>
          </a:p>
          <a:p>
            <a:r>
              <a:rPr lang="id-ID" dirty="0"/>
              <a:t>Blogging for </a:t>
            </a:r>
            <a:r>
              <a:rPr lang="id-ID" dirty="0" smtClean="0"/>
              <a:t>Business</a:t>
            </a:r>
          </a:p>
          <a:p>
            <a:r>
              <a:rPr lang="id-ID"/>
              <a:t>Web 2.0: Social Networking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459896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8382000" cy="1020763"/>
          </a:xfrm>
        </p:spPr>
        <p:txBody>
          <a:bodyPr lIns="92075" tIns="46038" rIns="92075" bIns="46038"/>
          <a:lstStyle/>
          <a:p>
            <a:pPr>
              <a:lnSpc>
                <a:spcPct val="90000"/>
              </a:lnSpc>
              <a:defRPr/>
            </a:pPr>
            <a:r>
              <a:rPr lang="en-US" dirty="0" smtClean="0"/>
              <a:t>Informational E-Mails and Memos</a:t>
            </a:r>
            <a:endParaRPr lang="en-US" dirty="0"/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686594" y="1295400"/>
            <a:ext cx="7619206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3916"/>
              </a:buClr>
              <a:buFont typeface="Wingdings" pitchFamily="2" charset="2"/>
              <a:buChar char="§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3916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3916"/>
              </a:buClr>
              <a:buFont typeface="Wingdings" pitchFamily="2" charset="2"/>
              <a:buChar char="§"/>
              <a:defRPr sz="26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3916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3916"/>
              </a:buClr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B23916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B23916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B23916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B23916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eaLnBrk="1" hangingPunct="1">
              <a:lnSpc>
                <a:spcPct val="105000"/>
              </a:lnSpc>
              <a:buFont typeface="Wingdings" pitchFamily="2" charset="2"/>
              <a:buNone/>
            </a:pPr>
            <a:r>
              <a:rPr lang="en-US" b="1" dirty="0" smtClean="0"/>
              <a:t>Writing Plan</a:t>
            </a: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799195" y="1795790"/>
            <a:ext cx="62865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800" b="1" dirty="0">
                <a:solidFill>
                  <a:srgbClr val="800000"/>
                </a:solidFill>
                <a:sym typeface="Wingdings 2" pitchFamily="18" charset="2"/>
              </a:rPr>
              <a:t></a:t>
            </a:r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1427845" y="1817561"/>
            <a:ext cx="7429500" cy="2754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AC512F"/>
              </a:buClr>
              <a:buFont typeface="Wingdings" pitchFamily="2" charset="2"/>
              <a:buNone/>
            </a:pPr>
            <a:r>
              <a:rPr lang="en-US" sz="2800" b="1" dirty="0">
                <a:solidFill>
                  <a:srgbClr val="800000"/>
                </a:solidFill>
              </a:rPr>
              <a:t>Subject Line</a:t>
            </a:r>
          </a:p>
          <a:p>
            <a:pPr marL="342900" indent="-342900">
              <a:spcBef>
                <a:spcPct val="20000"/>
              </a:spcBef>
              <a:buClr>
                <a:srgbClr val="B23916"/>
              </a:buClr>
              <a:buFont typeface="Wingdings" pitchFamily="2" charset="2"/>
              <a:buChar char="§"/>
            </a:pPr>
            <a:r>
              <a:rPr lang="en-US" sz="2400" dirty="0" smtClean="0"/>
              <a:t>Summarize the main idea</a:t>
            </a:r>
          </a:p>
          <a:p>
            <a:pPr marL="342900" indent="-342900">
              <a:spcBef>
                <a:spcPct val="20000"/>
              </a:spcBef>
              <a:buClr>
                <a:srgbClr val="B23916"/>
              </a:buClr>
              <a:buFont typeface="Wingdings" pitchFamily="2" charset="2"/>
              <a:buChar char="§"/>
            </a:pPr>
            <a:r>
              <a:rPr lang="en-US" sz="2400" dirty="0" smtClean="0"/>
              <a:t>Avoid meaningless one-word subject lines.</a:t>
            </a:r>
          </a:p>
          <a:p>
            <a:pPr marL="342900" indent="-342900">
              <a:spcBef>
                <a:spcPct val="20000"/>
              </a:spcBef>
              <a:buClr>
                <a:srgbClr val="B23916"/>
              </a:buClr>
              <a:buFont typeface="Wingdings" pitchFamily="2" charset="2"/>
              <a:buChar char="§"/>
            </a:pPr>
            <a:r>
              <a:rPr lang="en-US" sz="2400" dirty="0" smtClean="0"/>
              <a:t>Type in upper- and lowercase letters.</a:t>
            </a:r>
          </a:p>
          <a:p>
            <a:pPr marL="342900" indent="-342900">
              <a:spcBef>
                <a:spcPct val="20000"/>
              </a:spcBef>
              <a:buClr>
                <a:srgbClr val="B23916"/>
              </a:buClr>
              <a:buFont typeface="Wingdings" pitchFamily="2" charset="2"/>
              <a:buChar char="§"/>
            </a:pPr>
            <a:r>
              <a:rPr lang="en-US" sz="2400" dirty="0" smtClean="0"/>
              <a:t>Do not write as a complete sentence.</a:t>
            </a:r>
          </a:p>
          <a:p>
            <a:pPr marL="342900" indent="-342900">
              <a:spcBef>
                <a:spcPct val="20000"/>
              </a:spcBef>
              <a:buClr>
                <a:srgbClr val="B23916"/>
              </a:buClr>
              <a:buFont typeface="Wingdings" pitchFamily="2" charset="2"/>
              <a:buChar char="§"/>
            </a:pPr>
            <a:r>
              <a:rPr lang="en-US" sz="2400" dirty="0" smtClean="0"/>
              <a:t>NEVER leave the subject line blank.</a:t>
            </a:r>
            <a:endParaRPr lang="en-US" sz="2400" dirty="0"/>
          </a:p>
        </p:txBody>
      </p:sp>
      <p:graphicFrame>
        <p:nvGraphicFramePr>
          <p:cNvPr id="8" name="Group 23"/>
          <p:cNvGraphicFramePr>
            <a:graphicFrameLocks noGrp="1"/>
          </p:cNvGraphicFramePr>
          <p:nvPr>
            <p:extLst/>
          </p:nvPr>
        </p:nvGraphicFramePr>
        <p:xfrm>
          <a:off x="1426855" y="4648200"/>
          <a:ext cx="3368675" cy="1382685"/>
        </p:xfrm>
        <a:graphic>
          <a:graphicData uri="http://schemas.openxmlformats.org/drawingml/2006/table">
            <a:tbl>
              <a:tblPr/>
              <a:tblGrid>
                <a:gridCol w="3368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71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C512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Instead of these:</a:t>
                      </a:r>
                    </a:p>
                  </a:txBody>
                  <a:tcPr marT="45716" marB="45716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371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AC512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Urgent!</a:t>
                      </a:r>
                    </a:p>
                  </a:txBody>
                  <a:tcPr marT="45716" marB="45716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022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AC512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we will meet this week</a:t>
                      </a:r>
                    </a:p>
                  </a:txBody>
                  <a:tcPr marT="45716" marB="45716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" name="Group 23"/>
          <p:cNvGraphicFramePr>
            <a:graphicFrameLocks noGrp="1"/>
          </p:cNvGraphicFramePr>
          <p:nvPr>
            <p:extLst/>
          </p:nvPr>
        </p:nvGraphicFramePr>
        <p:xfrm>
          <a:off x="4267200" y="4648200"/>
          <a:ext cx="4449763" cy="1347433"/>
        </p:xfrm>
        <a:graphic>
          <a:graphicData uri="http://schemas.openxmlformats.org/drawingml/2006/table">
            <a:tbl>
              <a:tblPr/>
              <a:tblGrid>
                <a:gridCol w="4449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C512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Try these:</a:t>
                      </a:r>
                    </a:p>
                  </a:txBody>
                  <a:tcPr marT="45716" marB="45716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4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AC512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Expense Form Due Friday at 5 p.m.</a:t>
                      </a:r>
                    </a:p>
                  </a:txBody>
                  <a:tcPr marT="45716" marB="45716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49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AC512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Task Force Meeting Monday, May 28</a:t>
                      </a:r>
                    </a:p>
                  </a:txBody>
                  <a:tcPr marT="45716" marB="45716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774434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666750" y="2133600"/>
            <a:ext cx="62865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800" b="1" dirty="0">
                <a:solidFill>
                  <a:srgbClr val="800000"/>
                </a:solidFill>
                <a:sym typeface="Wingdings 2" pitchFamily="18" charset="2"/>
              </a:rPr>
              <a:t></a:t>
            </a: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1257300" y="2133600"/>
            <a:ext cx="74295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3916"/>
              </a:buClr>
              <a:buFont typeface="Wingdings" pitchFamily="2" charset="2"/>
              <a:buChar char="§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3916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3916"/>
              </a:buClr>
              <a:buFont typeface="Wingdings" pitchFamily="2" charset="2"/>
              <a:buChar char="§"/>
              <a:defRPr sz="26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3916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3916"/>
              </a:buClr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B23916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B23916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B23916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B23916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800" b="1" dirty="0" smtClean="0">
                <a:solidFill>
                  <a:srgbClr val="800000"/>
                </a:solidFill>
              </a:rPr>
              <a:t>Opening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2800" dirty="0" smtClean="0"/>
              <a:t>Frontload: reveal main idea immediately in expanded form.</a:t>
            </a:r>
          </a:p>
        </p:txBody>
      </p:sp>
      <p:graphicFrame>
        <p:nvGraphicFramePr>
          <p:cNvPr id="14" name="Group 23"/>
          <p:cNvGraphicFramePr>
            <a:graphicFrameLocks noGrp="1"/>
          </p:cNvGraphicFramePr>
          <p:nvPr>
            <p:extLst/>
          </p:nvPr>
        </p:nvGraphicFramePr>
        <p:xfrm>
          <a:off x="1274138" y="3657600"/>
          <a:ext cx="3368675" cy="1889744"/>
        </p:xfrm>
        <a:graphic>
          <a:graphicData uri="http://schemas.openxmlformats.org/drawingml/2006/table">
            <a:tbl>
              <a:tblPr/>
              <a:tblGrid>
                <a:gridCol w="3368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C512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Instead of this:</a:t>
                      </a:r>
                    </a:p>
                  </a:txBody>
                  <a:tcPr marT="45716" marB="45716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479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AC512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Several employees have requested we set up a vanpool.</a:t>
                      </a:r>
                    </a:p>
                  </a:txBody>
                  <a:tcPr marT="45716" marB="45716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" name="Group 23"/>
          <p:cNvGraphicFramePr>
            <a:graphicFrameLocks noGrp="1"/>
          </p:cNvGraphicFramePr>
          <p:nvPr>
            <p:extLst/>
          </p:nvPr>
        </p:nvGraphicFramePr>
        <p:xfrm>
          <a:off x="5165725" y="3657600"/>
          <a:ext cx="3368675" cy="2316464"/>
        </p:xfrm>
        <a:graphic>
          <a:graphicData uri="http://schemas.openxmlformats.org/drawingml/2006/table">
            <a:tbl>
              <a:tblPr/>
              <a:tblGrid>
                <a:gridCol w="3368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C512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Try this:</a:t>
                      </a:r>
                    </a:p>
                  </a:txBody>
                  <a:tcPr marT="45716" marB="45716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479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AC512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We will meet this Friday at 2 p.m. to discuss a possible company vanpool.</a:t>
                      </a:r>
                    </a:p>
                  </a:txBody>
                  <a:tcPr marT="45716" marB="45716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>
          <a:xfrm>
            <a:off x="609599" y="152400"/>
            <a:ext cx="8277225" cy="1020763"/>
          </a:xfrm>
        </p:spPr>
        <p:txBody>
          <a:bodyPr lIns="92075" tIns="46038" rIns="92075" bIns="46038"/>
          <a:lstStyle/>
          <a:p>
            <a:pPr>
              <a:lnSpc>
                <a:spcPct val="90000"/>
              </a:lnSpc>
              <a:defRPr/>
            </a:pPr>
            <a:r>
              <a:rPr lang="en-US" dirty="0" smtClean="0"/>
              <a:t>Informational E-Mails and Memos</a:t>
            </a:r>
            <a:endParaRPr lang="en-US" dirty="0"/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 bwMode="auto">
          <a:xfrm>
            <a:off x="686594" y="1371600"/>
            <a:ext cx="7619206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3916"/>
              </a:buClr>
              <a:buFont typeface="Wingdings" pitchFamily="2" charset="2"/>
              <a:buChar char="§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3916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3916"/>
              </a:buClr>
              <a:buFont typeface="Wingdings" pitchFamily="2" charset="2"/>
              <a:buChar char="§"/>
              <a:defRPr sz="26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3916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3916"/>
              </a:buClr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B23916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B23916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B23916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B23916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eaLnBrk="1" hangingPunct="1">
              <a:lnSpc>
                <a:spcPct val="105000"/>
              </a:lnSpc>
              <a:buFont typeface="Wingdings" pitchFamily="2" charset="2"/>
              <a:buNone/>
            </a:pPr>
            <a:r>
              <a:rPr lang="en-US" b="1" dirty="0" smtClean="0"/>
              <a:t>Writing Plan</a:t>
            </a:r>
          </a:p>
        </p:txBody>
      </p:sp>
    </p:spTree>
    <p:extLst>
      <p:ext uri="{BB962C8B-B14F-4D97-AF65-F5344CB8AC3E}">
        <p14:creationId xmlns:p14="http://schemas.microsoft.com/office/powerpoint/2010/main" val="408252044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Box 10"/>
          <p:cNvSpPr txBox="1">
            <a:spLocks noChangeArrowheads="1"/>
          </p:cNvSpPr>
          <p:nvPr/>
        </p:nvSpPr>
        <p:spPr bwMode="auto">
          <a:xfrm>
            <a:off x="685800" y="2133600"/>
            <a:ext cx="58102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800" b="1" dirty="0">
                <a:solidFill>
                  <a:srgbClr val="800000"/>
                </a:solidFill>
                <a:sym typeface="Wingdings 2" pitchFamily="18" charset="2"/>
              </a:rPr>
              <a:t></a:t>
            </a:r>
          </a:p>
        </p:txBody>
      </p:sp>
      <p:sp>
        <p:nvSpPr>
          <p:cNvPr id="17" name="Rectangle 7"/>
          <p:cNvSpPr txBox="1">
            <a:spLocks noChangeArrowheads="1"/>
          </p:cNvSpPr>
          <p:nvPr/>
        </p:nvSpPr>
        <p:spPr bwMode="auto">
          <a:xfrm>
            <a:off x="1327604" y="2133600"/>
            <a:ext cx="7138987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3916"/>
              </a:buClr>
              <a:buFont typeface="Wingdings" pitchFamily="2" charset="2"/>
              <a:buChar char="§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3916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3916"/>
              </a:buClr>
              <a:buFont typeface="Wingdings" pitchFamily="2" charset="2"/>
              <a:buChar char="§"/>
              <a:defRPr sz="26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3916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3916"/>
              </a:buClr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B23916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B23916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B23916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B23916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sz="2800" b="1" dirty="0" smtClean="0">
                <a:solidFill>
                  <a:srgbClr val="800000"/>
                </a:solidFill>
              </a:rPr>
              <a:t>Body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Explain and justify the opening.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Organize information and explanations logically.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Cover just one topic.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Use headings and numbered and bulleted lists to add high “skim value.”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609599" y="152400"/>
            <a:ext cx="8277225" cy="1020763"/>
          </a:xfrm>
        </p:spPr>
        <p:txBody>
          <a:bodyPr lIns="92075" tIns="46038" rIns="92075" bIns="46038"/>
          <a:lstStyle/>
          <a:p>
            <a:pPr>
              <a:lnSpc>
                <a:spcPct val="90000"/>
              </a:lnSpc>
              <a:defRPr/>
            </a:pPr>
            <a:r>
              <a:rPr lang="en-US" dirty="0" smtClean="0"/>
              <a:t>Informational E-Mails and Memos</a:t>
            </a:r>
            <a:endParaRPr lang="en-US" dirty="0"/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686594" y="1371600"/>
            <a:ext cx="7619206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3916"/>
              </a:buClr>
              <a:buFont typeface="Wingdings" pitchFamily="2" charset="2"/>
              <a:buChar char="§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3916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3916"/>
              </a:buClr>
              <a:buFont typeface="Wingdings" pitchFamily="2" charset="2"/>
              <a:buChar char="§"/>
              <a:defRPr sz="26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3916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3916"/>
              </a:buClr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B23916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B23916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B23916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B23916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eaLnBrk="1" hangingPunct="1">
              <a:lnSpc>
                <a:spcPct val="105000"/>
              </a:lnSpc>
              <a:buFont typeface="Wingdings" pitchFamily="2" charset="2"/>
              <a:buNone/>
            </a:pPr>
            <a:r>
              <a:rPr lang="en-US" b="1" dirty="0" smtClean="0"/>
              <a:t>Writing Plan</a:t>
            </a:r>
          </a:p>
        </p:txBody>
      </p:sp>
    </p:spTree>
    <p:extLst>
      <p:ext uri="{BB962C8B-B14F-4D97-AF65-F5344CB8AC3E}">
        <p14:creationId xmlns:p14="http://schemas.microsoft.com/office/powerpoint/2010/main" val="346744912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689563" y="1719590"/>
            <a:ext cx="61436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800" b="1" dirty="0">
                <a:solidFill>
                  <a:srgbClr val="800000"/>
                </a:solidFill>
                <a:sym typeface="Wingdings 2" pitchFamily="18" charset="2"/>
              </a:rPr>
              <a:t></a:t>
            </a:r>
          </a:p>
        </p:txBody>
      </p:sp>
      <p:sp>
        <p:nvSpPr>
          <p:cNvPr id="9" name="Rectangle 7"/>
          <p:cNvSpPr txBox="1">
            <a:spLocks noChangeArrowheads="1"/>
          </p:cNvSpPr>
          <p:nvPr/>
        </p:nvSpPr>
        <p:spPr bwMode="auto">
          <a:xfrm>
            <a:off x="1295400" y="1719590"/>
            <a:ext cx="7327900" cy="402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3916"/>
              </a:buClr>
              <a:buFont typeface="Wingdings" pitchFamily="2" charset="2"/>
              <a:buChar char="§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3916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3916"/>
              </a:buClr>
              <a:buFont typeface="Wingdings" pitchFamily="2" charset="2"/>
              <a:buChar char="§"/>
              <a:defRPr sz="26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3916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3916"/>
              </a:buClr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B23916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B23916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B23916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B23916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sz="2800" b="1" dirty="0" smtClean="0">
                <a:solidFill>
                  <a:srgbClr val="800000"/>
                </a:solidFill>
              </a:rPr>
              <a:t>Closing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End with one or more of the following:</a:t>
            </a:r>
          </a:p>
          <a:p>
            <a:pPr marL="684213" lvl="1" eaLnBrk="1" hangingPunct="1">
              <a:lnSpc>
                <a:spcPct val="90000"/>
              </a:lnSpc>
              <a:buFont typeface="Arial" pitchFamily="34" charset="0"/>
              <a:buChar char="•"/>
            </a:pPr>
            <a:r>
              <a:rPr lang="en-US" sz="2400" dirty="0" smtClean="0"/>
              <a:t>Action information, dates, or deadlines</a:t>
            </a:r>
          </a:p>
          <a:p>
            <a:pPr marL="684213" lvl="1" eaLnBrk="1" hangingPunct="1">
              <a:lnSpc>
                <a:spcPct val="90000"/>
              </a:lnSpc>
              <a:buFont typeface="Arial" pitchFamily="34" charset="0"/>
              <a:buChar char="•"/>
            </a:pPr>
            <a:r>
              <a:rPr lang="en-US" sz="2400" dirty="0" smtClean="0"/>
              <a:t>Summary of the message</a:t>
            </a:r>
          </a:p>
          <a:p>
            <a:pPr marL="684213" lvl="1" eaLnBrk="1" hangingPunct="1">
              <a:lnSpc>
                <a:spcPct val="90000"/>
              </a:lnSpc>
              <a:buFont typeface="Arial" pitchFamily="34" charset="0"/>
              <a:buChar char="•"/>
            </a:pPr>
            <a:r>
              <a:rPr lang="en-US" sz="2400" dirty="0" smtClean="0"/>
              <a:t>Closing thought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Avoid overused expressions.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>
          <a:xfrm>
            <a:off x="609599" y="152400"/>
            <a:ext cx="8277225" cy="1020763"/>
          </a:xfrm>
        </p:spPr>
        <p:txBody>
          <a:bodyPr lIns="92075" tIns="46038" rIns="92075" bIns="46038"/>
          <a:lstStyle/>
          <a:p>
            <a:pPr>
              <a:lnSpc>
                <a:spcPct val="90000"/>
              </a:lnSpc>
              <a:defRPr/>
            </a:pPr>
            <a:r>
              <a:rPr lang="en-US" dirty="0" smtClean="0"/>
              <a:t>Informational E-Mails and Memos</a:t>
            </a:r>
            <a:endParaRPr lang="en-US" dirty="0"/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686594" y="1295400"/>
            <a:ext cx="7619206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3916"/>
              </a:buClr>
              <a:buFont typeface="Wingdings" pitchFamily="2" charset="2"/>
              <a:buChar char="§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3916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3916"/>
              </a:buClr>
              <a:buFont typeface="Wingdings" pitchFamily="2" charset="2"/>
              <a:buChar char="§"/>
              <a:defRPr sz="26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3916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3916"/>
              </a:buClr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B23916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B23916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B23916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B23916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eaLnBrk="1" hangingPunct="1">
              <a:lnSpc>
                <a:spcPct val="105000"/>
              </a:lnSpc>
              <a:buFont typeface="Wingdings" pitchFamily="2" charset="2"/>
              <a:buNone/>
            </a:pPr>
            <a:r>
              <a:rPr lang="en-US" b="1" dirty="0" smtClean="0"/>
              <a:t>Writing Plan</a:t>
            </a:r>
          </a:p>
        </p:txBody>
      </p:sp>
      <p:graphicFrame>
        <p:nvGraphicFramePr>
          <p:cNvPr id="12" name="Group 23"/>
          <p:cNvGraphicFramePr>
            <a:graphicFrameLocks noGrp="1"/>
          </p:cNvGraphicFramePr>
          <p:nvPr>
            <p:extLst/>
          </p:nvPr>
        </p:nvGraphicFramePr>
        <p:xfrm>
          <a:off x="1295400" y="4419600"/>
          <a:ext cx="3368675" cy="1201512"/>
        </p:xfrm>
        <a:graphic>
          <a:graphicData uri="http://schemas.openxmlformats.org/drawingml/2006/table">
            <a:tbl>
              <a:tblPr/>
              <a:tblGrid>
                <a:gridCol w="3368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77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C512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Instead of this:</a:t>
                      </a:r>
                    </a:p>
                  </a:txBody>
                  <a:tcPr marT="45716" marB="45716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52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AC512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Thank you for your cooperation.</a:t>
                      </a:r>
                    </a:p>
                  </a:txBody>
                  <a:tcPr marT="45716" marB="45716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5" name="Group 23"/>
          <p:cNvGraphicFramePr>
            <a:graphicFrameLocks noGrp="1"/>
          </p:cNvGraphicFramePr>
          <p:nvPr>
            <p:extLst/>
          </p:nvPr>
        </p:nvGraphicFramePr>
        <p:xfrm>
          <a:off x="4694237" y="4399697"/>
          <a:ext cx="3368675" cy="1341031"/>
        </p:xfrm>
        <a:graphic>
          <a:graphicData uri="http://schemas.openxmlformats.org/drawingml/2006/table">
            <a:tbl>
              <a:tblPr/>
              <a:tblGrid>
                <a:gridCol w="3368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C512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Try this:</a:t>
                      </a:r>
                    </a:p>
                  </a:txBody>
                  <a:tcPr marT="45716" marB="45716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479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AC512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Please let me know your answer by Monday, June 2.</a:t>
                      </a:r>
                    </a:p>
                  </a:txBody>
                  <a:tcPr marT="45716" marB="45716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428259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utoUpdateAnimBg="0"/>
      <p:bldP spid="9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>
          <a:xfrm>
            <a:off x="515938" y="185738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z="4000" dirty="0" smtClean="0"/>
              <a:t>Formatting E-Mail Messages</a:t>
            </a:r>
            <a:endParaRPr lang="en-US" sz="4000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533400" y="1371601"/>
            <a:ext cx="7619206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3916"/>
              </a:buClr>
              <a:buFont typeface="Wingdings" pitchFamily="2" charset="2"/>
              <a:buChar char="§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3916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3916"/>
              </a:buClr>
              <a:buFont typeface="Wingdings" pitchFamily="2" charset="2"/>
              <a:buChar char="§"/>
              <a:defRPr sz="26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3916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3916"/>
              </a:buClr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B23916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B23916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B23916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B23916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eaLnBrk="1" hangingPunct="1">
              <a:lnSpc>
                <a:spcPct val="105000"/>
              </a:lnSpc>
              <a:buFont typeface="Wingdings" pitchFamily="2" charset="2"/>
              <a:buNone/>
            </a:pPr>
            <a:r>
              <a:rPr lang="en-US" b="1" dirty="0" smtClean="0"/>
              <a:t>Guide Words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685800" y="2133600"/>
          <a:ext cx="7924800" cy="3435096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23767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80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45720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>
                          <a:effectLst/>
                        </a:rPr>
                        <a:t>To:</a:t>
                      </a:r>
                      <a:endParaRPr lang="en-US" sz="11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Ann Jones&lt;</a:t>
                      </a:r>
                      <a:r>
                        <a:rPr lang="en-US" sz="2800" u="sng">
                          <a:effectLst/>
                        </a:rPr>
                        <a:t>ajones@peach.com</a:t>
                      </a:r>
                      <a:r>
                        <a:rPr lang="en-US" sz="2800">
                          <a:effectLst/>
                        </a:rPr>
                        <a:t>&gt;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>
                          <a:effectLst/>
                        </a:rPr>
                        <a:t>From:</a:t>
                      </a:r>
                      <a:endParaRPr lang="en-US" sz="11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Entered automatically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45720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>
                          <a:effectLst/>
                        </a:rPr>
                        <a:t>Date:</a:t>
                      </a:r>
                      <a:endParaRPr lang="en-US" sz="11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Entered automatically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45720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>
                          <a:effectLst/>
                        </a:rPr>
                        <a:t>Subject:</a:t>
                      </a:r>
                      <a:endParaRPr lang="en-US" sz="11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Meaningful Topic Summary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45720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>
                          <a:effectLst/>
                        </a:rPr>
                        <a:t>Cc:</a:t>
                      </a:r>
                      <a:endParaRPr lang="en-US" sz="11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Receiver of copy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45720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>
                          <a:effectLst/>
                        </a:rPr>
                        <a:t>Bcc:</a:t>
                      </a:r>
                      <a:endParaRPr lang="en-US" sz="11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Receiver of blind copy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45720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>
                          <a:effectLst/>
                        </a:rPr>
                        <a:t>Attached:</a:t>
                      </a:r>
                      <a:endParaRPr lang="en-US" sz="11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Name of file attached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70437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486239EC-6874-44CD-860B-2FCC23BB6BED}" vid="{BFAB6428-7F4E-4E1D-9CC5-D8F0A7472459}"/>
    </a:ext>
  </a:extLst>
</a:theme>
</file>

<file path=ppt/theme/theme2.xml><?xml version="1.0" encoding="utf-8"?>
<a:theme xmlns:a="http://schemas.openxmlformats.org/drawingml/2006/main" name="Custom Design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FFFF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486239EC-6874-44CD-860B-2FCC23BB6BED}" vid="{9D62451D-7CB4-4105-8741-3A572E298A3F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109</TotalTime>
  <Words>690</Words>
  <Application>Microsoft Office PowerPoint</Application>
  <PresentationFormat>On-screen Show (4:3)</PresentationFormat>
  <Paragraphs>148</Paragraphs>
  <Slides>19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Calibri</vt:lpstr>
      <vt:lpstr>Cambria</vt:lpstr>
      <vt:lpstr>Times New Roman</vt:lpstr>
      <vt:lpstr>Wingdings</vt:lpstr>
      <vt:lpstr>Wingdings 2</vt:lpstr>
      <vt:lpstr>Office Theme</vt:lpstr>
      <vt:lpstr>Custom Design</vt:lpstr>
      <vt:lpstr>UM0016 Komunikasi Bisnis</vt:lpstr>
      <vt:lpstr>Overview</vt:lpstr>
      <vt:lpstr>Chapter Objectives </vt:lpstr>
      <vt:lpstr>Contents</vt:lpstr>
      <vt:lpstr>Informational E-Mails and Memos</vt:lpstr>
      <vt:lpstr>Informational E-Mails and Memos</vt:lpstr>
      <vt:lpstr>Informational E-Mails and Memos</vt:lpstr>
      <vt:lpstr>Informational E-Mails and Memos</vt:lpstr>
      <vt:lpstr>Formatting E-Mail Messages</vt:lpstr>
      <vt:lpstr>Formatting E-Mail Messages</vt:lpstr>
      <vt:lpstr>Formatting E-Mail Messages</vt:lpstr>
      <vt:lpstr>Formatting E-Mail Messages</vt:lpstr>
      <vt:lpstr>Professional E-Mail Messages</vt:lpstr>
      <vt:lpstr>Professional E-Mail Messages</vt:lpstr>
      <vt:lpstr>Professional E-Mail Messages</vt:lpstr>
      <vt:lpstr>Professional E-Mail Messages</vt:lpstr>
      <vt:lpstr>Professional E-Mail Messages</vt:lpstr>
      <vt:lpstr>Professional E-Mail Messages</vt:lpstr>
      <vt:lpstr>Question &amp; Answers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Chatrine Sylvia</dc:creator>
  <cp:lastModifiedBy>Rin Rin</cp:lastModifiedBy>
  <cp:revision>24</cp:revision>
  <dcterms:created xsi:type="dcterms:W3CDTF">2017-06-21T08:37:35Z</dcterms:created>
  <dcterms:modified xsi:type="dcterms:W3CDTF">2018-03-02T15:37:58Z</dcterms:modified>
</cp:coreProperties>
</file>