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6" r:id="rId7"/>
    <p:sldId id="268" r:id="rId8"/>
    <p:sldId id="261" r:id="rId9"/>
    <p:sldId id="262" r:id="rId10"/>
    <p:sldId id="265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63217-3AE3-4DCF-97A8-C46A8F1389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52DD90-7720-407F-8806-F9440E1AC1D2}">
      <dgm:prSet/>
      <dgm:spPr/>
      <dgm:t>
        <a:bodyPr/>
        <a:lstStyle/>
        <a:p>
          <a:r>
            <a:rPr lang="en-US"/>
            <a:t>Our OLS models failed to find a strong correlation, but it did highlight the significant variables in our data.</a:t>
          </a:r>
        </a:p>
      </dgm:t>
    </dgm:pt>
    <dgm:pt modelId="{13EE81CE-0ADE-448E-8614-95E5151BDA6E}" type="parTrans" cxnId="{9549531D-4AFC-4937-A08E-DBC9740E910D}">
      <dgm:prSet/>
      <dgm:spPr/>
      <dgm:t>
        <a:bodyPr/>
        <a:lstStyle/>
        <a:p>
          <a:endParaRPr lang="en-US"/>
        </a:p>
      </dgm:t>
    </dgm:pt>
    <dgm:pt modelId="{1FF0A4C4-7397-4519-BF0C-D6AFD22FC730}" type="sibTrans" cxnId="{9549531D-4AFC-4937-A08E-DBC9740E910D}">
      <dgm:prSet/>
      <dgm:spPr/>
      <dgm:t>
        <a:bodyPr/>
        <a:lstStyle/>
        <a:p>
          <a:endParaRPr lang="en-US"/>
        </a:p>
      </dgm:t>
    </dgm:pt>
    <dgm:pt modelId="{8332F120-0431-47B4-B9D2-8F0952AD8059}">
      <dgm:prSet/>
      <dgm:spPr/>
      <dgm:t>
        <a:bodyPr/>
        <a:lstStyle/>
        <a:p>
          <a:r>
            <a:rPr lang="en-US"/>
            <a:t>Our first SVM model yielded a bad accuracy score.</a:t>
          </a:r>
        </a:p>
      </dgm:t>
    </dgm:pt>
    <dgm:pt modelId="{9E425111-458D-44DB-811E-AF0D939F19BD}" type="parTrans" cxnId="{B8AF3863-9353-47A4-82C5-8DE8C80657CD}">
      <dgm:prSet/>
      <dgm:spPr/>
      <dgm:t>
        <a:bodyPr/>
        <a:lstStyle/>
        <a:p>
          <a:endParaRPr lang="en-US"/>
        </a:p>
      </dgm:t>
    </dgm:pt>
    <dgm:pt modelId="{986319DB-2285-43F1-B8DD-84CF6A6F3996}" type="sibTrans" cxnId="{B8AF3863-9353-47A4-82C5-8DE8C80657CD}">
      <dgm:prSet/>
      <dgm:spPr/>
      <dgm:t>
        <a:bodyPr/>
        <a:lstStyle/>
        <a:p>
          <a:endParaRPr lang="en-US"/>
        </a:p>
      </dgm:t>
    </dgm:pt>
    <dgm:pt modelId="{CFCBE112-10FD-4016-BB4B-93B34DF65B78}">
      <dgm:prSet/>
      <dgm:spPr/>
      <dgm:t>
        <a:bodyPr/>
        <a:lstStyle/>
        <a:p>
          <a:r>
            <a:rPr lang="en-US"/>
            <a:t>In an effort to improve our SVM results, we used GridSearch to hyper tune our parameters.</a:t>
          </a:r>
        </a:p>
      </dgm:t>
    </dgm:pt>
    <dgm:pt modelId="{E724832B-39F6-4D07-9BCC-B66F91BE5253}" type="parTrans" cxnId="{EF1F58D2-124B-4D4E-91B2-0BB260B9317B}">
      <dgm:prSet/>
      <dgm:spPr/>
      <dgm:t>
        <a:bodyPr/>
        <a:lstStyle/>
        <a:p>
          <a:endParaRPr lang="en-US"/>
        </a:p>
      </dgm:t>
    </dgm:pt>
    <dgm:pt modelId="{19450D92-4B46-4791-80D2-3F5CD4FD5732}" type="sibTrans" cxnId="{EF1F58D2-124B-4D4E-91B2-0BB260B9317B}">
      <dgm:prSet/>
      <dgm:spPr/>
      <dgm:t>
        <a:bodyPr/>
        <a:lstStyle/>
        <a:p>
          <a:endParaRPr lang="en-US"/>
        </a:p>
      </dgm:t>
    </dgm:pt>
    <dgm:pt modelId="{CBA450E2-763B-47AF-8EB2-679D0C66CAB5}">
      <dgm:prSet/>
      <dgm:spPr/>
      <dgm:t>
        <a:bodyPr/>
        <a:lstStyle/>
        <a:p>
          <a:r>
            <a:rPr lang="en-US"/>
            <a:t>Our efforts proved futile; accuracy score did not change.</a:t>
          </a:r>
        </a:p>
      </dgm:t>
    </dgm:pt>
    <dgm:pt modelId="{A0F0A5E5-F39F-488A-8053-139B8D4B5177}" type="parTrans" cxnId="{1C2FF391-33DD-420D-9A3C-4DF6B66BF1C3}">
      <dgm:prSet/>
      <dgm:spPr/>
      <dgm:t>
        <a:bodyPr/>
        <a:lstStyle/>
        <a:p>
          <a:endParaRPr lang="en-US"/>
        </a:p>
      </dgm:t>
    </dgm:pt>
    <dgm:pt modelId="{5076751A-E5CA-40B7-8A29-958C9D09B5AB}" type="sibTrans" cxnId="{1C2FF391-33DD-420D-9A3C-4DF6B66BF1C3}">
      <dgm:prSet/>
      <dgm:spPr/>
      <dgm:t>
        <a:bodyPr/>
        <a:lstStyle/>
        <a:p>
          <a:endParaRPr lang="en-US"/>
        </a:p>
      </dgm:t>
    </dgm:pt>
    <dgm:pt modelId="{6BC6E3EC-24A7-498E-A44F-FB0229428824}">
      <dgm:prSet/>
      <dgm:spPr/>
      <dgm:t>
        <a:bodyPr/>
        <a:lstStyle/>
        <a:p>
          <a:r>
            <a:rPr lang="en-US"/>
            <a:t>This makes sense because GPA is hard to predict since there are so many factors.</a:t>
          </a:r>
        </a:p>
      </dgm:t>
    </dgm:pt>
    <dgm:pt modelId="{54D782F1-7E47-47A0-A3D3-64DF1B2ABAB5}" type="parTrans" cxnId="{E6953BCB-78F7-497B-AC6F-755F8D2E230C}">
      <dgm:prSet/>
      <dgm:spPr/>
      <dgm:t>
        <a:bodyPr/>
        <a:lstStyle/>
        <a:p>
          <a:endParaRPr lang="en-US"/>
        </a:p>
      </dgm:t>
    </dgm:pt>
    <dgm:pt modelId="{2C2F8448-3764-41D3-9161-D48ECE863A5C}" type="sibTrans" cxnId="{E6953BCB-78F7-497B-AC6F-755F8D2E230C}">
      <dgm:prSet/>
      <dgm:spPr/>
      <dgm:t>
        <a:bodyPr/>
        <a:lstStyle/>
        <a:p>
          <a:endParaRPr lang="en-US"/>
        </a:p>
      </dgm:t>
    </dgm:pt>
    <dgm:pt modelId="{899F9E75-8DB5-48BF-8F34-C304E18175AD}">
      <dgm:prSet/>
      <dgm:spPr/>
      <dgm:t>
        <a:bodyPr/>
        <a:lstStyle/>
        <a:p>
          <a:r>
            <a:rPr lang="en-US"/>
            <a:t>This might be the reason why your college admission essay is more important than your SAT score or high school GPA.</a:t>
          </a:r>
        </a:p>
      </dgm:t>
    </dgm:pt>
    <dgm:pt modelId="{B4E813DE-0F84-4B3B-BC63-6C60A4923137}" type="parTrans" cxnId="{D335D97A-562D-4893-9C01-63C8290F8D35}">
      <dgm:prSet/>
      <dgm:spPr/>
      <dgm:t>
        <a:bodyPr/>
        <a:lstStyle/>
        <a:p>
          <a:endParaRPr lang="en-US"/>
        </a:p>
      </dgm:t>
    </dgm:pt>
    <dgm:pt modelId="{3906FAAF-6C47-4394-9FEE-17AEE7F02E71}" type="sibTrans" cxnId="{D335D97A-562D-4893-9C01-63C8290F8D35}">
      <dgm:prSet/>
      <dgm:spPr/>
      <dgm:t>
        <a:bodyPr/>
        <a:lstStyle/>
        <a:p>
          <a:endParaRPr lang="en-US"/>
        </a:p>
      </dgm:t>
    </dgm:pt>
    <dgm:pt modelId="{8B3916D0-4D62-499F-A6FB-D654D5B06BA7}" type="pres">
      <dgm:prSet presAssocID="{BD163217-3AE3-4DCF-97A8-C46A8F138925}" presName="linear" presStyleCnt="0">
        <dgm:presLayoutVars>
          <dgm:animLvl val="lvl"/>
          <dgm:resizeHandles val="exact"/>
        </dgm:presLayoutVars>
      </dgm:prSet>
      <dgm:spPr/>
    </dgm:pt>
    <dgm:pt modelId="{1A698145-24A5-4ADB-8D1F-B5C950176C90}" type="pres">
      <dgm:prSet presAssocID="{1452DD90-7720-407F-8806-F9440E1AC1D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B5AAABD-0211-482F-AFF9-E9FD61431896}" type="pres">
      <dgm:prSet presAssocID="{1FF0A4C4-7397-4519-BF0C-D6AFD22FC730}" presName="spacer" presStyleCnt="0"/>
      <dgm:spPr/>
    </dgm:pt>
    <dgm:pt modelId="{7A2CC59E-0425-4A13-854B-CB3FDDA76932}" type="pres">
      <dgm:prSet presAssocID="{8332F120-0431-47B4-B9D2-8F0952AD80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CFD89A-B036-49A5-ABB9-63C4B77B3D98}" type="pres">
      <dgm:prSet presAssocID="{986319DB-2285-43F1-B8DD-84CF6A6F3996}" presName="spacer" presStyleCnt="0"/>
      <dgm:spPr/>
    </dgm:pt>
    <dgm:pt modelId="{86756219-E4B8-41DE-981D-473403384F85}" type="pres">
      <dgm:prSet presAssocID="{CFCBE112-10FD-4016-BB4B-93B34DF65B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99A3A1-0F05-463B-A191-219A6CF7897A}" type="pres">
      <dgm:prSet presAssocID="{19450D92-4B46-4791-80D2-3F5CD4FD5732}" presName="spacer" presStyleCnt="0"/>
      <dgm:spPr/>
    </dgm:pt>
    <dgm:pt modelId="{E15F6333-DFC0-46F3-A59C-C2BB5C38DE8F}" type="pres">
      <dgm:prSet presAssocID="{CBA450E2-763B-47AF-8EB2-679D0C66CAB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1919180-2436-423A-A65E-D1EC458467FC}" type="pres">
      <dgm:prSet presAssocID="{5076751A-E5CA-40B7-8A29-958C9D09B5AB}" presName="spacer" presStyleCnt="0"/>
      <dgm:spPr/>
    </dgm:pt>
    <dgm:pt modelId="{66FDC316-9006-4D23-81BE-9E1FAEAFD883}" type="pres">
      <dgm:prSet presAssocID="{6BC6E3EC-24A7-498E-A44F-FB022942882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FB728C8-FB2A-4B59-9F96-57B45A76A514}" type="pres">
      <dgm:prSet presAssocID="{2C2F8448-3764-41D3-9161-D48ECE863A5C}" presName="spacer" presStyleCnt="0"/>
      <dgm:spPr/>
    </dgm:pt>
    <dgm:pt modelId="{C2911900-7566-40C3-A42C-F88745C94A26}" type="pres">
      <dgm:prSet presAssocID="{899F9E75-8DB5-48BF-8F34-C304E18175A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A85601-6A45-47BB-A139-98215F20141B}" type="presOf" srcId="{CFCBE112-10FD-4016-BB4B-93B34DF65B78}" destId="{86756219-E4B8-41DE-981D-473403384F85}" srcOrd="0" destOrd="0" presId="urn:microsoft.com/office/officeart/2005/8/layout/vList2"/>
    <dgm:cxn modelId="{0D349407-5F7D-49EF-9BA5-090AC1090632}" type="presOf" srcId="{8332F120-0431-47B4-B9D2-8F0952AD8059}" destId="{7A2CC59E-0425-4A13-854B-CB3FDDA76932}" srcOrd="0" destOrd="0" presId="urn:microsoft.com/office/officeart/2005/8/layout/vList2"/>
    <dgm:cxn modelId="{9549531D-4AFC-4937-A08E-DBC9740E910D}" srcId="{BD163217-3AE3-4DCF-97A8-C46A8F138925}" destId="{1452DD90-7720-407F-8806-F9440E1AC1D2}" srcOrd="0" destOrd="0" parTransId="{13EE81CE-0ADE-448E-8614-95E5151BDA6E}" sibTransId="{1FF0A4C4-7397-4519-BF0C-D6AFD22FC730}"/>
    <dgm:cxn modelId="{4221CE48-4354-47D0-A494-6D88BCF61DB1}" type="presOf" srcId="{6BC6E3EC-24A7-498E-A44F-FB0229428824}" destId="{66FDC316-9006-4D23-81BE-9E1FAEAFD883}" srcOrd="0" destOrd="0" presId="urn:microsoft.com/office/officeart/2005/8/layout/vList2"/>
    <dgm:cxn modelId="{E1AF3254-BEA9-44B6-A4F7-14D315CA4027}" type="presOf" srcId="{899F9E75-8DB5-48BF-8F34-C304E18175AD}" destId="{C2911900-7566-40C3-A42C-F88745C94A26}" srcOrd="0" destOrd="0" presId="urn:microsoft.com/office/officeart/2005/8/layout/vList2"/>
    <dgm:cxn modelId="{E45BD25D-F5A2-4698-AD34-AF0702C858A8}" type="presOf" srcId="{BD163217-3AE3-4DCF-97A8-C46A8F138925}" destId="{8B3916D0-4D62-499F-A6FB-D654D5B06BA7}" srcOrd="0" destOrd="0" presId="urn:microsoft.com/office/officeart/2005/8/layout/vList2"/>
    <dgm:cxn modelId="{B8AF3863-9353-47A4-82C5-8DE8C80657CD}" srcId="{BD163217-3AE3-4DCF-97A8-C46A8F138925}" destId="{8332F120-0431-47B4-B9D2-8F0952AD8059}" srcOrd="1" destOrd="0" parTransId="{9E425111-458D-44DB-811E-AF0D939F19BD}" sibTransId="{986319DB-2285-43F1-B8DD-84CF6A6F3996}"/>
    <dgm:cxn modelId="{D335D97A-562D-4893-9C01-63C8290F8D35}" srcId="{BD163217-3AE3-4DCF-97A8-C46A8F138925}" destId="{899F9E75-8DB5-48BF-8F34-C304E18175AD}" srcOrd="5" destOrd="0" parTransId="{B4E813DE-0F84-4B3B-BC63-6C60A4923137}" sibTransId="{3906FAAF-6C47-4394-9FEE-17AEE7F02E71}"/>
    <dgm:cxn modelId="{1C2FF391-33DD-420D-9A3C-4DF6B66BF1C3}" srcId="{BD163217-3AE3-4DCF-97A8-C46A8F138925}" destId="{CBA450E2-763B-47AF-8EB2-679D0C66CAB5}" srcOrd="3" destOrd="0" parTransId="{A0F0A5E5-F39F-488A-8053-139B8D4B5177}" sibTransId="{5076751A-E5CA-40B7-8A29-958C9D09B5AB}"/>
    <dgm:cxn modelId="{32978D99-5D58-43C7-BC93-20B2D7B3B82E}" type="presOf" srcId="{CBA450E2-763B-47AF-8EB2-679D0C66CAB5}" destId="{E15F6333-DFC0-46F3-A59C-C2BB5C38DE8F}" srcOrd="0" destOrd="0" presId="urn:microsoft.com/office/officeart/2005/8/layout/vList2"/>
    <dgm:cxn modelId="{E6953BCB-78F7-497B-AC6F-755F8D2E230C}" srcId="{BD163217-3AE3-4DCF-97A8-C46A8F138925}" destId="{6BC6E3EC-24A7-498E-A44F-FB0229428824}" srcOrd="4" destOrd="0" parTransId="{54D782F1-7E47-47A0-A3D3-64DF1B2ABAB5}" sibTransId="{2C2F8448-3764-41D3-9161-D48ECE863A5C}"/>
    <dgm:cxn modelId="{EF1F58D2-124B-4D4E-91B2-0BB260B9317B}" srcId="{BD163217-3AE3-4DCF-97A8-C46A8F138925}" destId="{CFCBE112-10FD-4016-BB4B-93B34DF65B78}" srcOrd="2" destOrd="0" parTransId="{E724832B-39F6-4D07-9BCC-B66F91BE5253}" sibTransId="{19450D92-4B46-4791-80D2-3F5CD4FD5732}"/>
    <dgm:cxn modelId="{D1B68DEF-713B-40B7-999F-E9EBCC611E8E}" type="presOf" srcId="{1452DD90-7720-407F-8806-F9440E1AC1D2}" destId="{1A698145-24A5-4ADB-8D1F-B5C950176C90}" srcOrd="0" destOrd="0" presId="urn:microsoft.com/office/officeart/2005/8/layout/vList2"/>
    <dgm:cxn modelId="{0B9AD15F-1399-44F5-9EA3-EB0EA32F2DD1}" type="presParOf" srcId="{8B3916D0-4D62-499F-A6FB-D654D5B06BA7}" destId="{1A698145-24A5-4ADB-8D1F-B5C950176C90}" srcOrd="0" destOrd="0" presId="urn:microsoft.com/office/officeart/2005/8/layout/vList2"/>
    <dgm:cxn modelId="{663346BC-C97C-47DA-B7D0-128DFBDF17B3}" type="presParOf" srcId="{8B3916D0-4D62-499F-A6FB-D654D5B06BA7}" destId="{EB5AAABD-0211-482F-AFF9-E9FD61431896}" srcOrd="1" destOrd="0" presId="urn:microsoft.com/office/officeart/2005/8/layout/vList2"/>
    <dgm:cxn modelId="{D1BD8A2C-7916-4AF0-87EA-468EB7753173}" type="presParOf" srcId="{8B3916D0-4D62-499F-A6FB-D654D5B06BA7}" destId="{7A2CC59E-0425-4A13-854B-CB3FDDA76932}" srcOrd="2" destOrd="0" presId="urn:microsoft.com/office/officeart/2005/8/layout/vList2"/>
    <dgm:cxn modelId="{F4CDFEB3-1F56-46DA-A2E7-CFFC6253E289}" type="presParOf" srcId="{8B3916D0-4D62-499F-A6FB-D654D5B06BA7}" destId="{CECFD89A-B036-49A5-ABB9-63C4B77B3D98}" srcOrd="3" destOrd="0" presId="urn:microsoft.com/office/officeart/2005/8/layout/vList2"/>
    <dgm:cxn modelId="{045285D4-FBC5-48BB-A67E-C121C56904EA}" type="presParOf" srcId="{8B3916D0-4D62-499F-A6FB-D654D5B06BA7}" destId="{86756219-E4B8-41DE-981D-473403384F85}" srcOrd="4" destOrd="0" presId="urn:microsoft.com/office/officeart/2005/8/layout/vList2"/>
    <dgm:cxn modelId="{7DD9ABAF-652E-44DE-A952-7B056455A51D}" type="presParOf" srcId="{8B3916D0-4D62-499F-A6FB-D654D5B06BA7}" destId="{6899A3A1-0F05-463B-A191-219A6CF7897A}" srcOrd="5" destOrd="0" presId="urn:microsoft.com/office/officeart/2005/8/layout/vList2"/>
    <dgm:cxn modelId="{50395F29-257D-48D0-9C55-827E99B9A9EC}" type="presParOf" srcId="{8B3916D0-4D62-499F-A6FB-D654D5B06BA7}" destId="{E15F6333-DFC0-46F3-A59C-C2BB5C38DE8F}" srcOrd="6" destOrd="0" presId="urn:microsoft.com/office/officeart/2005/8/layout/vList2"/>
    <dgm:cxn modelId="{19FD5E98-FEA0-495A-828D-EAEC6B32AD05}" type="presParOf" srcId="{8B3916D0-4D62-499F-A6FB-D654D5B06BA7}" destId="{C1919180-2436-423A-A65E-D1EC458467FC}" srcOrd="7" destOrd="0" presId="urn:microsoft.com/office/officeart/2005/8/layout/vList2"/>
    <dgm:cxn modelId="{ABF0593A-E960-4309-B15B-4A763284E02F}" type="presParOf" srcId="{8B3916D0-4D62-499F-A6FB-D654D5B06BA7}" destId="{66FDC316-9006-4D23-81BE-9E1FAEAFD883}" srcOrd="8" destOrd="0" presId="urn:microsoft.com/office/officeart/2005/8/layout/vList2"/>
    <dgm:cxn modelId="{FA1E28F5-09CC-4FCA-8466-739EE3962444}" type="presParOf" srcId="{8B3916D0-4D62-499F-A6FB-D654D5B06BA7}" destId="{AFB728C8-FB2A-4B59-9F96-57B45A76A514}" srcOrd="9" destOrd="0" presId="urn:microsoft.com/office/officeart/2005/8/layout/vList2"/>
    <dgm:cxn modelId="{CE95473B-BD68-45FB-BD8B-626009E9C265}" type="presParOf" srcId="{8B3916D0-4D62-499F-A6FB-D654D5B06BA7}" destId="{C2911900-7566-40C3-A42C-F88745C94A2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98145-24A5-4ADB-8D1F-B5C950176C90}">
      <dsp:nvSpPr>
        <dsp:cNvPr id="0" name=""/>
        <dsp:cNvSpPr/>
      </dsp:nvSpPr>
      <dsp:spPr>
        <a:xfrm>
          <a:off x="0" y="91687"/>
          <a:ext cx="6582555" cy="791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OLS models failed to find a strong correlation, but it did highlight the significant variables in our data.</a:t>
          </a:r>
        </a:p>
      </dsp:txBody>
      <dsp:txXfrm>
        <a:off x="38656" y="130343"/>
        <a:ext cx="6505243" cy="714558"/>
      </dsp:txXfrm>
    </dsp:sp>
    <dsp:sp modelId="{7A2CC59E-0425-4A13-854B-CB3FDDA76932}">
      <dsp:nvSpPr>
        <dsp:cNvPr id="0" name=""/>
        <dsp:cNvSpPr/>
      </dsp:nvSpPr>
      <dsp:spPr>
        <a:xfrm>
          <a:off x="0" y="920997"/>
          <a:ext cx="6582555" cy="791870"/>
        </a:xfrm>
        <a:prstGeom prst="roundRect">
          <a:avLst/>
        </a:prstGeom>
        <a:solidFill>
          <a:schemeClr val="accent2">
            <a:hueOff val="-300780"/>
            <a:satOff val="-112"/>
            <a:lumOff val="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first SVM model yielded a bad accuracy score.</a:t>
          </a:r>
        </a:p>
      </dsp:txBody>
      <dsp:txXfrm>
        <a:off x="38656" y="959653"/>
        <a:ext cx="6505243" cy="714558"/>
      </dsp:txXfrm>
    </dsp:sp>
    <dsp:sp modelId="{86756219-E4B8-41DE-981D-473403384F85}">
      <dsp:nvSpPr>
        <dsp:cNvPr id="0" name=""/>
        <dsp:cNvSpPr/>
      </dsp:nvSpPr>
      <dsp:spPr>
        <a:xfrm>
          <a:off x="0" y="1750308"/>
          <a:ext cx="6582555" cy="791870"/>
        </a:xfrm>
        <a:prstGeom prst="roundRect">
          <a:avLst/>
        </a:prstGeom>
        <a:solidFill>
          <a:schemeClr val="accent2">
            <a:hueOff val="-601560"/>
            <a:satOff val="-225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an effort to improve our SVM results, we used GridSearch to hyper tune our parameters.</a:t>
          </a:r>
        </a:p>
      </dsp:txBody>
      <dsp:txXfrm>
        <a:off x="38656" y="1788964"/>
        <a:ext cx="6505243" cy="714558"/>
      </dsp:txXfrm>
    </dsp:sp>
    <dsp:sp modelId="{E15F6333-DFC0-46F3-A59C-C2BB5C38DE8F}">
      <dsp:nvSpPr>
        <dsp:cNvPr id="0" name=""/>
        <dsp:cNvSpPr/>
      </dsp:nvSpPr>
      <dsp:spPr>
        <a:xfrm>
          <a:off x="0" y="2579619"/>
          <a:ext cx="6582555" cy="791870"/>
        </a:xfrm>
        <a:prstGeom prst="roundRect">
          <a:avLst/>
        </a:prstGeom>
        <a:solidFill>
          <a:schemeClr val="accent2">
            <a:hueOff val="-902340"/>
            <a:satOff val="-337"/>
            <a:lumOff val="4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efforts proved futile; accuracy score did not change.</a:t>
          </a:r>
        </a:p>
      </dsp:txBody>
      <dsp:txXfrm>
        <a:off x="38656" y="2618275"/>
        <a:ext cx="6505243" cy="714558"/>
      </dsp:txXfrm>
    </dsp:sp>
    <dsp:sp modelId="{66FDC316-9006-4D23-81BE-9E1FAEAFD883}">
      <dsp:nvSpPr>
        <dsp:cNvPr id="0" name=""/>
        <dsp:cNvSpPr/>
      </dsp:nvSpPr>
      <dsp:spPr>
        <a:xfrm>
          <a:off x="0" y="3408929"/>
          <a:ext cx="6582555" cy="791870"/>
        </a:xfrm>
        <a:prstGeom prst="roundRect">
          <a:avLst/>
        </a:prstGeom>
        <a:solidFill>
          <a:schemeClr val="accent2">
            <a:hueOff val="-1203120"/>
            <a:satOff val="-450"/>
            <a:lumOff val="5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makes sense because GPA is hard to predict since there are so many factors.</a:t>
          </a:r>
        </a:p>
      </dsp:txBody>
      <dsp:txXfrm>
        <a:off x="38656" y="3447585"/>
        <a:ext cx="6505243" cy="714558"/>
      </dsp:txXfrm>
    </dsp:sp>
    <dsp:sp modelId="{C2911900-7566-40C3-A42C-F88745C94A26}">
      <dsp:nvSpPr>
        <dsp:cNvPr id="0" name=""/>
        <dsp:cNvSpPr/>
      </dsp:nvSpPr>
      <dsp:spPr>
        <a:xfrm>
          <a:off x="0" y="4238240"/>
          <a:ext cx="6582555" cy="791870"/>
        </a:xfrm>
        <a:prstGeom prst="roundRect">
          <a:avLst/>
        </a:prstGeom>
        <a:solidFill>
          <a:schemeClr val="accent2">
            <a:hueOff val="-1503900"/>
            <a:satOff val="-562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might be the reason why your college admission essay is more important than your SAT score or high school GPA.</a:t>
          </a:r>
        </a:p>
      </dsp:txBody>
      <dsp:txXfrm>
        <a:off x="38656" y="4276896"/>
        <a:ext cx="6505243" cy="71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FEE57-F212-4CE3-90F6-D0C57BADB868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6425-0B6D-4E5A-8D12-0F0A6A6C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6425-0B6D-4E5A-8D12-0F0A6A6C1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4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8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343DF-1B32-7A97-36FB-0BFFA730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CMSE 202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7FAA2-7866-A208-2810-25657B7BC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By: Abdulla A, Aaron K, Sean O, Sit S</a:t>
            </a:r>
          </a:p>
          <a:p>
            <a:endParaRPr lang="en-US" sz="180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C3872B-CEF2-C4F3-E2B1-E9101808B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25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2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E7048-2807-80AB-33B0-EC69B534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SVM Results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20E97D-B71C-9396-2D94-171C93D10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5" y="1293780"/>
            <a:ext cx="7187974" cy="3803515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54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D74A-41B9-DFF6-9152-C1860FB9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SVR GridSearch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B812-EDD8-334A-EF4F-DB0FA837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07" y="2468794"/>
            <a:ext cx="9570185" cy="3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4607-6266-62AE-C59E-58131D9E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Hyper tuned SVM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C38363-453C-F1C4-F338-5856D6C6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No difference in the accuracy between our first SVM model and this one because the same parameters were used.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84D322E-0F8B-985E-AA32-2AA457B4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43" y="1862847"/>
            <a:ext cx="7329714" cy="31323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61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AD1AC-478B-DE27-CEC8-C6D435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Conclusion</a:t>
            </a:r>
          </a:p>
        </p:txBody>
      </p:sp>
      <p:cxnSp>
        <p:nvCxnSpPr>
          <p:cNvPr id="7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B02098AA-73F5-30A6-70B9-20BFEDE8F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374295"/>
              </p:ext>
            </p:extLst>
          </p:nvPr>
        </p:nvGraphicFramePr>
        <p:xfrm>
          <a:off x="5000932" y="569052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A206F58-09EF-2D80-B08F-5B5551B993E7}"/>
              </a:ext>
            </a:extLst>
          </p:cNvPr>
          <p:cNvGrpSpPr/>
          <p:nvPr/>
        </p:nvGrpSpPr>
        <p:grpSpPr>
          <a:xfrm>
            <a:off x="5000932" y="5469306"/>
            <a:ext cx="6582555" cy="716040"/>
            <a:chOff x="0" y="4122579"/>
            <a:chExt cx="6582555" cy="7160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416EF6-CD02-A3B6-08EE-F5F4CC71F314}"/>
                </a:ext>
              </a:extLst>
            </p:cNvPr>
            <p:cNvSpPr/>
            <p:nvPr/>
          </p:nvSpPr>
          <p:spPr>
            <a:xfrm>
              <a:off x="0" y="4122579"/>
              <a:ext cx="6582555" cy="716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03900"/>
                <a:satOff val="-562"/>
                <a:lumOff val="7059"/>
                <a:alphaOff val="0"/>
              </a:schemeClr>
            </a:fillRef>
            <a:effectRef idx="0">
              <a:schemeClr val="accent2">
                <a:hueOff val="-1503900"/>
                <a:satOff val="-562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9B57C1E8-28B5-33DF-E804-46DC5351963D}"/>
                </a:ext>
              </a:extLst>
            </p:cNvPr>
            <p:cNvSpPr txBox="1"/>
            <p:nvPr/>
          </p:nvSpPr>
          <p:spPr>
            <a:xfrm>
              <a:off x="34954" y="4157533"/>
              <a:ext cx="6512647" cy="646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/>
                <a:t>And to answer our research question? No, we couldn’t </a:t>
              </a:r>
              <a:r>
                <a:rPr lang="en-US" sz="1800"/>
                <a:t>accurately predict GPA using machine learning.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2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39F-1649-6CBF-3B03-6676CFBC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GitHub Repo: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3200-4223-50A4-B0AE-3769295A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https://github.com/soesit/CMSE202_Project</a:t>
            </a:r>
          </a:p>
        </p:txBody>
      </p:sp>
    </p:spTree>
    <p:extLst>
      <p:ext uri="{BB962C8B-B14F-4D97-AF65-F5344CB8AC3E}">
        <p14:creationId xmlns:p14="http://schemas.microsoft.com/office/powerpoint/2010/main" val="41570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26B98-B0A4-0949-E077-A56636C2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DA92-7371-C802-2AC8-456AB3B6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2800"/>
              <a:t>Can we accurately predict GPA using machine learning?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EC849C-5C13-3A6C-5DCF-875708CC08A6}"/>
              </a:ext>
            </a:extLst>
          </p:cNvPr>
          <p:cNvSpPr txBox="1">
            <a:spLocks/>
          </p:cNvSpPr>
          <p:nvPr/>
        </p:nvSpPr>
        <p:spPr>
          <a:xfrm>
            <a:off x="1096963" y="4272341"/>
            <a:ext cx="10058400" cy="31932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  <a:p>
            <a:pPr algn="ctr"/>
            <a:r>
              <a:rPr lang="en-US" sz="1800"/>
              <a:t>Our GitHub repo:</a:t>
            </a:r>
          </a:p>
          <a:p>
            <a:pPr algn="ctr"/>
            <a:r>
              <a:rPr lang="en-US" sz="1800"/>
              <a:t>https://github.com/soesit/CMSE202_Project</a:t>
            </a:r>
          </a:p>
        </p:txBody>
      </p:sp>
    </p:spTree>
    <p:extLst>
      <p:ext uri="{BB962C8B-B14F-4D97-AF65-F5344CB8AC3E}">
        <p14:creationId xmlns:p14="http://schemas.microsoft.com/office/powerpoint/2010/main" val="42166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BBA9C-CF01-FD8A-03AE-C74D2CED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90F6-F45F-55F4-CB63-F899AADC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0" tIns="45720" rIns="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Based on first-year college student GPAs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Binary/Dummy Variables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Strong correlators: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/>
              <a:t>HSGPA and GPA</a:t>
            </a:r>
            <a:endParaRPr lang="en-US" sz="2400" dirty="0"/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GPA and HU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9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EB7A2-A78D-F7A4-BF12-9307778A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DCDE6-2AD6-FD55-586D-30B2B24D90B8}"/>
              </a:ext>
            </a:extLst>
          </p:cNvPr>
          <p:cNvSpPr txBox="1"/>
          <p:nvPr/>
        </p:nvSpPr>
        <p:spPr>
          <a:xfrm>
            <a:off x="4970276" y="899154"/>
            <a:ext cx="7100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OLS Regression: used to understand the relationship between one or more ind. Variables and a dep.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Statistically insignificant on multiple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Gen coefficient = -0.09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others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r-squared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Heatmaps and Regression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distributed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Scattered and weak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model hyper tuned by </a:t>
            </a:r>
            <a:r>
              <a:rPr lang="en-US"/>
              <a:t>GridSearch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Pervious model parameters: (C = 1, kernel = linear, Gamma = 1/</a:t>
            </a:r>
            <a:r>
              <a:rPr lang="en-US" dirty="0" err="1"/>
              <a:t>n_features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model parameters: (C = 1, kernel = linear, Gamma = 0.005)</a:t>
            </a:r>
          </a:p>
        </p:txBody>
      </p:sp>
    </p:spTree>
    <p:extLst>
      <p:ext uri="{BB962C8B-B14F-4D97-AF65-F5344CB8AC3E}">
        <p14:creationId xmlns:p14="http://schemas.microsoft.com/office/powerpoint/2010/main" val="352648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A9E6-D021-CE09-CD17-7C874700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OLS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0980C-3C9F-4BDF-C952-751CF1DE20EC}"/>
              </a:ext>
            </a:extLst>
          </p:cNvPr>
          <p:cNvSpPr txBox="1"/>
          <p:nvPr/>
        </p:nvSpPr>
        <p:spPr>
          <a:xfrm>
            <a:off x="1097279" y="2155371"/>
            <a:ext cx="10058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first made an OLS regression with all features using </a:t>
            </a:r>
            <a:r>
              <a:rPr lang="en-US" err="1"/>
              <a:t>statsmodels.api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We then made a correlation heatmap and removed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Plotted results using </a:t>
            </a:r>
            <a:r>
              <a:rPr lang="en-US" err="1"/>
              <a:t>plot_regress</a:t>
            </a:r>
            <a:r>
              <a:rPr lang="en-US"/>
              <a:t>_exog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slight improvement from reducing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CEA6F-AC4B-7049-D57B-33F400D2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36" y="569167"/>
            <a:ext cx="8481527" cy="564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EBA46-36D6-2665-9EF5-59D7140CDAA1}"/>
              </a:ext>
            </a:extLst>
          </p:cNvPr>
          <p:cNvSpPr txBox="1"/>
          <p:nvPr/>
        </p:nvSpPr>
        <p:spPr>
          <a:xfrm>
            <a:off x="2948473" y="195943"/>
            <a:ext cx="578498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Seaborn Heatmap</a:t>
            </a:r>
          </a:p>
        </p:txBody>
      </p:sp>
    </p:spTree>
    <p:extLst>
      <p:ext uri="{BB962C8B-B14F-4D97-AF65-F5344CB8AC3E}">
        <p14:creationId xmlns:p14="http://schemas.microsoft.com/office/powerpoint/2010/main" val="327221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E596-05DA-A0D2-18B6-69231F4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OLS Regression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E99DE-8BDA-7375-65F6-9D47A867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39" y="1973565"/>
            <a:ext cx="6167041" cy="418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099E9-92B0-BD61-1D1E-0E806DA1603F}"/>
              </a:ext>
            </a:extLst>
          </p:cNvPr>
          <p:cNvSpPr txBox="1"/>
          <p:nvPr/>
        </p:nvSpPr>
        <p:spPr>
          <a:xfrm>
            <a:off x="1036320" y="1973565"/>
            <a:ext cx="2324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R-squared values are all low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Only a few relationships are statistically significant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Most significant is high school GPA</a:t>
            </a:r>
          </a:p>
        </p:txBody>
      </p:sp>
    </p:spTree>
    <p:extLst>
      <p:ext uri="{BB962C8B-B14F-4D97-AF65-F5344CB8AC3E}">
        <p14:creationId xmlns:p14="http://schemas.microsoft.com/office/powerpoint/2010/main" val="32392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8B-EEDB-F5BC-C5D0-962913C8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Residuals for HSGPA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EEF71-D0F0-D5B6-0E4D-7CABDAC4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5480"/>
            <a:ext cx="5193235" cy="3517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4DA97-CE24-0E48-6684-5B5B59EBB344}"/>
              </a:ext>
            </a:extLst>
          </p:cNvPr>
          <p:cNvSpPr txBox="1"/>
          <p:nvPr/>
        </p:nvSpPr>
        <p:spPr>
          <a:xfrm>
            <a:off x="1097280" y="2297290"/>
            <a:ext cx="315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Homoscedastic </a:t>
            </a:r>
          </a:p>
          <a:p>
            <a:pPr>
              <a:buClr>
                <a:schemeClr val="accent1"/>
              </a:buClr>
            </a:pPr>
            <a:r>
              <a:rPr lang="en-US"/>
              <a:t>       (similar variance)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No distinct pattern</a:t>
            </a:r>
          </a:p>
        </p:txBody>
      </p:sp>
    </p:spTree>
    <p:extLst>
      <p:ext uri="{BB962C8B-B14F-4D97-AF65-F5344CB8AC3E}">
        <p14:creationId xmlns:p14="http://schemas.microsoft.com/office/powerpoint/2010/main" val="3137512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82441"/>
      </a:dk2>
      <a:lt2>
        <a:srgbClr val="E2E8E2"/>
      </a:lt2>
      <a:accent1>
        <a:srgbClr val="D139D7"/>
      </a:accent1>
      <a:accent2>
        <a:srgbClr val="7D27C5"/>
      </a:accent2>
      <a:accent3>
        <a:srgbClr val="4D39D7"/>
      </a:accent3>
      <a:accent4>
        <a:srgbClr val="2755C5"/>
      </a:accent4>
      <a:accent5>
        <a:srgbClr val="39A9D7"/>
      </a:accent5>
      <a:accent6>
        <a:srgbClr val="24B6A4"/>
      </a:accent6>
      <a:hlink>
        <a:srgbClr val="359632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Sagona Book</vt:lpstr>
      <vt:lpstr>Sagona ExtraLight</vt:lpstr>
      <vt:lpstr>Wingdings</vt:lpstr>
      <vt:lpstr>RetrospectVTI</vt:lpstr>
      <vt:lpstr>CMSE 202 Final Project Presentation</vt:lpstr>
      <vt:lpstr>Our GitHub Repo:</vt:lpstr>
      <vt:lpstr>Research Question</vt:lpstr>
      <vt:lpstr>Data</vt:lpstr>
      <vt:lpstr>Methodology</vt:lpstr>
      <vt:lpstr>OLS regression</vt:lpstr>
      <vt:lpstr>PowerPoint Presentation</vt:lpstr>
      <vt:lpstr>OLS Regression results</vt:lpstr>
      <vt:lpstr>Residuals for HSGPA </vt:lpstr>
      <vt:lpstr>SVM Results</vt:lpstr>
      <vt:lpstr>SVR GridSearch Results</vt:lpstr>
      <vt:lpstr>Hyper tuned SVM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CMSE 202 Final Project Presentation</dc:title>
  <dc:creator> </dc:creator>
  <cp:lastModifiedBy>Ko, Aaron</cp:lastModifiedBy>
  <cp:revision>2</cp:revision>
  <dcterms:created xsi:type="dcterms:W3CDTF">2022-12-04T23:50:54Z</dcterms:created>
  <dcterms:modified xsi:type="dcterms:W3CDTF">2022-12-05T04:28:39Z</dcterms:modified>
</cp:coreProperties>
</file>