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89" r:id="rId2"/>
    <p:sldId id="328" r:id="rId3"/>
    <p:sldId id="324" r:id="rId4"/>
    <p:sldId id="327" r:id="rId5"/>
    <p:sldId id="326" r:id="rId6"/>
    <p:sldId id="325" r:id="rId7"/>
    <p:sldId id="32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408" autoAdjust="0"/>
    <p:restoredTop sz="92084" autoAdjust="0"/>
  </p:normalViewPr>
  <p:slideViewPr>
    <p:cSldViewPr>
      <p:cViewPr varScale="1">
        <p:scale>
          <a:sx n="66" d="100"/>
          <a:sy n="66" d="100"/>
        </p:scale>
        <p:origin x="84" y="11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4E85E-8821-4C68-8974-5856219E9F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66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altLang="ko-KR" dirty="0"/>
              <a:t>2020 DBMS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인덱스</a:t>
            </a:r>
            <a:r>
              <a:rPr lang="en-US" altLang="ko-KR" dirty="0"/>
              <a:t>_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704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인덱스</a:t>
            </a:r>
            <a:r>
              <a:rPr lang="en-US" altLang="ko-KR" dirty="0"/>
              <a:t>_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ts val="800"/>
        </a:spcBef>
        <a:buFont typeface="+mj-lt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고급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r>
              <a:rPr lang="en-US" altLang="ko-KR" dirty="0"/>
              <a:t>_</a:t>
            </a:r>
            <a:br>
              <a:rPr lang="en-US" altLang="ko-KR" dirty="0"/>
            </a:br>
            <a:r>
              <a:rPr lang="ko-KR" altLang="en-US" dirty="0"/>
              <a:t>인덱스 활용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2021 </a:t>
            </a:r>
            <a:r>
              <a:rPr lang="en-US" altLang="ko-KR" dirty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2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/>
              <a:t>문 실행의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SELECT * FROM employees WHERE </a:t>
            </a:r>
            <a:r>
              <a:rPr lang="en-US" altLang="ko-KR" dirty="0" err="1">
                <a:solidFill>
                  <a:srgbClr val="FF0000"/>
                </a:solidFill>
              </a:rPr>
              <a:t>employee_id</a:t>
            </a:r>
            <a:r>
              <a:rPr lang="en-US" altLang="ko-KR" dirty="0">
                <a:solidFill>
                  <a:srgbClr val="FF0000"/>
                </a:solidFill>
              </a:rPr>
              <a:t> = 150;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SQL</a:t>
            </a:r>
            <a:r>
              <a:rPr lang="ko-KR" altLang="en-US" dirty="0"/>
              <a:t>문 </a:t>
            </a:r>
            <a:r>
              <a:rPr lang="ko-KR" altLang="en-US" dirty="0" err="1"/>
              <a:t>파싱</a:t>
            </a:r>
            <a:r>
              <a:rPr lang="en-US" altLang="ko-KR" dirty="0"/>
              <a:t>(</a:t>
            </a:r>
            <a:r>
              <a:rPr lang="ko-KR" altLang="en-US" dirty="0"/>
              <a:t>구문분석</a:t>
            </a:r>
            <a:r>
              <a:rPr lang="en-US" altLang="ko-KR" dirty="0"/>
              <a:t>)</a:t>
            </a:r>
            <a:r>
              <a:rPr lang="ko-KR" altLang="en-US" dirty="0"/>
              <a:t>을 한다</a:t>
            </a:r>
            <a:r>
              <a:rPr lang="en-US" altLang="ko-KR" dirty="0" smtClean="0"/>
              <a:t>.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주석은 </a:t>
            </a:r>
            <a:r>
              <a:rPr lang="ko-KR" altLang="en-US" dirty="0" err="1" smtClean="0">
                <a:solidFill>
                  <a:srgbClr val="FF0000"/>
                </a:solidFill>
              </a:rPr>
              <a:t>파싱에서</a:t>
            </a:r>
            <a:r>
              <a:rPr lang="ko-KR" altLang="en-US" dirty="0" smtClean="0">
                <a:solidFill>
                  <a:srgbClr val="FF0000"/>
                </a:solidFill>
              </a:rPr>
              <a:t> 무시됨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DB </a:t>
            </a:r>
            <a:r>
              <a:rPr lang="ko-KR" altLang="en-US" dirty="0"/>
              <a:t>버퍼캐시에서 </a:t>
            </a:r>
            <a:r>
              <a:rPr lang="en-US" altLang="ko-KR" dirty="0" err="1"/>
              <a:t>employee_id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150 </a:t>
            </a:r>
            <a:r>
              <a:rPr lang="ko-KR" altLang="en-US" dirty="0"/>
              <a:t>인 정보가 있는지 </a:t>
            </a:r>
            <a:r>
              <a:rPr lang="ko-KR" altLang="en-US" dirty="0" smtClean="0"/>
              <a:t>먼저확인한다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DB </a:t>
            </a:r>
            <a:r>
              <a:rPr lang="ko-KR" altLang="en-US" dirty="0"/>
              <a:t>버퍼캐시에 없으면 디스크 파일에서 </a:t>
            </a:r>
            <a:r>
              <a:rPr lang="en-US" altLang="ko-KR" dirty="0" err="1"/>
              <a:t>employee_id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150 </a:t>
            </a:r>
            <a:r>
              <a:rPr lang="ko-KR" altLang="en-US" dirty="0"/>
              <a:t>인 정보를 찾아서 </a:t>
            </a:r>
            <a:r>
              <a:rPr lang="en-US" altLang="ko-KR" dirty="0"/>
              <a:t>DB </a:t>
            </a:r>
            <a:r>
              <a:rPr lang="ko-KR" altLang="en-US" dirty="0"/>
              <a:t>버퍼캐시에 저장한 뒤 결과를 출력한다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디스크 파일에서 </a:t>
            </a:r>
            <a:r>
              <a:rPr lang="en-US" altLang="ko-KR" dirty="0" err="1"/>
              <a:t>employee_id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150 </a:t>
            </a:r>
            <a:r>
              <a:rPr lang="ko-KR" altLang="en-US" dirty="0"/>
              <a:t>인 정보를 찾을 때 인덱스 유무에 따라 다음과 같이 동작이 달라진다</a:t>
            </a:r>
            <a:r>
              <a:rPr lang="en-US" altLang="ko-KR" dirty="0"/>
              <a:t>.</a:t>
            </a:r>
          </a:p>
          <a:p>
            <a:pPr marL="580644" lvl="2" indent="-342900">
              <a:buAutoNum type="arabicPeriod"/>
            </a:pPr>
            <a:r>
              <a:rPr lang="ko-KR" altLang="en-US" dirty="0"/>
              <a:t>인덱스</a:t>
            </a:r>
            <a:r>
              <a:rPr lang="en-US" altLang="ko-KR" dirty="0"/>
              <a:t>(INDEX) </a:t>
            </a:r>
            <a:r>
              <a:rPr lang="ko-KR" altLang="en-US" dirty="0"/>
              <a:t>가 있는 </a:t>
            </a:r>
            <a:r>
              <a:rPr lang="ko-KR" altLang="en-US" dirty="0" smtClean="0"/>
              <a:t>경우</a:t>
            </a:r>
            <a:r>
              <a:rPr lang="en-US" altLang="ko-KR" dirty="0" smtClean="0">
                <a:solidFill>
                  <a:srgbClr val="FF0000"/>
                </a:solidFill>
              </a:rPr>
              <a:t>(HDD </a:t>
            </a:r>
            <a:r>
              <a:rPr lang="ko-KR" altLang="en-US" dirty="0" smtClean="0">
                <a:solidFill>
                  <a:srgbClr val="FF0000"/>
                </a:solidFill>
              </a:rPr>
              <a:t>에 어디에 가면 있는지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pPr marL="809244" lvl="3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인덱스에서 </a:t>
            </a:r>
            <a:r>
              <a:rPr lang="en-US" altLang="ko-KR" dirty="0"/>
              <a:t>150 </a:t>
            </a:r>
            <a:r>
              <a:rPr lang="ko-KR" altLang="en-US" dirty="0"/>
              <a:t>인 정보가 어떤 </a:t>
            </a:r>
            <a:r>
              <a:rPr lang="en-US" altLang="ko-KR" b="1" dirty="0">
                <a:solidFill>
                  <a:srgbClr val="FF0000"/>
                </a:solidFill>
              </a:rPr>
              <a:t>ROWID</a:t>
            </a:r>
            <a:r>
              <a:rPr lang="en-US" altLang="ko-KR" dirty="0"/>
              <a:t> </a:t>
            </a:r>
            <a:r>
              <a:rPr lang="ko-KR" altLang="en-US" dirty="0"/>
              <a:t>를 가지고 있는지 확인 후 해당 블록만 </a:t>
            </a:r>
            <a:r>
              <a:rPr lang="en-US" altLang="ko-KR" dirty="0"/>
              <a:t>DB </a:t>
            </a:r>
            <a:r>
              <a:rPr lang="ko-KR" altLang="en-US" dirty="0" err="1"/>
              <a:t>버퍼캐시에</a:t>
            </a:r>
            <a:r>
              <a:rPr lang="ko-KR" altLang="en-US" dirty="0"/>
              <a:t> </a:t>
            </a:r>
            <a:r>
              <a:rPr lang="ko-KR" altLang="en-US" dirty="0" smtClean="0"/>
              <a:t>복사한다</a:t>
            </a:r>
            <a:r>
              <a:rPr lang="en-US" altLang="ko-KR" dirty="0" smtClean="0"/>
              <a:t>.</a:t>
            </a:r>
          </a:p>
          <a:p>
            <a:pPr marL="809244" lvl="3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인덱스를 타면 속도가 빠름</a:t>
            </a:r>
            <a:endParaRPr lang="en-US" altLang="ko-KR" dirty="0"/>
          </a:p>
          <a:p>
            <a:pPr marL="580644" lvl="2" indent="-342900">
              <a:buAutoNum type="arabicPeriod"/>
            </a:pPr>
            <a:r>
              <a:rPr lang="ko-KR" altLang="en-US" dirty="0"/>
              <a:t>인덱스</a:t>
            </a:r>
            <a:r>
              <a:rPr lang="en-US" altLang="ko-KR" dirty="0"/>
              <a:t>(INDEX) </a:t>
            </a:r>
            <a:r>
              <a:rPr lang="ko-KR" altLang="en-US" dirty="0"/>
              <a:t>가 없는 경우</a:t>
            </a:r>
            <a:endParaRPr lang="en-US" altLang="ko-KR" dirty="0"/>
          </a:p>
          <a:p>
            <a:pPr marL="809244" lvl="3" indent="-342900">
              <a:buFont typeface="Arial" panose="020B0604020202020204" pitchFamily="34" charset="0"/>
              <a:buChar char="•"/>
            </a:pPr>
            <a:r>
              <a:rPr lang="en-US" altLang="ko-KR" dirty="0"/>
              <a:t>150 </a:t>
            </a:r>
            <a:r>
              <a:rPr lang="ko-KR" altLang="en-US" dirty="0"/>
              <a:t>인 정보가 어디 있는지 모르기 때문에 모든 데이터를 </a:t>
            </a:r>
            <a:r>
              <a:rPr lang="en-US" altLang="ko-KR" dirty="0"/>
              <a:t>DB </a:t>
            </a:r>
            <a:r>
              <a:rPr lang="ko-KR" altLang="en-US" dirty="0"/>
              <a:t>버퍼캐시에 복사한다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인덱스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092280" y="365760"/>
            <a:ext cx="1499148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캐시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CACHE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92280" y="1078081"/>
            <a:ext cx="1499148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하드디스크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HDD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31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인덱스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632628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인덱스란</a:t>
            </a:r>
            <a:r>
              <a:rPr lang="en-US" altLang="ko-KR" dirty="0"/>
              <a:t>?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SQL </a:t>
            </a:r>
            <a:r>
              <a:rPr lang="ko-KR" altLang="en-US" dirty="0"/>
              <a:t>문의 </a:t>
            </a:r>
            <a:r>
              <a:rPr lang="ko-KR" altLang="en-US" dirty="0">
                <a:solidFill>
                  <a:srgbClr val="FF0000"/>
                </a:solidFill>
              </a:rPr>
              <a:t>처리 속도 향상</a:t>
            </a:r>
            <a:r>
              <a:rPr lang="ko-KR" altLang="en-US" dirty="0"/>
              <a:t>을 위해 특정 칼럼을 대상으로 생성하는 객체이다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비교를 하자면 책의 뒷부분에 있는 </a:t>
            </a:r>
            <a:r>
              <a:rPr lang="en-US" altLang="ko-KR" dirty="0"/>
              <a:t>&lt;</a:t>
            </a:r>
            <a:r>
              <a:rPr lang="ko-KR" altLang="en-US" dirty="0"/>
              <a:t>찾아보기</a:t>
            </a:r>
            <a:r>
              <a:rPr lang="en-US" altLang="ko-KR" dirty="0"/>
              <a:t>&gt;</a:t>
            </a:r>
            <a:r>
              <a:rPr lang="ko-KR" altLang="en-US" dirty="0"/>
              <a:t>와 같은 기능이다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인덱스 장점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검색</a:t>
            </a:r>
            <a:r>
              <a:rPr lang="en-US" altLang="ko-KR" dirty="0"/>
              <a:t>(SELECT) </a:t>
            </a:r>
            <a:r>
              <a:rPr lang="ko-KR" altLang="en-US" dirty="0"/>
              <a:t>속도가 굉장히 빨라질 수 있다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검색 쿼리의 부하가 줄어들면 곧 시스템 전체 성능이 향상된다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인덱스 단점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인덱스를 별도로 저장해야 하기 때문에 </a:t>
            </a:r>
            <a:r>
              <a:rPr lang="en-US" altLang="ko-KR" dirty="0"/>
              <a:t>DB</a:t>
            </a:r>
            <a:r>
              <a:rPr lang="ko-KR" altLang="en-US" dirty="0"/>
              <a:t> 크기의 </a:t>
            </a:r>
            <a:r>
              <a:rPr lang="en-US" altLang="ko-KR" dirty="0"/>
              <a:t>10% </a:t>
            </a:r>
            <a:r>
              <a:rPr lang="ko-KR" altLang="en-US" dirty="0"/>
              <a:t>정도 추가 공간이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필요하다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u="sng" dirty="0"/>
              <a:t> 변경 작업</a:t>
            </a:r>
            <a:r>
              <a:rPr lang="en-US" altLang="ko-KR" u="sng" dirty="0"/>
              <a:t>(INSERT, UPDATE, DELETE)</a:t>
            </a:r>
            <a:r>
              <a:rPr lang="ko-KR" altLang="en-US" u="sng" dirty="0"/>
              <a:t>가 자주 발생되면 오히려 성능이 떨어질 수 있다</a:t>
            </a:r>
            <a:r>
              <a:rPr lang="en-US" altLang="ko-KR" u="sng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u="sng" dirty="0" smtClean="0"/>
              <a:t>중복된 데이터가 많이 저장된 곳에도 자주 발생되면 오히려 성능 떨어지</a:t>
            </a:r>
            <a:endParaRPr lang="ko-KR" altLang="en-US" u="sng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인덱스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0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인덱스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004535"/>
            <a:ext cx="66527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데이터를 빠르게 검색하도록 인덱스를 사용한다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/>
              <a:t>기본키</a:t>
            </a:r>
            <a:r>
              <a:rPr lang="en-US" altLang="ko-KR" sz="1600" dirty="0"/>
              <a:t>(PK)</a:t>
            </a:r>
            <a:r>
              <a:rPr lang="ko-KR" altLang="en-US" sz="1600" dirty="0"/>
              <a:t> 또는 </a:t>
            </a:r>
            <a:r>
              <a:rPr lang="en-US" altLang="ko-KR" sz="1600" dirty="0"/>
              <a:t>UNIQUE </a:t>
            </a:r>
            <a:r>
              <a:rPr lang="ko-KR" altLang="en-US" sz="1600" dirty="0"/>
              <a:t>제약조건은 자동으로 인덱스가 생성된다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책 </a:t>
            </a:r>
            <a:r>
              <a:rPr lang="ko-KR" altLang="en-US" sz="1600" dirty="0" err="1"/>
              <a:t>뒷</a:t>
            </a:r>
            <a:r>
              <a:rPr lang="ko-KR" altLang="en-US" sz="1600" dirty="0"/>
              <a:t> 부분에는 주요 단어의 </a:t>
            </a:r>
            <a:r>
              <a:rPr lang="en-US" altLang="ko-KR" sz="1600" dirty="0"/>
              <a:t>index</a:t>
            </a:r>
            <a:r>
              <a:rPr lang="ko-KR" altLang="en-US" sz="1600" dirty="0"/>
              <a:t> 기능처럼 빠른 검색을 지원한다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타입확인하고 </a:t>
            </a:r>
            <a:r>
              <a:rPr lang="ko-KR" altLang="en-US" sz="1600" dirty="0" err="1" smtClean="0"/>
              <a:t>쿼리문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짜기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DESC TABLE;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331362"/>
              </p:ext>
            </p:extLst>
          </p:nvPr>
        </p:nvGraphicFramePr>
        <p:xfrm>
          <a:off x="2771800" y="2967310"/>
          <a:ext cx="6266561" cy="252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5223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95223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895223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895223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895223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95223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895223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emp_no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depart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position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gender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hire_date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salary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95-05-01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93-04-01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김서인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2500000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716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이경미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F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2500000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944705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123933"/>
              </p:ext>
            </p:extLst>
          </p:nvPr>
        </p:nvGraphicFramePr>
        <p:xfrm>
          <a:off x="827584" y="2967310"/>
          <a:ext cx="1440160" cy="252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17202007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08607254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인덱스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5762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5789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3807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김서인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261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이경미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5990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9209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735008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7590" y="2636912"/>
            <a:ext cx="1440000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IDX_name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771646" y="2636912"/>
            <a:ext cx="1095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employee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>
            <a:cxnSpLocks/>
          </p:cNvCxnSpPr>
          <p:nvPr/>
        </p:nvCxnSpPr>
        <p:spPr>
          <a:xfrm>
            <a:off x="2267590" y="3509169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</p:cNvCxnSpPr>
          <p:nvPr/>
        </p:nvCxnSpPr>
        <p:spPr>
          <a:xfrm>
            <a:off x="2267590" y="3852161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  <a:stCxn id="8" idx="3"/>
          </p:cNvCxnSpPr>
          <p:nvPr/>
        </p:nvCxnSpPr>
        <p:spPr>
          <a:xfrm>
            <a:off x="2267744" y="4227310"/>
            <a:ext cx="503902" cy="70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</p:cNvCxnSpPr>
          <p:nvPr/>
        </p:nvCxnSpPr>
        <p:spPr>
          <a:xfrm>
            <a:off x="2247922" y="4573030"/>
            <a:ext cx="531337" cy="73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endCxn id="7" idx="1"/>
          </p:cNvCxnSpPr>
          <p:nvPr/>
        </p:nvCxnSpPr>
        <p:spPr>
          <a:xfrm flipV="1">
            <a:off x="2267590" y="4227310"/>
            <a:ext cx="504210" cy="70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</p:cNvCxnSpPr>
          <p:nvPr/>
        </p:nvCxnSpPr>
        <p:spPr>
          <a:xfrm flipV="1">
            <a:off x="2247922" y="4573031"/>
            <a:ext cx="531337" cy="68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712504" y="3295910"/>
            <a:ext cx="6381844" cy="3976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77750" y="2985762"/>
            <a:ext cx="10301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ROW ID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2167779" y="3333522"/>
            <a:ext cx="544725" cy="1216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13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8415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인덱스 생성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인덱스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87624" y="1556792"/>
            <a:ext cx="7560839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CREATE [UNIQUE] INDEX </a:t>
            </a:r>
            <a:r>
              <a:rPr lang="en-US" altLang="ko-KR" i="1" dirty="0" err="1"/>
              <a:t>index_name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ON </a:t>
            </a:r>
            <a:r>
              <a:rPr lang="en-US" altLang="ko-KR" i="1" dirty="0" err="1"/>
              <a:t>table_name</a:t>
            </a:r>
            <a:r>
              <a:rPr lang="en-US" altLang="ko-KR" dirty="0"/>
              <a:t> (</a:t>
            </a:r>
            <a:r>
              <a:rPr lang="en-US" altLang="ko-KR" i="1" dirty="0"/>
              <a:t>column1[ASC|DESC]</a:t>
            </a:r>
            <a:r>
              <a:rPr lang="en-US" altLang="ko-KR" dirty="0"/>
              <a:t>, </a:t>
            </a:r>
            <a:r>
              <a:rPr lang="en-US" altLang="ko-KR" i="1" dirty="0"/>
              <a:t>column2</a:t>
            </a:r>
            <a:r>
              <a:rPr lang="en-US" altLang="ko-KR" dirty="0"/>
              <a:t>, ...);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187624" y="2564904"/>
            <a:ext cx="7520940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+mj-lt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77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dirty="0"/>
              <a:t>UNIQUE : </a:t>
            </a:r>
            <a:r>
              <a:rPr lang="ko-KR" altLang="en-US" b="0" dirty="0"/>
              <a:t>고유인덱스 설정</a:t>
            </a:r>
            <a:endParaRPr lang="en-US" altLang="ko-K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dirty="0"/>
              <a:t>ASC|DESC : </a:t>
            </a:r>
            <a:r>
              <a:rPr lang="ko-KR" altLang="en-US" b="0" dirty="0"/>
              <a:t>인덱스 키를 오름차순 또는 내림차순으로 정렬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22960" y="3717032"/>
            <a:ext cx="7520940" cy="2232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+mj-lt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77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고유 인덱스</a:t>
            </a: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고유 인덱스</a:t>
            </a:r>
            <a:endParaRPr lang="en-US" altLang="ko-KR" dirty="0"/>
          </a:p>
          <a:p>
            <a:pPr marL="809244" lvl="3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유일한 값을 가지는 칼럼</a:t>
            </a:r>
            <a:r>
              <a:rPr lang="en-US" altLang="ko-KR" dirty="0"/>
              <a:t>(</a:t>
            </a:r>
            <a:r>
              <a:rPr lang="ko-KR" altLang="en-US" dirty="0" err="1"/>
              <a:t>기본키</a:t>
            </a:r>
            <a:r>
              <a:rPr lang="ko-KR" altLang="en-US" dirty="0"/>
              <a:t> 또는 </a:t>
            </a:r>
            <a:r>
              <a:rPr lang="en-US" altLang="ko-KR" dirty="0"/>
              <a:t>UNIQUE)</a:t>
            </a:r>
            <a:r>
              <a:rPr lang="ko-KR" altLang="en-US" dirty="0"/>
              <a:t>에 생성하는 인덱스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err="1"/>
              <a:t>비고유</a:t>
            </a:r>
            <a:r>
              <a:rPr lang="ko-KR" altLang="en-US" dirty="0"/>
              <a:t> 인덱스</a:t>
            </a:r>
            <a:endParaRPr lang="en-US" altLang="ko-KR" dirty="0"/>
          </a:p>
          <a:p>
            <a:pPr marL="809244" lvl="3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중복된 값을 가지는 칼럼에 생성하는 인덱스</a:t>
            </a:r>
          </a:p>
        </p:txBody>
      </p:sp>
    </p:spTree>
    <p:extLst>
      <p:ext uri="{BB962C8B-B14F-4D97-AF65-F5344CB8AC3E}">
        <p14:creationId xmlns:p14="http://schemas.microsoft.com/office/powerpoint/2010/main" val="107021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인덱스가 적절한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WHERE </a:t>
            </a:r>
            <a:r>
              <a:rPr lang="ko-KR" altLang="en-US" b="0" dirty="0"/>
              <a:t>절이나 조인 </a:t>
            </a:r>
            <a:r>
              <a:rPr lang="ko-KR" altLang="en-US" dirty="0">
                <a:solidFill>
                  <a:srgbClr val="FF0000"/>
                </a:solidFill>
              </a:rPr>
              <a:t>조건 절에서 자주 사용되는 칼럼</a:t>
            </a:r>
            <a:r>
              <a:rPr lang="ko-KR" altLang="en-US" b="0" dirty="0"/>
              <a:t>이 있는 경우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2</a:t>
            </a:r>
            <a:r>
              <a:rPr lang="ko-KR" altLang="en-US" b="0" dirty="0"/>
              <a:t>개 이상의 칼럼이 </a:t>
            </a:r>
            <a:r>
              <a:rPr lang="en-US" altLang="ko-KR" b="0" dirty="0"/>
              <a:t>WHERE </a:t>
            </a:r>
            <a:r>
              <a:rPr lang="ko-KR" altLang="en-US" b="0" dirty="0"/>
              <a:t>절이나 조인 조건 절에서 자주 사용되는 경우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테이블에 저장된 </a:t>
            </a:r>
            <a:r>
              <a:rPr lang="ko-KR" altLang="en-US" dirty="0">
                <a:solidFill>
                  <a:srgbClr val="FF0000"/>
                </a:solidFill>
              </a:rPr>
              <a:t>데이터의 변경이 드문 경우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칼럼에 </a:t>
            </a:r>
            <a:r>
              <a:rPr lang="en-US" altLang="ko-KR" b="0" dirty="0"/>
              <a:t>NULL </a:t>
            </a:r>
            <a:r>
              <a:rPr lang="ko-KR" altLang="en-US" b="0" dirty="0"/>
              <a:t>값이 많이 포함된 </a:t>
            </a:r>
            <a:r>
              <a:rPr lang="ko-KR" altLang="en-US" b="0" dirty="0" smtClean="0"/>
              <a:t>경우 </a:t>
            </a:r>
            <a:r>
              <a:rPr lang="en-US" altLang="ko-KR" b="0" dirty="0" smtClean="0"/>
              <a:t>(NULL</a:t>
            </a:r>
            <a:r>
              <a:rPr lang="ko-KR" altLang="en-US" b="0" dirty="0" smtClean="0"/>
              <a:t>값</a:t>
            </a:r>
            <a:r>
              <a:rPr lang="en-US" altLang="ko-KR" b="0" dirty="0" smtClean="0"/>
              <a:t>: ROW ID</a:t>
            </a:r>
            <a:r>
              <a:rPr lang="ko-KR" altLang="en-US" b="0" dirty="0" smtClean="0"/>
              <a:t>가 없음</a:t>
            </a:r>
            <a:r>
              <a:rPr lang="en-US" altLang="ko-KR" b="0" dirty="0" smtClean="0"/>
              <a:t>)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칼럼에 광범위한 값이 포함된 </a:t>
            </a:r>
            <a:r>
              <a:rPr lang="ko-KR" altLang="en-US" b="0" dirty="0" smtClean="0"/>
              <a:t>경우 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데이터 양이 많다</a:t>
            </a:r>
            <a:r>
              <a:rPr lang="en-US" altLang="ko-KR" b="0" dirty="0" smtClean="0"/>
              <a:t>)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전체 데이터의 </a:t>
            </a:r>
            <a:r>
              <a:rPr lang="en-US" altLang="ko-KR" b="0" dirty="0"/>
              <a:t>10~15% </a:t>
            </a:r>
            <a:r>
              <a:rPr lang="ko-KR" altLang="en-US" b="0" dirty="0"/>
              <a:t>정도의 데이터를 검색하는 </a:t>
            </a:r>
            <a:r>
              <a:rPr lang="ko-KR" altLang="en-US" b="0" dirty="0" smtClean="0"/>
              <a:t>경우</a:t>
            </a:r>
            <a:endParaRPr lang="en-US" altLang="ko-KR" b="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b="0" dirty="0" smtClean="0"/>
              <a:t>PK, UNIQUE</a:t>
            </a:r>
            <a:r>
              <a:rPr lang="ko-KR" altLang="en-US" b="0" dirty="0" smtClean="0"/>
              <a:t>의 칼럼에는 인덱스 </a:t>
            </a:r>
            <a:r>
              <a:rPr lang="ko-KR" altLang="en-US" b="0" dirty="0" smtClean="0"/>
              <a:t>적절하지</a:t>
            </a:r>
            <a:r>
              <a:rPr lang="en-US" altLang="ko-KR" b="0" dirty="0" smtClean="0"/>
              <a:t>X</a:t>
            </a:r>
            <a:endParaRPr lang="ko-KR" altLang="en-US" b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인덱스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25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00628"/>
            <a:ext cx="9166860" cy="4704636"/>
          </a:xfrm>
        </p:spPr>
        <p:txBody>
          <a:bodyPr/>
          <a:lstStyle/>
          <a:p>
            <a:r>
              <a:rPr lang="en-US" altLang="ko-KR" sz="2800" dirty="0" smtClean="0"/>
              <a:t>CREATE UNIQUE INDEX IDX</a:t>
            </a:r>
            <a:r>
              <a:rPr lang="ko-KR" altLang="en-US" sz="2800" dirty="0" smtClean="0"/>
              <a:t>아이디 </a:t>
            </a:r>
            <a:r>
              <a:rPr lang="en-US" altLang="ko-KR" sz="2800" dirty="0" smtClean="0"/>
              <a:t>ON MEMBERS(ID);</a:t>
            </a:r>
          </a:p>
          <a:p>
            <a:r>
              <a:rPr lang="en-US" altLang="ko-KR" sz="2800" dirty="0" smtClean="0"/>
              <a:t>-- MEMBERS</a:t>
            </a:r>
            <a:r>
              <a:rPr lang="ko-KR" altLang="en-US" sz="2800" dirty="0" smtClean="0"/>
              <a:t>테이블의 </a:t>
            </a:r>
            <a:r>
              <a:rPr lang="en-US" altLang="ko-KR" sz="2800" dirty="0" smtClean="0"/>
              <a:t>ID</a:t>
            </a:r>
            <a:r>
              <a:rPr lang="ko-KR" altLang="en-US" sz="2800" dirty="0" smtClean="0"/>
              <a:t>칼럼에 부착한 고유인덱스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                                                 IDX</a:t>
            </a:r>
            <a:r>
              <a:rPr lang="ko-KR" altLang="en-US" sz="2800" dirty="0" smtClean="0"/>
              <a:t>아이디</a:t>
            </a:r>
            <a:endParaRPr lang="en-US" altLang="ko-KR" sz="2800" dirty="0" smtClean="0"/>
          </a:p>
          <a:p>
            <a:r>
              <a:rPr lang="en-US" altLang="ko-KR" sz="2800" dirty="0" smtClean="0"/>
              <a:t>CREATE INDEX IDX</a:t>
            </a:r>
            <a:r>
              <a:rPr lang="ko-KR" altLang="en-US" sz="2800" dirty="0" smtClean="0"/>
              <a:t>이름 </a:t>
            </a:r>
            <a:r>
              <a:rPr lang="en-US" altLang="ko-KR" sz="2800" dirty="0" smtClean="0"/>
              <a:t>ON MEMBERS(NAME);</a:t>
            </a:r>
          </a:p>
          <a:p>
            <a:r>
              <a:rPr lang="en-US" altLang="ko-KR" sz="2800" dirty="0" smtClean="0"/>
              <a:t>-- MEMBERS</a:t>
            </a:r>
            <a:r>
              <a:rPr lang="ko-KR" altLang="en-US" sz="2800" dirty="0" smtClean="0"/>
              <a:t>테이블의 </a:t>
            </a:r>
            <a:r>
              <a:rPr lang="en-US" altLang="ko-KR" sz="2800" dirty="0" smtClean="0"/>
              <a:t>NAME</a:t>
            </a:r>
            <a:r>
              <a:rPr lang="ko-KR" altLang="en-US" sz="2800" dirty="0" smtClean="0"/>
              <a:t>칼럼에 부착한 </a:t>
            </a:r>
            <a:r>
              <a:rPr lang="ko-KR" altLang="en-US" sz="2800" dirty="0" err="1" smtClean="0"/>
              <a:t>비고유인덱스</a:t>
            </a:r>
            <a:r>
              <a:rPr lang="ko-KR" altLang="en-US" sz="2800" dirty="0" smtClean="0"/>
              <a:t>  </a:t>
            </a:r>
            <a:r>
              <a:rPr lang="en-US" altLang="ko-KR" sz="2800" dirty="0" smtClean="0"/>
              <a:t>IDX</a:t>
            </a:r>
            <a:r>
              <a:rPr lang="ko-KR" altLang="en-US" sz="2800" dirty="0" smtClean="0"/>
              <a:t>이름</a:t>
            </a:r>
            <a:endParaRPr lang="ko-KR" altLang="en-US" sz="2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데이터베이스프로그래밍</a:t>
            </a:r>
            <a:r>
              <a:rPr lang="en-US" altLang="ko-KR" smtClean="0"/>
              <a:t>_SQL</a:t>
            </a:r>
            <a:r>
              <a:rPr lang="ko-KR" altLang="en-US" smtClean="0"/>
              <a:t>활용</a:t>
            </a:r>
            <a:r>
              <a:rPr lang="en-US" altLang="ko-KR" smtClean="0"/>
              <a:t>_</a:t>
            </a:r>
            <a:r>
              <a:rPr lang="ko-KR" altLang="en-US" smtClean="0"/>
              <a:t>인덱스</a:t>
            </a:r>
            <a:r>
              <a:rPr lang="en-US" altLang="ko-KR" smtClean="0"/>
              <a:t>_</a:t>
            </a:r>
            <a:r>
              <a:rPr lang="ko-KR" altLang="en-US" smtClean="0"/>
              <a:t>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84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57372</TotalTime>
  <Words>503</Words>
  <Application>Microsoft Office PowerPoint</Application>
  <PresentationFormat>화면 슬라이드 쇼(4:3)</PresentationFormat>
  <Paragraphs>142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Tunga</vt:lpstr>
      <vt:lpstr>맑은 고딕</vt:lpstr>
      <vt:lpstr>Arial</vt:lpstr>
      <vt:lpstr>Wingdings</vt:lpstr>
      <vt:lpstr>각</vt:lpstr>
      <vt:lpstr>고급 SQL 작성하기_ 인덱스 활용</vt:lpstr>
      <vt:lpstr>SELECT 문 실행의 이해</vt:lpstr>
      <vt:lpstr>인덱스</vt:lpstr>
      <vt:lpstr>인덱스</vt:lpstr>
      <vt:lpstr>인덱스</vt:lpstr>
      <vt:lpstr>인덱스가 적절한 경우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341</cp:revision>
  <dcterms:created xsi:type="dcterms:W3CDTF">2018-05-10T00:35:19Z</dcterms:created>
  <dcterms:modified xsi:type="dcterms:W3CDTF">2021-04-08T01:02:58Z</dcterms:modified>
</cp:coreProperties>
</file>