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9" r:id="rId2"/>
    <p:sldId id="336" r:id="rId3"/>
    <p:sldId id="337" r:id="rId4"/>
    <p:sldId id="338" r:id="rId5"/>
    <p:sldId id="339" r:id="rId6"/>
    <p:sldId id="34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79" d="100"/>
          <a:sy n="79" d="100"/>
        </p:scale>
        <p:origin x="102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2020 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작성하기</a:t>
            </a:r>
            <a:r>
              <a:rPr lang="en-US" altLang="ko-KR" dirty="0" smtClean="0"/>
              <a:t>_</a:t>
            </a:r>
            <a:br>
              <a:rPr lang="en-US" altLang="ko-KR" dirty="0" smtClean="0"/>
            </a:br>
            <a:r>
              <a:rPr lang="en-US" altLang="ko-KR" dirty="0" smtClean="0"/>
              <a:t>Pseudo-column –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sz="1800" err="1" smtClean="0"/>
              <a:t>가상칼럼</a:t>
            </a:r>
            <a:r>
              <a:rPr lang="ko-KR" altLang="en-US" sz="1800" smtClean="0"/>
              <a:t> </a:t>
            </a:r>
            <a:r>
              <a:rPr lang="en-US" altLang="ko-KR" sz="1800" smtClean="0"/>
              <a:t>[</a:t>
            </a:r>
            <a:r>
              <a:rPr lang="ko-KR" altLang="en-US" sz="1800" smtClean="0"/>
              <a:t>수도칼럼 </a:t>
            </a:r>
            <a:r>
              <a:rPr lang="en-US" altLang="ko-KR" sz="1800" smtClean="0"/>
              <a:t>P </a:t>
            </a:r>
            <a:r>
              <a:rPr lang="ko-KR" altLang="en-US" sz="1800" smtClean="0"/>
              <a:t>묵음</a:t>
            </a:r>
            <a:r>
              <a:rPr lang="en-US" altLang="ko-KR" sz="1800" smtClean="0"/>
              <a:t>]</a:t>
            </a:r>
            <a:endParaRPr lang="ko-KR" altLang="en-US" sz="18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 rot="19140000">
            <a:off x="3095614" y="1819937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2021 DBMS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Pseudo-column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의사 열</a:t>
            </a:r>
            <a:r>
              <a:rPr lang="en-US" altLang="ko-KR" dirty="0"/>
              <a:t> </a:t>
            </a:r>
            <a:r>
              <a:rPr lang="en-US" altLang="ko-KR" dirty="0" smtClean="0"/>
              <a:t>(PSEUDO-COLUMN)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참조는 가능하나 데이터베이스에 따로 저장되지 않는 </a:t>
            </a:r>
            <a:r>
              <a:rPr lang="en-US" altLang="ko-KR" dirty="0"/>
              <a:t>p</a:t>
            </a:r>
            <a:r>
              <a:rPr lang="en-US" altLang="ko-KR" dirty="0" smtClean="0"/>
              <a:t>seudo-column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수도 칼럼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실제로 존재하지 않기 때문에 </a:t>
            </a:r>
            <a:r>
              <a:rPr lang="en-US" altLang="ko-KR" dirty="0" smtClean="0"/>
              <a:t>DESCRIBE </a:t>
            </a:r>
            <a:r>
              <a:rPr lang="ko-KR" altLang="en-US" dirty="0" smtClean="0"/>
              <a:t>명령으로 확인할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현업에서는 매우 유용하게 사용된다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종류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CURRVAL, NEXTVAL (sequence number generator)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</a:t>
            </a:r>
            <a:r>
              <a:rPr lang="ko-KR" altLang="en-US" dirty="0"/>
              <a:t>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시퀀스란</a:t>
            </a:r>
            <a:r>
              <a:rPr lang="en-US" altLang="ko-KR" dirty="0" smtClean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사용할 칼럼이 적당하지 않는 경우에 주로 사용된다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사용할 값을 자동으로 생성하기</a:t>
            </a:r>
            <a:r>
              <a:rPr lang="en-US" altLang="ko-KR" dirty="0"/>
              <a:t> </a:t>
            </a:r>
            <a:r>
              <a:rPr lang="ko-KR" altLang="en-US" dirty="0" smtClean="0"/>
              <a:t>위해 </a:t>
            </a:r>
            <a:r>
              <a:rPr lang="ko-KR" altLang="en-US" b="1" dirty="0" smtClean="0">
                <a:solidFill>
                  <a:srgbClr val="FF0000"/>
                </a:solidFill>
              </a:rPr>
              <a:t>일련번호를 생성하는 객체이다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게시판에 글이 등록되는 순서대로 번호를 시퀀스를 이용해서 하나씩 증가시키며 할당하면 자동으로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번호가 관리될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여러 개의 테이블에서 공유할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u="sng" dirty="0" err="1" smtClean="0"/>
              <a:t>생성방법</a:t>
            </a:r>
            <a:r>
              <a:rPr lang="ko-KR" altLang="en-US" u="sng" dirty="0" smtClean="0"/>
              <a:t> 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- </a:t>
            </a:r>
            <a:r>
              <a:rPr lang="ko-KR" altLang="en-US" u="sng" dirty="0" smtClean="0">
                <a:solidFill>
                  <a:srgbClr val="FF0000"/>
                </a:solidFill>
              </a:rPr>
              <a:t>글씨 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한톨</a:t>
            </a:r>
            <a:r>
              <a:rPr lang="ko-KR" altLang="en-US" u="sng" dirty="0" smtClean="0">
                <a:solidFill>
                  <a:srgbClr val="FF0000"/>
                </a:solidFill>
              </a:rPr>
              <a:t> 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안빼고</a:t>
            </a:r>
            <a:r>
              <a:rPr lang="ko-KR" altLang="en-US" u="sng" dirty="0" smtClean="0">
                <a:solidFill>
                  <a:srgbClr val="FF0000"/>
                </a:solidFill>
              </a:rPr>
              <a:t> 외우기</a:t>
            </a:r>
            <a:endParaRPr lang="en-US" altLang="ko-KR" u="sng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12105" y="3789040"/>
            <a:ext cx="7331795" cy="22322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CREATE SEQUENCE </a:t>
            </a:r>
            <a:r>
              <a:rPr lang="ko-KR" altLang="en-US" sz="1400" i="1" dirty="0" smtClean="0"/>
              <a:t>시퀀스</a:t>
            </a:r>
            <a:r>
              <a:rPr lang="en-US" altLang="ko-KR" sz="1400" i="1" dirty="0" smtClean="0"/>
              <a:t>_</a:t>
            </a:r>
            <a:r>
              <a:rPr lang="ko-KR" altLang="en-US" sz="1400" i="1" dirty="0" smtClean="0"/>
              <a:t>이름 </a:t>
            </a:r>
            <a:endParaRPr lang="en-US" altLang="ko-KR" sz="1400" i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[INCREMENT BY n</a:t>
            </a:r>
            <a:r>
              <a:rPr lang="en-US" altLang="ko-KR" sz="1400" dirty="0" smtClean="0"/>
              <a:t>] -----(</a:t>
            </a:r>
            <a:r>
              <a:rPr lang="ko-KR" altLang="en-US" sz="1400" dirty="0" smtClean="0"/>
              <a:t>번호가 </a:t>
            </a:r>
            <a:r>
              <a:rPr lang="en-US" altLang="ko-KR" sz="1400" dirty="0"/>
              <a:t>n</a:t>
            </a:r>
            <a:r>
              <a:rPr lang="ko-KR" altLang="en-US" sz="1400" dirty="0" smtClean="0"/>
              <a:t>씩 증가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[START WITH n</a:t>
            </a:r>
            <a:r>
              <a:rPr lang="en-US" altLang="ko-KR" sz="1400" dirty="0"/>
              <a:t>] </a:t>
            </a:r>
            <a:r>
              <a:rPr lang="en-US" altLang="ko-KR" sz="1400" dirty="0" smtClean="0"/>
              <a:t>-----(</a:t>
            </a:r>
            <a:r>
              <a:rPr lang="ko-KR" altLang="en-US" sz="1400" dirty="0"/>
              <a:t>번호 시작이 </a:t>
            </a:r>
            <a:r>
              <a:rPr lang="en-US" altLang="ko-KR" sz="1400" dirty="0" smtClean="0"/>
              <a:t>n)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[MAXVALUE n | NOMAXVALUE</a:t>
            </a:r>
            <a:r>
              <a:rPr lang="en-US" altLang="ko-KR" sz="1400" dirty="0"/>
              <a:t>] </a:t>
            </a:r>
            <a:r>
              <a:rPr lang="en-US" altLang="ko-KR" sz="1400" dirty="0" smtClean="0"/>
              <a:t>-----(</a:t>
            </a:r>
            <a:r>
              <a:rPr lang="ko-KR" altLang="en-US" sz="1400" dirty="0" smtClean="0"/>
              <a:t>최대값 </a:t>
            </a:r>
            <a:r>
              <a:rPr lang="en-US" altLang="ko-KR" sz="1400" dirty="0" smtClean="0"/>
              <a:t>N | </a:t>
            </a:r>
            <a:r>
              <a:rPr lang="ko-KR" altLang="en-US" sz="1400" dirty="0" smtClean="0"/>
              <a:t>최대값 없다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[MINVALUE n | NOMINVALUE</a:t>
            </a:r>
            <a:r>
              <a:rPr lang="en-US" altLang="ko-KR" sz="1400" dirty="0"/>
              <a:t>] </a:t>
            </a:r>
            <a:r>
              <a:rPr lang="en-US" altLang="ko-KR" sz="1400" dirty="0" smtClean="0"/>
              <a:t>-----(</a:t>
            </a:r>
            <a:r>
              <a:rPr lang="ko-KR" altLang="en-US" sz="1400" dirty="0" smtClean="0"/>
              <a:t>최소값 </a:t>
            </a:r>
            <a:r>
              <a:rPr lang="en-US" altLang="ko-KR" sz="1400" dirty="0"/>
              <a:t>N | </a:t>
            </a:r>
            <a:r>
              <a:rPr lang="ko-KR" altLang="en-US" sz="1400" dirty="0"/>
              <a:t>최소값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없다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[CYCLE | </a:t>
            </a:r>
            <a:r>
              <a:rPr lang="en-US" altLang="ko-KR" sz="1400" dirty="0"/>
              <a:t>NOCYCLE] ] </a:t>
            </a:r>
            <a:r>
              <a:rPr lang="en-US" altLang="ko-KR" sz="1400" dirty="0" smtClean="0"/>
              <a:t>-----(</a:t>
            </a:r>
            <a:r>
              <a:rPr lang="ko-KR" altLang="en-US" sz="1400" dirty="0" err="1"/>
              <a:t>번호순환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| 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번호순환</a:t>
            </a:r>
            <a:r>
              <a:rPr lang="ko-KR" altLang="en-US" sz="1400" dirty="0" smtClean="0"/>
              <a:t> 없다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</a:t>
            </a:r>
            <a:r>
              <a:rPr lang="en-US" altLang="ko-KR" sz="1400" dirty="0" smtClean="0"/>
              <a:t>CACHE n | NOCACHE</a:t>
            </a:r>
            <a:r>
              <a:rPr lang="en-US" altLang="ko-KR" sz="1400" dirty="0"/>
              <a:t>] ] </a:t>
            </a:r>
            <a:r>
              <a:rPr lang="en-US" altLang="ko-KR" sz="1400" dirty="0" smtClean="0"/>
              <a:t>-----(</a:t>
            </a:r>
            <a:r>
              <a:rPr lang="ko-KR" altLang="en-US" sz="1400" dirty="0" err="1" smtClean="0"/>
              <a:t>캐시한다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| 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캐시하지않는다</a:t>
            </a:r>
            <a:r>
              <a:rPr lang="en-US" altLang="ko-KR" sz="1400" dirty="0" smtClean="0"/>
              <a:t>) </a:t>
            </a:r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캐시항상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하지않는것</a:t>
            </a:r>
            <a:r>
              <a:rPr lang="ko-KR" altLang="en-US" sz="1400" dirty="0" smtClean="0">
                <a:sym typeface="Wingdings" panose="05000000000000000000" pitchFamily="2" charset="2"/>
              </a:rPr>
              <a:t> 쓰기</a:t>
            </a:r>
            <a:endParaRPr lang="en-US" altLang="ko-KR" sz="1400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3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생성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INCREMENT BY n : </a:t>
            </a:r>
            <a:r>
              <a:rPr lang="ko-KR" altLang="en-US" dirty="0" smtClean="0"/>
              <a:t>시퀀스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  기본값 </a:t>
            </a:r>
            <a:r>
              <a:rPr lang="en-US" altLang="ko-KR" dirty="0" smtClean="0"/>
              <a:t>1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START WITH n : </a:t>
            </a:r>
            <a:r>
              <a:rPr lang="ko-KR" altLang="en-US" dirty="0" smtClean="0"/>
              <a:t>시퀀스 시작번호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1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MAXVALUE n : </a:t>
            </a:r>
            <a:r>
              <a:rPr lang="ko-KR" altLang="en-US" dirty="0" smtClean="0"/>
              <a:t>시퀀스로 생성할 수 있는 최대값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CYCLE : </a:t>
            </a:r>
            <a:r>
              <a:rPr lang="ko-KR" altLang="en-US" dirty="0" smtClean="0"/>
              <a:t>시퀀스의 순환 여부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CACHE : </a:t>
            </a:r>
            <a:r>
              <a:rPr lang="ko-KR" altLang="en-US" dirty="0" smtClean="0"/>
              <a:t>시퀀스 생성 속도를 높이기 위해 메모리에 </a:t>
            </a:r>
            <a:r>
              <a:rPr lang="ko-KR" altLang="en-US" dirty="0" err="1" smtClean="0"/>
              <a:t>캐시할</a:t>
            </a:r>
            <a:r>
              <a:rPr lang="ko-KR" altLang="en-US" dirty="0" smtClean="0"/>
              <a:t> 시퀀스 개수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변경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시퀀스의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 등을 수정할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b="1" dirty="0" smtClean="0"/>
              <a:t>START WITH </a:t>
            </a:r>
            <a:r>
              <a:rPr lang="ko-KR" altLang="en-US" b="1" dirty="0" smtClean="0"/>
              <a:t>절은 생성 직후 이미 시작한 값으로 수정할 수 없다</a:t>
            </a:r>
            <a:r>
              <a:rPr lang="en-US" altLang="ko-KR" b="1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ALTER SEQUENCE </a:t>
            </a:r>
            <a:r>
              <a:rPr lang="ko-KR" altLang="en-US" dirty="0" smtClean="0"/>
              <a:t>문을 사용하고 </a:t>
            </a:r>
            <a:r>
              <a:rPr lang="en-US" altLang="ko-KR" dirty="0" smtClean="0"/>
              <a:t>CREATE SEQUENCE </a:t>
            </a:r>
            <a:r>
              <a:rPr lang="ko-KR" altLang="en-US" dirty="0" smtClean="0"/>
              <a:t>문과 문법은 동일하다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b="1" dirty="0" smtClean="0"/>
              <a:t>수정은 거의 없다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삭제하고 재 생성함</a:t>
            </a:r>
            <a:r>
              <a:rPr lang="en-US" altLang="ko-KR" b="1" dirty="0" smtClean="0"/>
              <a:t>(DROP - CREATE)</a:t>
            </a:r>
            <a:endParaRPr lang="en-US" altLang="ko-KR" b="1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삭제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DROP SEQUENCE </a:t>
            </a:r>
            <a:r>
              <a:rPr lang="ko-KR" altLang="en-US" dirty="0" smtClean="0"/>
              <a:t>문을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99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CURRVAL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시퀀스에서 생성된 </a:t>
            </a:r>
            <a:r>
              <a:rPr lang="ko-KR" altLang="en-US" u="sng" dirty="0" smtClean="0"/>
              <a:t>현재 번호를 확인한다</a:t>
            </a:r>
            <a:r>
              <a:rPr lang="en-US" altLang="ko-KR" u="sng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u="sng" dirty="0" smtClean="0"/>
              <a:t>NEXTVAL </a:t>
            </a:r>
            <a:r>
              <a:rPr lang="ko-KR" altLang="en-US" u="sng" dirty="0" smtClean="0"/>
              <a:t>함수 호출이 한 번도 없는 경우 사용할 수 없다</a:t>
            </a:r>
            <a:r>
              <a:rPr lang="en-US" altLang="ko-KR" u="sng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사용방법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sequence_name.CURRVAL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NEXTVAL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시퀀스에서 다음 번호를 생성한다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u="sng" dirty="0" smtClean="0"/>
              <a:t>최초 시퀀스를 생성하려면 반드시 </a:t>
            </a:r>
            <a:r>
              <a:rPr lang="en-US" altLang="ko-KR" u="sng" dirty="0" smtClean="0"/>
              <a:t>NEXTVAL </a:t>
            </a:r>
            <a:r>
              <a:rPr lang="ko-KR" altLang="en-US" u="sng" dirty="0" smtClean="0"/>
              <a:t>함수를 사용해야 한다</a:t>
            </a:r>
            <a:r>
              <a:rPr lang="en-US" altLang="ko-KR" u="sng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사용방법 </a:t>
            </a:r>
            <a:r>
              <a:rPr lang="en-US" altLang="ko-KR" dirty="0"/>
              <a:t>: </a:t>
            </a:r>
            <a:r>
              <a:rPr lang="en-US" altLang="ko-KR" dirty="0" err="1" smtClean="0"/>
              <a:t>sequence_name.NEXTVAL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CURRVAL, NEXTVAL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INSERT </a:t>
            </a:r>
            <a:r>
              <a:rPr lang="ko-KR" altLang="en-US" dirty="0" smtClean="0"/>
              <a:t>문이나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문에서 사용한다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서브쿼리</a:t>
            </a:r>
            <a:r>
              <a:rPr lang="en-US" altLang="ko-KR" dirty="0" smtClean="0"/>
              <a:t>, GROUP BY, HAVING, ORDER BY, DISTINCT </a:t>
            </a:r>
            <a:r>
              <a:rPr lang="ko-KR" altLang="en-US" dirty="0" smtClean="0"/>
              <a:t>와 함께 사용할 수 없고</a:t>
            </a:r>
            <a:r>
              <a:rPr lang="en-US" altLang="ko-KR" dirty="0" smtClean="0"/>
              <a:t>, default </a:t>
            </a:r>
            <a:r>
              <a:rPr lang="ko-KR" altLang="en-US" dirty="0" smtClean="0"/>
              <a:t>값으로 사용할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95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rownum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쿼리에 의해 추출된 </a:t>
            </a:r>
            <a:r>
              <a:rPr lang="ko-KR" altLang="en-US" b="1" dirty="0" smtClean="0">
                <a:solidFill>
                  <a:srgbClr val="FF0000"/>
                </a:solidFill>
              </a:rPr>
              <a:t>각 행</a:t>
            </a:r>
            <a:r>
              <a:rPr lang="en-US" altLang="ko-KR" b="1" dirty="0" smtClean="0">
                <a:solidFill>
                  <a:srgbClr val="FF0000"/>
                </a:solidFill>
              </a:rPr>
              <a:t>(ROW)</a:t>
            </a:r>
            <a:r>
              <a:rPr lang="ko-KR" altLang="en-US" b="1" dirty="0" smtClean="0">
                <a:solidFill>
                  <a:srgbClr val="FF0000"/>
                </a:solidFill>
              </a:rPr>
              <a:t>에 부여된 일련번호를 의미한다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쿼리에 의해 추출된 결과 집합에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시작하는 일련번호를 부여한다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절을 통해 조건에 맞는 결과 집합을 추출한 뒤에 일련번호가 부여된다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b="1" dirty="0" smtClean="0">
                <a:solidFill>
                  <a:srgbClr val="FF0000"/>
                </a:solidFill>
              </a:rPr>
              <a:t>순서 </a:t>
            </a:r>
            <a:r>
              <a:rPr lang="en-US" altLang="ko-KR" b="1" dirty="0" smtClean="0">
                <a:solidFill>
                  <a:srgbClr val="FF0000"/>
                </a:solidFill>
              </a:rPr>
              <a:t>: FROM -&gt; WHERE -&gt; ROWNUM </a:t>
            </a:r>
            <a:r>
              <a:rPr lang="ko-KR" altLang="en-US" b="1" dirty="0" smtClean="0">
                <a:solidFill>
                  <a:srgbClr val="FF0000"/>
                </a:solidFill>
              </a:rPr>
              <a:t>부여 </a:t>
            </a:r>
            <a:r>
              <a:rPr lang="en-US" altLang="ko-KR" b="1" dirty="0" smtClean="0">
                <a:solidFill>
                  <a:srgbClr val="FF0000"/>
                </a:solidFill>
              </a:rPr>
              <a:t>-&gt; SELECT -&gt; ORDER BY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를 직접 사용하는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사용할 수 있다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로 시작하지 않으면 원하는 결과를 추출할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값을 가지는 별도의 칼럼을 만들면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시작하지 않아도 사용할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주로 </a:t>
            </a:r>
            <a:r>
              <a:rPr lang="en-US" altLang="ko-KR" dirty="0" smtClean="0"/>
              <a:t>&lt;, &lt;= </a:t>
            </a:r>
            <a:r>
              <a:rPr lang="ko-KR" altLang="en-US" dirty="0" smtClean="0"/>
              <a:t>로 사용되는데 예외적으로 </a:t>
            </a:r>
            <a:r>
              <a:rPr lang="en-US" altLang="ko-KR" dirty="0" smtClean="0"/>
              <a:t>ROWNUM = 1 </a:t>
            </a:r>
            <a:r>
              <a:rPr lang="ko-KR" altLang="en-US" dirty="0" smtClean="0"/>
              <a:t>은 가능하다</a:t>
            </a:r>
            <a:r>
              <a:rPr lang="en-US" altLang="ko-KR" dirty="0" smtClean="0"/>
              <a:t>. (ROWNUM = 2 </a:t>
            </a:r>
            <a:r>
              <a:rPr lang="ko-KR" altLang="en-US" dirty="0" smtClean="0"/>
              <a:t>는 불가능하다</a:t>
            </a:r>
            <a:r>
              <a:rPr lang="en-US" altLang="ko-KR" dirty="0" smtClean="0"/>
              <a:t>.)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주 용도는 몇 개의 데이터를 추출하고자 할 때이지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번째 데이터를 추출하고자 할 때가 아니다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5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58108</TotalTime>
  <Words>484</Words>
  <Application>Microsoft Office PowerPoint</Application>
  <PresentationFormat>화면 슬라이드 쇼(4:3)</PresentationFormat>
  <Paragraphs>79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Tunga</vt:lpstr>
      <vt:lpstr>맑은 고딕</vt:lpstr>
      <vt:lpstr>Arial</vt:lpstr>
      <vt:lpstr>Wingdings</vt:lpstr>
      <vt:lpstr>각</vt:lpstr>
      <vt:lpstr>고급 SQL 작성하기_ Pseudo-column –  가상칼럼 [수도칼럼 P 묵음]</vt:lpstr>
      <vt:lpstr>Pseudo-column</vt:lpstr>
      <vt:lpstr>시퀀스</vt:lpstr>
      <vt:lpstr>시퀀스</vt:lpstr>
      <vt:lpstr>시퀀스 함수</vt:lpstr>
      <vt:lpstr>rownum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368</cp:revision>
  <dcterms:created xsi:type="dcterms:W3CDTF">2018-05-10T00:35:19Z</dcterms:created>
  <dcterms:modified xsi:type="dcterms:W3CDTF">2021-04-08T03:10:15Z</dcterms:modified>
</cp:coreProperties>
</file>