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86" r:id="rId2"/>
    <p:sldId id="341" r:id="rId3"/>
    <p:sldId id="340" r:id="rId4"/>
    <p:sldId id="342" r:id="rId5"/>
    <p:sldId id="339" r:id="rId6"/>
    <p:sldId id="343" r:id="rId7"/>
    <p:sldId id="344" r:id="rId8"/>
    <p:sldId id="352" r:id="rId9"/>
    <p:sldId id="350" r:id="rId10"/>
    <p:sldId id="347" r:id="rId11"/>
    <p:sldId id="348" r:id="rId12"/>
    <p:sldId id="349" r:id="rId13"/>
    <p:sldId id="35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INSERT </a:t>
            </a:r>
            <a:r>
              <a:rPr lang="ko-KR" altLang="en-US" b="0" dirty="0"/>
              <a:t>문에서 </a:t>
            </a:r>
            <a:r>
              <a:rPr lang="en-US" altLang="ko-KR" b="0" dirty="0"/>
              <a:t>VALUES </a:t>
            </a:r>
            <a:r>
              <a:rPr lang="ko-KR" altLang="en-US" b="0" dirty="0"/>
              <a:t>절 대신 서브쿼리를 작성하여 서브쿼리의 결과집합을 한 번에 삽입할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INSERT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결과가 테이블의 제약조건을 위반되면 오류가 발생한다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(</a:t>
            </a:r>
            <a:r>
              <a:rPr lang="ko-KR" altLang="en-US" b="0" dirty="0"/>
              <a:t>예</a:t>
            </a:r>
            <a:r>
              <a:rPr lang="en-US" altLang="ko-KR" b="0" dirty="0"/>
              <a:t>: PK </a:t>
            </a:r>
            <a:r>
              <a:rPr lang="ko-KR" altLang="en-US" b="0" dirty="0"/>
              <a:t>설정된 칼럼에 중복된 데이터를 입력하려고 하는 경우</a:t>
            </a:r>
            <a:r>
              <a:rPr lang="en-US" altLang="ko-KR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212976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INSERT INTO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42091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UPDATE </a:t>
            </a:r>
            <a:r>
              <a:rPr lang="ko-KR" altLang="en-US" b="0" dirty="0"/>
              <a:t>문의 </a:t>
            </a:r>
            <a:r>
              <a:rPr lang="en-US" altLang="ko-KR" b="0" dirty="0"/>
              <a:t>SET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UPDATE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UPDATE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dirty="0"/>
              <a:t>SET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CONDITION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55897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DELETE </a:t>
            </a:r>
            <a:r>
              <a:rPr lang="ko-KR" altLang="en-US" b="0" dirty="0"/>
              <a:t>문의 </a:t>
            </a:r>
            <a:r>
              <a:rPr lang="en-US" altLang="ko-KR" b="0" dirty="0"/>
              <a:t>WHERE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DELETE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DELETE FROM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SUBQUERY;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94731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사용시 실무에서 주의할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아래와 같은 경우 오류가 발생하니 주의한다</a:t>
            </a:r>
            <a:r>
              <a:rPr lang="en-US" altLang="ko-KR" sz="240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여러 행을 반환하는 서브쿼리와 단일 행 비교 연산자</a:t>
            </a:r>
            <a:r>
              <a:rPr lang="en-US" altLang="ko-KR" b="0" dirty="0"/>
              <a:t>(=, !=, &gt;, &gt;=, &lt;, &lt;=)</a:t>
            </a:r>
            <a:r>
              <a:rPr lang="ko-KR" altLang="en-US" b="0" dirty="0"/>
              <a:t>를 함께 사용하는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서브쿼리가 반환하는 컬럼의 수와 </a:t>
            </a:r>
            <a:r>
              <a:rPr lang="ko-KR" altLang="en-US" b="0" dirty="0" err="1"/>
              <a:t>메인쿼리에서</a:t>
            </a:r>
            <a:r>
              <a:rPr lang="ko-KR" altLang="en-US" b="0" dirty="0"/>
              <a:t> 비교되는 컬럼의 수가 다른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 내에서 </a:t>
            </a:r>
            <a:r>
              <a:rPr lang="en-US" altLang="ko-KR" b="0" dirty="0"/>
              <a:t>ORDER BY </a:t>
            </a:r>
            <a:r>
              <a:rPr lang="ko-KR" altLang="en-US" b="0" dirty="0"/>
              <a:t>절이 사용되는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서브쿼리의 결과가 </a:t>
            </a:r>
            <a:r>
              <a:rPr lang="en-US" altLang="ko-KR" b="0" dirty="0"/>
              <a:t>NULL </a:t>
            </a:r>
            <a:r>
              <a:rPr lang="ko-KR" altLang="en-US" b="0" dirty="0"/>
              <a:t>인 경우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73530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8271388" cy="4992668"/>
          </a:xfrm>
        </p:spPr>
        <p:txBody>
          <a:bodyPr>
            <a:noAutofit/>
          </a:bodyPr>
          <a:lstStyle/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문의 결과를 다른 </a:t>
            </a:r>
            <a:r>
              <a:rPr lang="en-US" altLang="ko-KR" dirty="0"/>
              <a:t>SQL </a:t>
            </a:r>
            <a:r>
              <a:rPr lang="ko-KR" altLang="en-US" dirty="0"/>
              <a:t>문에게 전달하기 위해 두 개 이상의 </a:t>
            </a:r>
            <a:r>
              <a:rPr lang="en-US" altLang="ko-KR" dirty="0"/>
              <a:t>SQL </a:t>
            </a:r>
            <a:r>
              <a:rPr lang="ko-KR" altLang="en-US" dirty="0"/>
              <a:t>문을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문으로 연결하여 처리하는 방법이다</a:t>
            </a:r>
            <a:r>
              <a:rPr lang="en-US" altLang="ko-KR" dirty="0"/>
              <a:t>.</a:t>
            </a:r>
          </a:p>
          <a:p>
            <a:pPr>
              <a:lnSpc>
                <a:spcPts val="2100"/>
              </a:lnSpc>
              <a:buFont typeface="+mj-lt"/>
              <a:buAutoNum type="arabicPeriod"/>
            </a:pPr>
            <a:endParaRPr lang="en-US" altLang="ko-KR" dirty="0"/>
          </a:p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서브쿼리가 필요한 경우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 marL="466344" lvl="3" indent="0">
              <a:lnSpc>
                <a:spcPts val="2100"/>
              </a:lnSpc>
              <a:buNone/>
            </a:pPr>
            <a:r>
              <a:rPr lang="en-US" altLang="ko-KR" sz="1400" b="1" i="1" dirty="0"/>
              <a:t>&lt;&lt; </a:t>
            </a:r>
            <a:r>
              <a:rPr lang="ko-KR" altLang="en-US" sz="1400" b="1" i="1" dirty="0"/>
              <a:t>직원테이블에서 </a:t>
            </a:r>
            <a:r>
              <a:rPr lang="en-US" altLang="ko-KR" sz="1400" b="1" i="1" dirty="0"/>
              <a:t>‘</a:t>
            </a:r>
            <a:r>
              <a:rPr lang="ko-KR" altLang="en-US" sz="1400" b="1" i="1" dirty="0" err="1"/>
              <a:t>앨리스</a:t>
            </a:r>
            <a:r>
              <a:rPr lang="en-US" altLang="ko-KR" sz="1400" b="1" i="1" dirty="0"/>
              <a:t>’ </a:t>
            </a:r>
            <a:r>
              <a:rPr lang="ko-KR" altLang="en-US" sz="1400" b="1" i="1" dirty="0"/>
              <a:t>직원과 같은 지역에서 근무하는 직원 목록을 출력하라</a:t>
            </a:r>
            <a:r>
              <a:rPr lang="en-US" altLang="ko-KR" sz="1400" b="1" i="1" dirty="0"/>
              <a:t>. &gt;&gt;</a:t>
            </a:r>
          </a:p>
          <a:p>
            <a:pPr lvl="3">
              <a:lnSpc>
                <a:spcPts val="2100"/>
              </a:lnSpc>
            </a:pPr>
            <a:r>
              <a:rPr lang="ko-KR" altLang="en-US" sz="1400" dirty="0"/>
              <a:t>처리방식</a:t>
            </a:r>
            <a:endParaRPr lang="en-US" altLang="ko-KR" sz="1400" dirty="0"/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 직원테이블에서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앨리스</a:t>
            </a:r>
            <a:r>
              <a:rPr lang="en-US" altLang="ko-KR" sz="1400" dirty="0"/>
              <a:t>’ </a:t>
            </a:r>
            <a:r>
              <a:rPr lang="ko-KR" altLang="en-US" sz="1400" dirty="0"/>
              <a:t>직원이 근무하는 지역을 검색하는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7030A0"/>
                </a:solidFill>
              </a:rPr>
              <a:t>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 err="1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 ‘</a:t>
            </a:r>
            <a:r>
              <a:rPr lang="ko-KR" altLang="en-US" sz="1400" dirty="0"/>
              <a:t>앨리스</a:t>
            </a:r>
            <a:r>
              <a:rPr lang="en-US" altLang="ko-KR" sz="1400" dirty="0"/>
              <a:t>’</a:t>
            </a:r>
            <a:r>
              <a:rPr lang="ko-KR" altLang="en-US" sz="1400" dirty="0"/>
              <a:t>와 동일한 지역에서 근무하는 직원 목록을 출력하는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‘</a:t>
            </a:r>
            <a:r>
              <a:rPr lang="ko-KR" altLang="en-US" sz="1200" b="1" dirty="0">
                <a:solidFill>
                  <a:srgbClr val="FF0000"/>
                </a:solidFill>
              </a:rPr>
              <a:t>앨리스의 근무지역</a:t>
            </a:r>
            <a:r>
              <a:rPr lang="en-US" altLang="ko-KR" sz="1200" b="1" dirty="0">
                <a:solidFill>
                  <a:srgbClr val="FF000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1 </a:t>
            </a:r>
            <a:r>
              <a:rPr lang="ko-KR" altLang="en-US" sz="1400" dirty="0"/>
              <a:t>과 </a:t>
            </a:r>
            <a:r>
              <a:rPr lang="en-US" altLang="ko-KR" sz="1400" dirty="0"/>
              <a:t>2 </a:t>
            </a:r>
            <a:r>
              <a:rPr lang="ko-KR" altLang="en-US" sz="1400" dirty="0"/>
              <a:t>를 처리하는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통합하여 하나의 </a:t>
            </a:r>
            <a:r>
              <a:rPr lang="en-US" altLang="ko-KR" sz="1400" dirty="0"/>
              <a:t>SQL </a:t>
            </a:r>
            <a:r>
              <a:rPr lang="ko-KR" altLang="en-US" sz="1400" dirty="0"/>
              <a:t>문으로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>
                <a:solidFill>
                  <a:srgbClr val="7030A0"/>
                </a:solidFill>
              </a:rPr>
              <a:t>(SELECT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’);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3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67544" y="2204864"/>
            <a:ext cx="5616624" cy="2952328"/>
          </a:xfrm>
          <a:prstGeom prst="roundRect">
            <a:avLst>
              <a:gd name="adj" fmla="val 89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2827" y="2620975"/>
            <a:ext cx="3384376" cy="1331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92849" y="3499624"/>
            <a:ext cx="2903287" cy="1172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개념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2620974"/>
            <a:ext cx="2376264" cy="1259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*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location =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5043" y="3345180"/>
            <a:ext cx="4248472" cy="14519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( SELECT</a:t>
            </a:r>
            <a:r>
              <a:rPr lang="en-US" altLang="ko-KR" dirty="0"/>
              <a:t> </a:t>
            </a:r>
            <a:r>
              <a:rPr lang="en-US" altLang="ko-KR" i="1" dirty="0"/>
              <a:t>location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name = ‘</a:t>
            </a:r>
            <a:r>
              <a:rPr lang="en-US" altLang="ko-KR" i="1" dirty="0" err="1"/>
              <a:t>alice</a:t>
            </a:r>
            <a:r>
              <a:rPr lang="en-US" altLang="ko-KR" i="1" dirty="0"/>
              <a:t>’</a:t>
            </a:r>
            <a:r>
              <a:rPr lang="ko-KR" altLang="en-US" i="1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0638" y="3502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1705" y="2631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566989" y="2620975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메인쿼리</a:t>
            </a:r>
            <a:endParaRPr lang="ko-KR" altLang="en-US" sz="1600" b="1" i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66989" y="3502546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서브쿼리</a:t>
            </a:r>
            <a:endParaRPr lang="ko-KR" altLang="en-US" sz="1600" b="1" i="1" dirty="0"/>
          </a:p>
        </p:txBody>
      </p:sp>
      <p:sp>
        <p:nvSpPr>
          <p:cNvPr id="8" name="오른쪽 화살표 7"/>
          <p:cNvSpPr/>
          <p:nvPr/>
        </p:nvSpPr>
        <p:spPr>
          <a:xfrm>
            <a:off x="4167204" y="2731600"/>
            <a:ext cx="2377948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796136" y="3611578"/>
            <a:ext cx="749016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269BD-412B-4406-951C-A43264627C6F}"/>
              </a:ext>
            </a:extLst>
          </p:cNvPr>
          <p:cNvSpPr txBox="1"/>
          <p:nvPr/>
        </p:nvSpPr>
        <p:spPr>
          <a:xfrm>
            <a:off x="679890" y="155164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서브쿼리가</a:t>
            </a:r>
            <a:r>
              <a:rPr lang="ko-KR" altLang="en-US" dirty="0"/>
              <a:t> 먼저 처리되고</a:t>
            </a:r>
            <a:r>
              <a:rPr lang="en-US" altLang="ko-KR" dirty="0"/>
              <a:t>, </a:t>
            </a:r>
            <a:r>
              <a:rPr lang="ko-KR" altLang="en-US" dirty="0" err="1"/>
              <a:t>메인쿼리가</a:t>
            </a:r>
            <a:r>
              <a:rPr lang="ko-KR" altLang="en-US" dirty="0"/>
              <a:t> 나중에 처리된다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3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서브쿼리가 단 하나의 행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r>
              <a:rPr lang="ko-KR" altLang="en-US" dirty="0"/>
              <a:t>만을 검색하여 </a:t>
            </a:r>
            <a:r>
              <a:rPr lang="ko-KR" altLang="en-US" dirty="0" err="1"/>
              <a:t>메인쿼리에</a:t>
            </a:r>
            <a:r>
              <a:rPr lang="ko-KR" altLang="en-US" dirty="0"/>
              <a:t> 반환하는 방식이다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서브쿼리의 결과가 하나의 행이 되려면 다음의 방식 중 한 가지 방식을 사용해야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</a:t>
            </a:r>
            <a:r>
              <a:rPr lang="ko-KR" altLang="en-US" dirty="0" err="1"/>
              <a:t>기본키나</a:t>
            </a:r>
            <a:r>
              <a:rPr lang="ko-KR" altLang="en-US" dirty="0"/>
              <a:t> 고유키</a:t>
            </a:r>
            <a:r>
              <a:rPr lang="en-US" altLang="ko-KR" dirty="0"/>
              <a:t>(UNIQUE)</a:t>
            </a:r>
            <a:r>
              <a:rPr lang="ko-KR" altLang="en-US" dirty="0"/>
              <a:t>를 가진 </a:t>
            </a:r>
            <a:r>
              <a:rPr lang="ko-KR" altLang="en-US" dirty="0" err="1"/>
              <a:t>컬럼과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동등비교</a:t>
            </a:r>
            <a:r>
              <a:rPr lang="en-US" altLang="ko-KR" dirty="0"/>
              <a:t>(=)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서브쿼리가</a:t>
            </a:r>
            <a:r>
              <a:rPr lang="ko-KR" altLang="en-US" dirty="0"/>
              <a:t> 전체를 대상으로 집계 함수를 사용하여 어떤 값을 얻어내는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메인쿼리의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단일 행 서브쿼리의 결과와 비교할 때는 반드시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단일 행 비교연산자를 사용해야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단일 행 비교연산자 </a:t>
            </a:r>
            <a:r>
              <a:rPr lang="en-US" altLang="ko-KR" dirty="0"/>
              <a:t>: =, !=, &gt;, &gt;=, &lt;, &lt;=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180616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1002214"/>
            <a:ext cx="5598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회사의 평균 연봉보다 더 많이 받는 직원의</a:t>
            </a:r>
            <a:r>
              <a:rPr lang="en-US" altLang="ko-KR" sz="1600" dirty="0"/>
              <a:t>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직급 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5085184"/>
            <a:ext cx="6422977" cy="9701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( </a:t>
            </a:r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);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86607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948529" y="1412776"/>
            <a:ext cx="847288" cy="192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08935" y="3590817"/>
            <a:ext cx="416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6338008" y="3355153"/>
            <a:ext cx="115337" cy="20757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54716" y="4048681"/>
            <a:ext cx="4452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 3960000;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024422" y="3430838"/>
            <a:ext cx="880621" cy="1939251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6681457" y="3773860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34869" y="3643055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09948" y="4542534"/>
            <a:ext cx="99709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935" y="3590817"/>
            <a:ext cx="41604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D35A5A-C997-4830-9673-1D5EF0BCB625}"/>
              </a:ext>
            </a:extLst>
          </p:cNvPr>
          <p:cNvSpPr txBox="1"/>
          <p:nvPr/>
        </p:nvSpPr>
        <p:spPr>
          <a:xfrm>
            <a:off x="679890" y="5394702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80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82431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ko-KR" altLang="en-US" b="0" dirty="0"/>
              <a:t>서브쿼리가 두 개 이상의 행</a:t>
            </a:r>
            <a:r>
              <a:rPr lang="en-US" altLang="ko-KR" b="0" dirty="0"/>
              <a:t>(</a:t>
            </a:r>
            <a:r>
              <a:rPr lang="ko-KR" altLang="en-US" b="0" dirty="0"/>
              <a:t>결과</a:t>
            </a:r>
            <a:r>
              <a:rPr lang="en-US" altLang="ko-KR" b="0" dirty="0"/>
              <a:t>)</a:t>
            </a:r>
            <a:r>
              <a:rPr lang="ko-KR" altLang="en-US" b="0" dirty="0"/>
              <a:t>을 검색하여 </a:t>
            </a:r>
            <a:r>
              <a:rPr lang="ko-KR" altLang="en-US" b="0" dirty="0" err="1"/>
              <a:t>메인쿼리에</a:t>
            </a:r>
            <a:r>
              <a:rPr lang="ko-KR" altLang="en-US" b="0" dirty="0"/>
              <a:t> 반환하는 방식이다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메인쿼리의</a:t>
            </a:r>
            <a:r>
              <a:rPr lang="ko-KR" altLang="en-US" b="0" dirty="0"/>
              <a:t> </a:t>
            </a:r>
            <a:r>
              <a:rPr lang="en-US" altLang="ko-KR" b="0" dirty="0"/>
              <a:t>WHERE </a:t>
            </a:r>
            <a:r>
              <a:rPr lang="ko-KR" altLang="en-US" b="0" dirty="0"/>
              <a:t>절에서 다중 행 서브쿼리의 결과와 비교할 때는 반드시 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ko-KR" altLang="en-US" b="0" dirty="0"/>
              <a:t>다중 행 비교연산자를 사용해야 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 lvl="2"/>
            <a:r>
              <a:rPr lang="ko-KR" altLang="en-US" dirty="0"/>
              <a:t>다중 행 비교연산자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60631"/>
              </p:ext>
            </p:extLst>
          </p:nvPr>
        </p:nvGraphicFramePr>
        <p:xfrm>
          <a:off x="1331640" y="2854424"/>
          <a:ext cx="6840760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 중에서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동등비교</a:t>
                      </a:r>
                      <a:r>
                        <a:rPr lang="en-US" altLang="ko-KR" sz="1400" dirty="0"/>
                        <a:t>(=)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모두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</a:t>
                      </a:r>
                      <a:r>
                        <a:rPr lang="en-US" altLang="ko-KR" sz="1400" baseline="0" dirty="0"/>
                        <a:t>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EXISTS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서브쿼리의 검색 결과가 하나라도 존재하면 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22258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A7C3AF2-7FD6-453A-8DF5-E8263AF52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6041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975584"/>
            <a:ext cx="6970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부서번호가 </a:t>
            </a:r>
            <a:r>
              <a:rPr lang="en-US" altLang="ko-KR" sz="1600" dirty="0"/>
              <a:t>1</a:t>
            </a:r>
            <a:r>
              <a:rPr lang="ko-KR" altLang="en-US" sz="1600" dirty="0"/>
              <a:t>인 부서에 존재하는 직급과 같은 직급을 가진 직원 이름 검색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89151" y="1736521"/>
            <a:ext cx="872455" cy="645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3410504"/>
            <a:ext cx="590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</a:t>
            </a:r>
            <a:r>
              <a:rPr lang="en-US" altLang="ko-KR" i="1" dirty="0" smtClean="0"/>
              <a:t>depart </a:t>
            </a:r>
            <a:r>
              <a:rPr lang="en-US" altLang="ko-KR" i="1" dirty="0"/>
              <a:t>= 1;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3384761" y="2382473"/>
            <a:ext cx="107119" cy="9965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84291" y="3914560"/>
            <a:ext cx="37662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(‘</a:t>
            </a:r>
            <a:r>
              <a:rPr lang="ko-KR" altLang="en-US" i="1" dirty="0"/>
              <a:t>과장</a:t>
            </a:r>
            <a:r>
              <a:rPr lang="en-US" altLang="ko-KR" i="1" dirty="0"/>
              <a:t>’, ‘</a:t>
            </a:r>
            <a:r>
              <a:rPr lang="ko-KR" altLang="en-US" i="1" dirty="0"/>
              <a:t>사원</a:t>
            </a:r>
            <a:r>
              <a:rPr lang="en-US" altLang="ko-KR" i="1" dirty="0"/>
              <a:t>’);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247570" y="3824351"/>
            <a:ext cx="926810" cy="837790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009658" y="3600106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63070" y="3482512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3410504"/>
            <a:ext cx="639809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16538" y="4409324"/>
            <a:ext cx="151217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AC99AA-ED36-4AD6-8B4B-2BAF7F8056CB}"/>
              </a:ext>
            </a:extLst>
          </p:cNvPr>
          <p:cNvSpPr/>
          <p:nvPr/>
        </p:nvSpPr>
        <p:spPr>
          <a:xfrm>
            <a:off x="1475656" y="4869160"/>
            <a:ext cx="6422977" cy="12933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 </a:t>
            </a:r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</a:p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rgbClr val="0000FF"/>
                </a:solidFill>
              </a:rPr>
              <a:t>                            </a:t>
            </a:r>
            <a:r>
              <a:rPr lang="en-US" altLang="ko-KR" b="1">
                <a:solidFill>
                  <a:srgbClr val="0000FF"/>
                </a:solidFill>
              </a:rPr>
              <a:t>WHERE</a:t>
            </a:r>
            <a:r>
              <a:rPr lang="en-US" altLang="ko-KR" i="1"/>
              <a:t> </a:t>
            </a:r>
            <a:r>
              <a:rPr lang="en-US" altLang="ko-KR" i="1" smtClean="0"/>
              <a:t>depart </a:t>
            </a:r>
            <a:r>
              <a:rPr lang="en-US" altLang="ko-KR" i="1" dirty="0"/>
              <a:t>= 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3F34E-AF34-438B-BFED-0E035EBD208A}"/>
              </a:ext>
            </a:extLst>
          </p:cNvPr>
          <p:cNvSpPr txBox="1"/>
          <p:nvPr/>
        </p:nvSpPr>
        <p:spPr>
          <a:xfrm>
            <a:off x="679890" y="5301208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713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CREATE TABLE </a:t>
            </a:r>
            <a:r>
              <a:rPr lang="ko-KR" altLang="en-US" b="1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서브쿼리 절을 이용하여 다른 테이블의 구조와 데이터를 복사하여 새로운 테이블을 생성할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새로운 테이블의 초기 데이터로 사용된다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없어도 새로운 테이블은 초기 데이터가 없는 상태로 생성된다</a:t>
            </a:r>
            <a:r>
              <a:rPr lang="en-US" altLang="ko-KR" b="0" dirty="0"/>
              <a:t>. </a:t>
            </a:r>
            <a:r>
              <a:rPr lang="ko-KR" altLang="en-US" b="0" dirty="0"/>
              <a:t>이 방법은 구조만 복사하고자 하는 경우에 유용하다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제약조건은 </a:t>
            </a:r>
            <a:r>
              <a:rPr lang="en-US" altLang="ko-KR" b="0" dirty="0"/>
              <a:t>NOT NULL </a:t>
            </a:r>
            <a:r>
              <a:rPr lang="ko-KR" altLang="en-US" b="0" dirty="0"/>
              <a:t>만 복사가 되므로 </a:t>
            </a:r>
            <a:r>
              <a:rPr lang="en-US" altLang="ko-KR" b="0" dirty="0"/>
              <a:t>PK, FK </a:t>
            </a:r>
            <a:r>
              <a:rPr lang="ko-KR" altLang="en-US" b="0" dirty="0"/>
              <a:t>같은 제약조건은 다시 정의해야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지정한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서브쿼리의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반드시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4149080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TABLE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AS 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35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결과를 새로운 테이블을 만드는 용도로 사용할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employee </a:t>
            </a:r>
            <a:r>
              <a:rPr lang="ko-KR" altLang="en-US" dirty="0">
                <a:solidFill>
                  <a:srgbClr val="0070C0"/>
                </a:solidFill>
              </a:rPr>
              <a:t>테이블과 같은 </a:t>
            </a:r>
            <a:r>
              <a:rPr lang="en-US" altLang="ko-KR" dirty="0" err="1">
                <a:solidFill>
                  <a:srgbClr val="0070C0"/>
                </a:solidFill>
              </a:rPr>
              <a:t>new_employee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테이블을 </a:t>
            </a:r>
            <a:r>
              <a:rPr lang="ko-KR" altLang="en-US" dirty="0" err="1">
                <a:solidFill>
                  <a:srgbClr val="0070C0"/>
                </a:solidFill>
              </a:rPr>
              <a:t>생성하시오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new_employee</a:t>
            </a: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AS SELECT * FROM employee;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출력 결과가 없는 경우에는 테이블의 구조만 복사된다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b="0" dirty="0"/>
              <a:t> </a:t>
            </a:r>
            <a:r>
              <a:rPr lang="en-US" altLang="ko-KR" b="0" dirty="0">
                <a:solidFill>
                  <a:srgbClr val="0070C0"/>
                </a:solidFill>
              </a:rPr>
              <a:t>employee </a:t>
            </a:r>
            <a:r>
              <a:rPr lang="ko-KR" altLang="en-US" b="0" dirty="0">
                <a:solidFill>
                  <a:srgbClr val="0070C0"/>
                </a:solidFill>
              </a:rPr>
              <a:t>테이블과 같은 구조를 가지는 </a:t>
            </a:r>
            <a:r>
              <a:rPr lang="en-US" altLang="ko-KR" dirty="0" err="1">
                <a:solidFill>
                  <a:srgbClr val="0070C0"/>
                </a:solidFill>
              </a:rPr>
              <a:t>new_</a:t>
            </a:r>
            <a:r>
              <a:rPr lang="en-US" altLang="ko-KR" b="0" dirty="0" err="1">
                <a:solidFill>
                  <a:srgbClr val="0070C0"/>
                </a:solidFill>
              </a:rPr>
              <a:t>employee</a:t>
            </a:r>
            <a:r>
              <a:rPr lang="en-US" altLang="ko-KR" b="0" dirty="0">
                <a:solidFill>
                  <a:srgbClr val="0070C0"/>
                </a:solidFill>
              </a:rPr>
              <a:t> </a:t>
            </a:r>
            <a:r>
              <a:rPr lang="ko-KR" altLang="en-US" b="0" dirty="0">
                <a:solidFill>
                  <a:srgbClr val="0070C0"/>
                </a:solidFill>
              </a:rPr>
              <a:t>테이블을 </a:t>
            </a:r>
            <a:r>
              <a:rPr lang="ko-KR" altLang="en-US" b="0" dirty="0" err="1">
                <a:solidFill>
                  <a:srgbClr val="0070C0"/>
                </a:solidFill>
              </a:rPr>
              <a:t>생성</a:t>
            </a:r>
            <a:r>
              <a:rPr lang="ko-KR" altLang="en-US" dirty="0" err="1">
                <a:solidFill>
                  <a:srgbClr val="0070C0"/>
                </a:solidFill>
              </a:rPr>
              <a:t>하시오</a:t>
            </a:r>
            <a:r>
              <a:rPr lang="en-US" altLang="ko-KR" b="0" dirty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employee</a:t>
            </a:r>
          </a:p>
          <a:p>
            <a:pPr marL="694944" lvl="4" indent="0">
              <a:buNone/>
            </a:pPr>
            <a:r>
              <a:rPr lang="en-US" altLang="ko-KR" dirty="0"/>
              <a:t>AS SELECT * FROM employee WHERE </a:t>
            </a:r>
            <a:r>
              <a:rPr lang="en-US" altLang="ko-KR" dirty="0">
                <a:solidFill>
                  <a:srgbClr val="FF0000"/>
                </a:solidFill>
              </a:rPr>
              <a:t>1 = 2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695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57042</TotalTime>
  <Words>766</Words>
  <Application>Microsoft Office PowerPoint</Application>
  <PresentationFormat>화면 슬라이드 쇼(4:3)</PresentationFormat>
  <Paragraphs>236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Tunga</vt:lpstr>
      <vt:lpstr>맑은 고딕</vt:lpstr>
      <vt:lpstr>Arial</vt:lpstr>
      <vt:lpstr>Wingdings</vt:lpstr>
      <vt:lpstr>각</vt:lpstr>
      <vt:lpstr>고급 SQL 작성하기_ 다중테이블 검색_서브쿼리</vt:lpstr>
      <vt:lpstr>서브쿼리란?</vt:lpstr>
      <vt:lpstr>서브쿼리 개념</vt:lpstr>
      <vt:lpstr>단일 행 서브쿼리</vt:lpstr>
      <vt:lpstr>단일 행 서브쿼리</vt:lpstr>
      <vt:lpstr>다중 행 서브쿼리</vt:lpstr>
      <vt:lpstr>다중 행 서브쿼리</vt:lpstr>
      <vt:lpstr>CREATE TABLE 과 서브쿼리</vt:lpstr>
      <vt:lpstr>CREATE TABLE 과 서브쿼리</vt:lpstr>
      <vt:lpstr>INSERT 와 서브쿼리</vt:lpstr>
      <vt:lpstr>update 와 서브쿼리</vt:lpstr>
      <vt:lpstr>DELETE 와 서브쿼리</vt:lpstr>
      <vt:lpstr>서브쿼리 사용시 실무에서 주의할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362</cp:revision>
  <dcterms:created xsi:type="dcterms:W3CDTF">2018-05-10T00:35:19Z</dcterms:created>
  <dcterms:modified xsi:type="dcterms:W3CDTF">2021-04-07T02:31:09Z</dcterms:modified>
</cp:coreProperties>
</file>