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31" autoAdjust="0"/>
    <p:restoredTop sz="92084" autoAdjust="0"/>
  </p:normalViewPr>
  <p:slideViewPr>
    <p:cSldViewPr>
      <p:cViewPr varScale="1">
        <p:scale>
          <a:sx n="51" d="100"/>
          <a:sy n="51" d="100"/>
        </p:scale>
        <p:origin x="66" y="15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BBDFFE-6938-4376-AED9-16F3BF0BC218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599EC0-3096-4B19-8A8E-D2BE0D4F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8197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4EB048B-6EEE-4152-851C-B3B986D6BC29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BE1C970-6008-43B4-87CF-E848A94C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2070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D86716-884A-4676-95F3-BE9AB5AF37C3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20">
            <a:extLst>
              <a:ext uri="{FF2B5EF4-FFF2-40B4-BE49-F238E27FC236}">
                <a16:creationId xmlns:a16="http://schemas.microsoft.com/office/drawing/2014/main" id="{0FA72C72-C3AD-46CF-B697-778D10E055EB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B4734-A205-46A7-BA89-3264D6B056E3}"/>
              </a:ext>
            </a:extLst>
          </p:cNvPr>
          <p:cNvSpPr txBox="1"/>
          <p:nvPr/>
        </p:nvSpPr>
        <p:spPr>
          <a:xfrm>
            <a:off x="3240911" y="3316844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7378B18-F91F-498D-954C-53407912B01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63DDAA-8333-4B07-AFD1-971754BEBDF9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1CB91A-F345-4B11-8F56-B79987239EE7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6F17B31-BEFF-411C-8E80-BDA467EE375A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AD446C9-0581-45EE-8B6E-379F00B0E016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A594D1C-407E-4A12-8253-27C1E8CD2801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3521A0-EB20-424D-9E43-082B00890CCB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8C58811-BF02-4367-A98D-70C80B284BDC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8C4601-1C40-4604-9042-3DC5A0B89112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41558E5-941D-4F62-A65B-1F4B92FFE434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EC4F41-ED78-4796-BE7D-6ADBED78783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19B8BE2-A72A-4318-A608-905C67A42AD7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89D5C-5507-45B2-B18E-AB16CA4ED0BB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9CB62B6-D439-42EB-B459-86EDC087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8738"/>
              </p:ext>
            </p:extLst>
          </p:nvPr>
        </p:nvGraphicFramePr>
        <p:xfrm>
          <a:off x="5865573" y="4189609"/>
          <a:ext cx="2749455" cy="1572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1873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DEB9DC-CDEB-483F-8A12-A9E20119AE24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B5C0D48-7F67-4F99-8DDB-AD16968C89BF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BDB5-0594-43EB-8F4F-AAAD7E1CE1B3}"/>
              </a:ext>
            </a:extLst>
          </p:cNvPr>
          <p:cNvSpPr txBox="1"/>
          <p:nvPr/>
        </p:nvSpPr>
        <p:spPr>
          <a:xfrm>
            <a:off x="828654" y="1193353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일치하는 정보만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모든 정보가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B60E2-F2B4-41A2-8FEF-033F21C6B32A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DE1EF-82D9-4044-9FD1-3E177BE2D958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04027"/>
              </p:ext>
            </p:extLst>
          </p:nvPr>
        </p:nvGraphicFramePr>
        <p:xfrm>
          <a:off x="5907574" y="4037672"/>
          <a:ext cx="3063093" cy="183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22968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1299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48E3F-7141-49A6-9B50-728A8BC62F03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F908780-4119-4067-8ED8-D2C86F5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0453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Salary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4D61C05-557C-4324-A89B-A1EC82480AAC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9E9CB0F-7997-42CE-BF50-8B7019E2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4673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FA8F5F-7B84-4271-82D4-29552939173E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굽은 화살표 20">
            <a:extLst>
              <a:ext uri="{FF2B5EF4-FFF2-40B4-BE49-F238E27FC236}">
                <a16:creationId xmlns:a16="http://schemas.microsoft.com/office/drawing/2014/main" id="{4DDAA986-AC5A-4252-8546-B864B8EAD4B6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0DDDB-0E39-4751-9654-080D2C552C6A}"/>
              </a:ext>
            </a:extLst>
          </p:cNvPr>
          <p:cNvSpPr txBox="1"/>
          <p:nvPr/>
        </p:nvSpPr>
        <p:spPr>
          <a:xfrm>
            <a:off x="3240911" y="331684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B0B292-F1B1-4352-89FD-ABC579640444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6FD6CE-6E1E-456E-90EE-E01BAD9009C6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F7004C-5D8B-49F3-8DA2-2E51CE550796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EF7EA6-9673-4B75-BCBA-8DD790D240C0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4C36051-C05C-481B-B7B4-9D647B3CFED5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69D5AAD-2475-4881-8872-1F5EFAA556BA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9DFE64-EF1A-473D-B59B-40AC6801BA8F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C2875A-BCEF-4C0E-A9D5-7BD35DEF036D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22FD632-A081-45F4-A390-1D009279EFFA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AFA0A8-ABD6-405F-B872-63E79E784B82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B9AEAE1-7C22-4C4A-92BA-5E866AB2755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72AAEFA-740A-4253-9B41-D6CB68D87FB0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93A02C-2508-4123-B45D-317EBF26D919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9D8AE3-FC62-4C98-BDBE-7CD243A4C4B1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LEFT OUTER JOIN </a:t>
            </a:r>
            <a:r>
              <a:rPr lang="ko-KR" altLang="en-US" dirty="0"/>
              <a:t>과 </a:t>
            </a:r>
            <a:r>
              <a:rPr lang="en-US" altLang="ko-KR" dirty="0"/>
              <a:t>RIGHT OUTER JOIN </a:t>
            </a:r>
            <a:r>
              <a:rPr lang="ko-KR" altLang="en-US" dirty="0"/>
              <a:t>을 동시에 실행한 결과를 출력한다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(+)</a:t>
            </a:r>
            <a:r>
              <a:rPr lang="ko-KR" altLang="en-US" dirty="0"/>
              <a:t>를 활용하려면 </a:t>
            </a:r>
            <a:r>
              <a:rPr lang="en-US" altLang="ko-KR" dirty="0"/>
              <a:t>UNION </a:t>
            </a:r>
            <a:r>
              <a:rPr lang="ko-KR" altLang="en-US" dirty="0"/>
              <a:t>처리가 필요하기 때문에 복잡하다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 FULL OUTER JOIN department d</a:t>
            </a:r>
          </a:p>
          <a:p>
            <a:pPr marL="288036" lvl="3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e.column</a:t>
            </a:r>
            <a:r>
              <a:rPr lang="en-US" altLang="ko-KR" dirty="0"/>
              <a:t> = </a:t>
            </a:r>
            <a:r>
              <a:rPr lang="en-US" altLang="ko-KR" dirty="0" err="1"/>
              <a:t>d.column</a:t>
            </a:r>
            <a:r>
              <a:rPr lang="en-US" altLang="ko-KR" dirty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테이블내에 있는 컬럼끼리 연결하는 조인이 필요한 경우에 사용한다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조인 대상 테이블이 자신 하나뿐이라는 것을 제외하면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INNER 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테이블에 각각 다른 별명을 붙여서 처리한다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JOIN ON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</a:t>
            </a:r>
          </a:p>
          <a:p>
            <a:pPr marL="288036" lvl="3" indent="0">
              <a:buNone/>
            </a:pPr>
            <a:r>
              <a:rPr lang="en-US" altLang="ko-KR" dirty="0"/>
              <a:t>FROM employee e1, employee e2</a:t>
            </a:r>
          </a:p>
          <a:p>
            <a:pPr marL="288036" lvl="3" indent="0">
              <a:buNone/>
            </a:pPr>
            <a:r>
              <a:rPr lang="en-US" altLang="ko-KR" dirty="0"/>
              <a:t>WHERE e1.column = e2.column;</a:t>
            </a:r>
          </a:p>
          <a:p>
            <a:pPr marL="288036" lvl="3" indent="0">
              <a:buNone/>
            </a:pPr>
            <a:r>
              <a:rPr lang="ko-KR" altLang="en-US" dirty="0"/>
              <a:t>   </a:t>
            </a:r>
            <a:r>
              <a:rPr lang="ko-KR" altLang="en-US" sz="1400" i="1" dirty="0"/>
              <a:t>또는</a:t>
            </a:r>
            <a:endParaRPr lang="en-US" altLang="ko-KR" i="1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e1 JOIN employee e2</a:t>
            </a:r>
          </a:p>
          <a:p>
            <a:pPr marL="288036" lvl="3" indent="0">
              <a:buNone/>
            </a:pPr>
            <a:r>
              <a:rPr lang="en-US" altLang="ko-KR" dirty="0"/>
              <a:t>ON e1.column = e2.column;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</a:t>
            </a:r>
            <a:r>
              <a:rPr lang="en-US" altLang="ko-KR" dirty="0"/>
              <a:t>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92066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Driving Table (</a:t>
            </a:r>
            <a:r>
              <a:rPr lang="ko-KR" altLang="en-US" dirty="0" err="1"/>
              <a:t>드라이빙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먼저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INDEX </a:t>
            </a:r>
            <a:r>
              <a:rPr lang="ko-KR" altLang="en-US" sz="1400" dirty="0"/>
              <a:t>가 설정된 칼럼을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절의 상수 조건에서 활용할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Driven Table (</a:t>
            </a:r>
            <a:r>
              <a:rPr lang="ko-KR" altLang="en-US" dirty="0" err="1"/>
              <a:t>드리븐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나중에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Driving Table </a:t>
            </a:r>
            <a:r>
              <a:rPr lang="ko-KR" altLang="en-US" sz="1400" dirty="0"/>
              <a:t>로부터 상수 값을 받아서 사용한다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좋은 조인 </a:t>
            </a:r>
            <a:r>
              <a:rPr lang="ko-KR" altLang="en-US" dirty="0" smtClean="0">
                <a:solidFill>
                  <a:srgbClr val="FF0000"/>
                </a:solidFill>
              </a:rPr>
              <a:t>순서 </a:t>
            </a:r>
            <a:r>
              <a:rPr lang="en-US" altLang="ko-KR" dirty="0" smtClean="0">
                <a:solidFill>
                  <a:srgbClr val="FF0000"/>
                </a:solidFill>
              </a:rPr>
              <a:t>(GOOD JOIN </a:t>
            </a:r>
            <a:r>
              <a:rPr lang="en-US" altLang="ko-KR" dirty="0">
                <a:solidFill>
                  <a:srgbClr val="FF0000"/>
                </a:solidFill>
              </a:rPr>
              <a:t>ORDER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일반적으로 처리범위가 적은 쪽에서부터 </a:t>
            </a:r>
            <a:r>
              <a:rPr lang="ko-KR" altLang="en-US" sz="1400" dirty="0" err="1"/>
              <a:t>드라이빙</a:t>
            </a:r>
            <a:r>
              <a:rPr lang="ko-KR" altLang="en-US" sz="1400" dirty="0"/>
              <a:t> 되는 것이 좋다</a:t>
            </a:r>
            <a:r>
              <a:rPr lang="en-US" altLang="ko-KR" sz="1400" dirty="0" smtClean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Driving Table 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절의 가장 왼쪽에 위치시킨다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테이블간의 연관 관계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WHERE </a:t>
            </a:r>
            <a:r>
              <a:rPr lang="ko-KR" altLang="en-US" sz="1400" b="0" dirty="0"/>
              <a:t>절에서 가장 먼저 작성한다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 </a:t>
            </a:r>
            <a:r>
              <a:rPr lang="ko-KR" altLang="en-US" sz="1400" b="0" dirty="0"/>
              <a:t>때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부터 연관 순서로 작성한다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 이후에 작성하는 일반 조건은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의 조건을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먼저 작성한다</a:t>
            </a:r>
            <a:r>
              <a:rPr lang="en-US" altLang="ko-KR" sz="1400" b="0" dirty="0"/>
              <a:t>. Driving Table 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Sampling </a:t>
            </a:r>
            <a:r>
              <a:rPr lang="ko-KR" altLang="en-US" sz="1400" b="0" dirty="0"/>
              <a:t>개수를 줄여서 처리하기 위함이다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869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3035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7380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 중복을 최소화하기 위해 데이터를 테이블로 분해하여 저장</a:t>
            </a:r>
            <a:r>
              <a:rPr lang="en-US" altLang="ko-KR" sz="1600" dirty="0"/>
              <a:t>(</a:t>
            </a:r>
            <a:r>
              <a:rPr lang="ko-KR" altLang="en-US" sz="1600" dirty="0"/>
              <a:t>정규화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부서 정보 구별하여 각 테이블에 저장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필요시</a:t>
            </a:r>
            <a:r>
              <a:rPr lang="ko-KR" altLang="en-US" sz="1600" dirty="0"/>
              <a:t> 두 테이블을 연계하여 필요한 정보를 </a:t>
            </a:r>
            <a:r>
              <a:rPr lang="ko-KR" altLang="en-US" sz="1600" dirty="0" smtClean="0"/>
              <a:t>검색할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직원의 부서에 대한 정보가 필요할 시 두 테이블 결합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두 테이블을 결합하여 필요한 데이터를 찾는 것을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en-US" altLang="ko-KR" b="1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테이블이 결합방식에 따라 다양한 조인 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다중테이블 검색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23315" y="1619505"/>
            <a:ext cx="964909" cy="1351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3689" y="1619505"/>
            <a:ext cx="648072" cy="1351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54080" y="29057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4900" y="29057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여러 개의 테이블을 하나의 테이블처럼 묶어서 사용하는 것이다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 </a:t>
            </a:r>
            <a:r>
              <a:rPr lang="en-US" altLang="ko-KR" dirty="0"/>
              <a:t>SQL</a:t>
            </a:r>
            <a:r>
              <a:rPr lang="ko-KR" altLang="en-US" dirty="0"/>
              <a:t>문을 통해서 여러 테이블의 데이터를 한 번에 조회할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를 활용해 관계를 맺고 있는 테이블을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기본문법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두가지 방법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581128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79352" y="5180275"/>
            <a:ext cx="659592" cy="336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59832" y="5180275"/>
            <a:ext cx="659592" cy="336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59632" y="5589240"/>
            <a:ext cx="659592" cy="336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26232" y="3620561"/>
            <a:ext cx="2885727" cy="384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두 </a:t>
            </a:r>
            <a:r>
              <a:rPr lang="ko-KR" altLang="en-US" dirty="0"/>
              <a:t>개 테이블에서 연결 가능한 모든 행을 결합하는 </a:t>
            </a:r>
            <a:r>
              <a:rPr lang="ko-KR" altLang="en-US" dirty="0" err="1"/>
              <a:t>곱집합</a:t>
            </a:r>
            <a:r>
              <a:rPr lang="ko-KR" altLang="en-US" dirty="0"/>
              <a:t> 개념이다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A </a:t>
            </a:r>
            <a:r>
              <a:rPr lang="ko-KR" altLang="en-US" dirty="0"/>
              <a:t>테이블에 </a:t>
            </a:r>
            <a:r>
              <a:rPr lang="en-US" altLang="ko-KR" dirty="0"/>
              <a:t>10</a:t>
            </a:r>
            <a:r>
              <a:rPr lang="ko-KR" altLang="en-US" dirty="0"/>
              <a:t>개 행</a:t>
            </a:r>
            <a:r>
              <a:rPr lang="en-US" altLang="ko-KR" dirty="0"/>
              <a:t>, B </a:t>
            </a:r>
            <a:r>
              <a:rPr lang="ko-KR" altLang="en-US" dirty="0"/>
              <a:t>테이블에 </a:t>
            </a:r>
            <a:r>
              <a:rPr lang="en-US" altLang="ko-KR" dirty="0"/>
              <a:t>5</a:t>
            </a:r>
            <a:r>
              <a:rPr lang="ko-KR" altLang="en-US" dirty="0"/>
              <a:t>개 행이 있다고 가정하면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</a:t>
            </a:r>
            <a:r>
              <a:rPr lang="ko-KR" altLang="en-US" dirty="0"/>
              <a:t>테이블의 </a:t>
            </a:r>
            <a:r>
              <a:rPr lang="ko-KR" altLang="en-US" dirty="0" err="1"/>
              <a:t>카티션</a:t>
            </a:r>
            <a:r>
              <a:rPr lang="ko-KR" altLang="en-US" dirty="0"/>
              <a:t> 곱 결과는 </a:t>
            </a:r>
            <a:r>
              <a:rPr lang="en-US" altLang="ko-KR" dirty="0"/>
              <a:t>10 * 5 = 50</a:t>
            </a:r>
            <a:r>
              <a:rPr lang="ko-KR" altLang="en-US" dirty="0"/>
              <a:t>행 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개발자가 </a:t>
            </a:r>
            <a:r>
              <a:rPr lang="ko-KR" altLang="en-US" dirty="0"/>
              <a:t>시뮬레이션을 진행하기 위해 </a:t>
            </a:r>
            <a:r>
              <a:rPr lang="ko-KR" altLang="en-US" b="1" u="sng" dirty="0"/>
              <a:t>대용량의 테스트 데이터를 생성하기 위해서 일부러 사용할 수 있다</a:t>
            </a:r>
            <a:r>
              <a:rPr lang="en-US" altLang="ko-KR" b="1" u="sng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대용량의 </a:t>
            </a:r>
            <a:r>
              <a:rPr lang="ko-KR" altLang="en-US" dirty="0"/>
              <a:t>테이블에서 작업을 </a:t>
            </a:r>
            <a:r>
              <a:rPr lang="ko-KR" altLang="en-US" dirty="0" err="1"/>
              <a:t>카티션</a:t>
            </a:r>
            <a:r>
              <a:rPr lang="ko-KR" altLang="en-US" dirty="0"/>
              <a:t> 곱을 하면 처리속도가 많이 떨어진다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b="1" u="sng" dirty="0" smtClean="0"/>
              <a:t>WHERE </a:t>
            </a:r>
            <a:r>
              <a:rPr lang="ko-KR" altLang="en-US" b="1" u="sng" dirty="0"/>
              <a:t>절의 </a:t>
            </a:r>
            <a:r>
              <a:rPr lang="ko-KR" altLang="en-US" b="1" u="sng" dirty="0" err="1"/>
              <a:t>조인조건식을</a:t>
            </a:r>
            <a:r>
              <a:rPr lang="ko-KR" altLang="en-US" b="1" u="sng" dirty="0"/>
              <a:t> 생략하거나 잘못된 </a:t>
            </a:r>
            <a:r>
              <a:rPr lang="ko-KR" altLang="en-US" b="1" u="sng" dirty="0" err="1"/>
              <a:t>조인조건식을</a:t>
            </a:r>
            <a:r>
              <a:rPr lang="ko-KR" altLang="en-US" b="1" u="sng" dirty="0"/>
              <a:t> 작성해도 발생된다</a:t>
            </a:r>
            <a:r>
              <a:rPr lang="en-US" altLang="ko-KR" b="1" u="sng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ORACLE </a:t>
            </a:r>
            <a:r>
              <a:rPr lang="en-US" altLang="ko-KR" dirty="0"/>
              <a:t>9i </a:t>
            </a:r>
            <a:r>
              <a:rPr lang="ko-KR" altLang="en-US" dirty="0"/>
              <a:t>이후는 </a:t>
            </a:r>
            <a:r>
              <a:rPr lang="en-US" altLang="ko-KR" dirty="0"/>
              <a:t>CROSS JOIN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FROM employee, department;</a:t>
            </a:r>
          </a:p>
          <a:p>
            <a:pPr marL="288036" lvl="3" indent="0">
              <a:buNone/>
            </a:pPr>
            <a:r>
              <a:rPr lang="ko-KR" altLang="en-US" dirty="0" smtClean="0"/>
              <a:t>  </a:t>
            </a:r>
            <a:r>
              <a:rPr lang="ko-KR" altLang="en-US" sz="1400" dirty="0" smtClean="0"/>
              <a:t>또는</a:t>
            </a:r>
            <a:endParaRPr lang="en-US" altLang="ko-KR" sz="1400" dirty="0"/>
          </a:p>
          <a:p>
            <a:pPr marL="288036" lvl="3" indent="0">
              <a:buNone/>
            </a:pPr>
            <a:r>
              <a:rPr lang="en-US" altLang="ko-KR" dirty="0"/>
              <a:t>SELECT * FROM employee CROSS JOIN department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7095"/>
              </p:ext>
            </p:extLst>
          </p:nvPr>
        </p:nvGraphicFramePr>
        <p:xfrm>
          <a:off x="454392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26326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05421"/>
              </p:ext>
            </p:extLst>
          </p:nvPr>
        </p:nvGraphicFramePr>
        <p:xfrm>
          <a:off x="5782985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2385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9776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3404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5062905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186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885" y="4278720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2" idx="6"/>
            <a:endCxn id="40" idx="2"/>
          </p:cNvCxnSpPr>
          <p:nvPr/>
        </p:nvCxnSpPr>
        <p:spPr>
          <a:xfrm>
            <a:off x="2345476" y="2003129"/>
            <a:ext cx="378095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3255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35132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135132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26426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35132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135132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26426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 flipV="1">
            <a:off x="2345476" y="2003129"/>
            <a:ext cx="3780950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6"/>
            <a:endCxn id="43" idx="2"/>
          </p:cNvCxnSpPr>
          <p:nvPr/>
        </p:nvCxnSpPr>
        <p:spPr>
          <a:xfrm flipV="1">
            <a:off x="2345476" y="2262524"/>
            <a:ext cx="3780950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43" idx="2"/>
          </p:cNvCxnSpPr>
          <p:nvPr/>
        </p:nvCxnSpPr>
        <p:spPr>
          <a:xfrm flipV="1">
            <a:off x="2345476" y="2262524"/>
            <a:ext cx="3780950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8265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4008"/>
              </p:ext>
            </p:extLst>
          </p:nvPr>
        </p:nvGraphicFramePr>
        <p:xfrm>
          <a:off x="5927001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table1.column, table2.column,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</a:t>
            </a:r>
            <a:r>
              <a:rPr lang="en-US" altLang="ko-KR" i="1" dirty="0" err="1">
                <a:latin typeface="Consolas" panose="020B0609020204030204" pitchFamily="49" charset="0"/>
              </a:rPr>
              <a:t>condition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table2.column, 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 (INNER JOIN)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3AD1F-952B-4F49-8560-73CF6D197900}"/>
              </a:ext>
            </a:extLst>
          </p:cNvPr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44299-BB76-4AB6-A48B-2B22B1055E97}"/>
              </a:ext>
            </a:extLst>
          </p:cNvPr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8814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ko-KR" alt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795461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8759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657851" y="1871663"/>
            <a:ext cx="913710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5381601" cy="160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김민서 직원은 아직 부서를 배정받지 않아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depart </a:t>
            </a:r>
            <a:r>
              <a:rPr lang="ko-KR" altLang="en-US" sz="1400" dirty="0"/>
              <a:t>가 없는 상태이다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400" dirty="0"/>
              <a:t>이 상태로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진행하면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오른쪽과 같이 김민서 직원의 정보를 확인할 수 없다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이와 같은 문제를 해결을 위해서 </a:t>
            </a:r>
            <a:r>
              <a:rPr lang="en-US" altLang="ko-KR" sz="1400" b="1" dirty="0">
                <a:solidFill>
                  <a:srgbClr val="FF0000"/>
                </a:solidFill>
              </a:rPr>
              <a:t>OUTER JOIN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>
            <a:stCxn id="39" idx="6"/>
            <a:endCxn id="41" idx="2"/>
          </p:cNvCxnSpPr>
          <p:nvPr/>
        </p:nvCxnSpPr>
        <p:spPr>
          <a:xfrm>
            <a:off x="2214611" y="2003129"/>
            <a:ext cx="3783143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04267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9775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4267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9775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6"/>
            <a:endCxn id="44" idx="2"/>
          </p:cNvCxnSpPr>
          <p:nvPr/>
        </p:nvCxnSpPr>
        <p:spPr>
          <a:xfrm flipV="1">
            <a:off x="2214611" y="2262524"/>
            <a:ext cx="3783143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>
          <a:xfrm flipV="1">
            <a:off x="2214611" y="2262524"/>
            <a:ext cx="3783143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62539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굽은 화살표 48"/>
          <p:cNvSpPr/>
          <p:nvPr/>
        </p:nvSpPr>
        <p:spPr>
          <a:xfrm flipV="1">
            <a:off x="4932040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39321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62390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57400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86482"/>
              </p:ext>
            </p:extLst>
          </p:nvPr>
        </p:nvGraphicFramePr>
        <p:xfrm>
          <a:off x="5796136" y="4278720"/>
          <a:ext cx="2749455" cy="1048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8654" y="1193353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모든 정보가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일치하는 정보만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724AEB-E0F8-4365-B358-7FDBB058507B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BBB67-25D7-42C2-B37E-46D5322AAFFA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= table2.column(+)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56991</TotalTime>
  <Words>930</Words>
  <Application>Microsoft Office PowerPoint</Application>
  <PresentationFormat>화면 슬라이드 쇼(4:3)</PresentationFormat>
  <Paragraphs>490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Tunga</vt:lpstr>
      <vt:lpstr>맑은 고딕</vt:lpstr>
      <vt:lpstr>Arial</vt:lpstr>
      <vt:lpstr>Consolas</vt:lpstr>
      <vt:lpstr>Wingdings</vt:lpstr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(INNER JOIN) - 1</vt:lpstr>
      <vt:lpstr>내부 조인 (INNER JOIN) - 2</vt:lpstr>
      <vt:lpstr>PowerPoint 프레젠테이션</vt:lpstr>
      <vt:lpstr>왼쪽 외부 조인 (LEFT OUTER JOIN)</vt:lpstr>
      <vt:lpstr>왼쪽 외부 조인 (LEFT OUTER JOIN)</vt:lpstr>
      <vt:lpstr>오른쪽 외부 조인 (RIGHT OUTER JOIN)</vt:lpstr>
      <vt:lpstr> </vt:lpstr>
      <vt:lpstr>FULL OUTER JOIN</vt:lpstr>
      <vt:lpstr>SELF JOIN</vt:lpstr>
      <vt:lpstr>조인 순서 (Join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387</cp:revision>
  <dcterms:created xsi:type="dcterms:W3CDTF">2018-05-10T00:35:19Z</dcterms:created>
  <dcterms:modified xsi:type="dcterms:W3CDTF">2021-04-06T08:29:53Z</dcterms:modified>
</cp:coreProperties>
</file>