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86" r:id="rId2"/>
    <p:sldId id="288" r:id="rId3"/>
    <p:sldId id="340" r:id="rId4"/>
    <p:sldId id="341" r:id="rId5"/>
    <p:sldId id="331" r:id="rId6"/>
    <p:sldId id="342" r:id="rId7"/>
    <p:sldId id="324" r:id="rId8"/>
    <p:sldId id="343" r:id="rId9"/>
    <p:sldId id="344" r:id="rId10"/>
    <p:sldId id="345" r:id="rId11"/>
    <p:sldId id="329" r:id="rId12"/>
    <p:sldId id="333" r:id="rId13"/>
    <p:sldId id="347" r:id="rId14"/>
    <p:sldId id="346" r:id="rId15"/>
    <p:sldId id="34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6326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56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_DQL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br>
              <a:rPr lang="en-US" altLang="ko-KR" dirty="0"/>
            </a:br>
            <a:r>
              <a:rPr lang="ko-KR" altLang="en-US" dirty="0"/>
              <a:t>다중테이블 검색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2021 </a:t>
            </a:r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2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BBDFFE-6938-4376-AED9-16F3BF0BC218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90599EC0-3096-4B19-8A8E-D2BE0D4F4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88197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4EB048B-6EEE-4152-851C-B3B986D6BC29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7BE1C970-6008-43B4-87CF-E848A94C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92070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D86716-884A-4676-95F3-BE9AB5AF37C3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굽은 화살표 20">
            <a:extLst>
              <a:ext uri="{FF2B5EF4-FFF2-40B4-BE49-F238E27FC236}">
                <a16:creationId xmlns:a16="http://schemas.microsoft.com/office/drawing/2014/main" id="{0FA72C72-C3AD-46CF-B697-778D10E055EB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BB4734-A205-46A7-BA89-3264D6B056E3}"/>
              </a:ext>
            </a:extLst>
          </p:cNvPr>
          <p:cNvSpPr txBox="1"/>
          <p:nvPr/>
        </p:nvSpPr>
        <p:spPr>
          <a:xfrm>
            <a:off x="3240911" y="3316844"/>
            <a:ext cx="204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LEFT OUTER JOIN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7378B18-F91F-498D-954C-53407912B018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63DDAA-8333-4B07-AFD1-971754BEBDF9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1CB91A-F345-4B11-8F56-B79987239EE7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6F17B31-BEFF-411C-8E80-BDA467EE375A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AD446C9-0581-45EE-8B6E-379F00B0E016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A594D1C-407E-4A12-8253-27C1E8CD2801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03521A0-EB20-424D-9E43-082B00890CCB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8C58811-BF02-4367-A98D-70C80B284BDC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68C4601-1C40-4604-9042-3DC5A0B89112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41558E5-941D-4F62-A65B-1F4B92FFE434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6EC4F41-ED78-4796-BE7D-6ADBED78783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19B8BE2-A72A-4318-A608-905C67A42AD7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289D5C-5507-45B2-B18E-AB16CA4ED0BB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F9CB62B6-D439-42EB-B459-86EDC087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28738"/>
              </p:ext>
            </p:extLst>
          </p:nvPr>
        </p:nvGraphicFramePr>
        <p:xfrm>
          <a:off x="5865573" y="4189609"/>
          <a:ext cx="2749455" cy="1572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NULL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518736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DEB9DC-CDEB-483F-8A12-A9E20119AE24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B5C0D48-7F67-4F99-8DDB-AD16968C89BF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77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4BDB5-0594-43EB-8F4F-AAAD7E1CE1B3}"/>
              </a:ext>
            </a:extLst>
          </p:cNvPr>
          <p:cNvSpPr txBox="1"/>
          <p:nvPr/>
        </p:nvSpPr>
        <p:spPr>
          <a:xfrm>
            <a:off x="828654" y="1193353"/>
            <a:ext cx="5354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일치하는 정보만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모든 정보가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B60E2-F2B4-41A2-8FEF-033F21C6B32A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0DE1EF-82D9-4044-9FD1-3E177BE2D958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table1.column(+)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60917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004027"/>
              </p:ext>
            </p:extLst>
          </p:nvPr>
        </p:nvGraphicFramePr>
        <p:xfrm>
          <a:off x="5907574" y="4037672"/>
          <a:ext cx="3063093" cy="183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10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21031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emp_no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dept_name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총무부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229689"/>
                  </a:ext>
                </a:extLst>
              </a:tr>
              <a:tr h="26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/>
                        <a:t>NULL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기획부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212997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제목 1"/>
          <p:cNvSpPr txBox="1">
            <a:spLocks/>
          </p:cNvSpPr>
          <p:nvPr/>
        </p:nvSpPr>
        <p:spPr>
          <a:xfrm>
            <a:off x="695701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오른쪽 외부 조인 </a:t>
            </a:r>
            <a:r>
              <a:rPr lang="en-US" altLang="ko-KR" dirty="0"/>
              <a:t>(RIGHT OUTER JOIN)</a:t>
            </a:r>
            <a:endParaRPr lang="ko-KR" altLang="en-US" dirty="0"/>
          </a:p>
        </p:txBody>
      </p:sp>
      <p:sp>
        <p:nvSpPr>
          <p:cNvPr id="2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048E3F-7141-49A6-9B50-728A8BC62F03}"/>
              </a:ext>
            </a:extLst>
          </p:cNvPr>
          <p:cNvSpPr/>
          <p:nvPr/>
        </p:nvSpPr>
        <p:spPr>
          <a:xfrm>
            <a:off x="395536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F908780-4119-4067-8ED8-D2C86F59F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80453"/>
              </p:ext>
            </p:extLst>
          </p:nvPr>
        </p:nvGraphicFramePr>
        <p:xfrm>
          <a:off x="467543" y="1609597"/>
          <a:ext cx="5112568" cy="157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Salary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김미나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36223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E4D61C05-557C-4324-A89B-A1EC82480AAC}"/>
              </a:ext>
            </a:extLst>
          </p:cNvPr>
          <p:cNvSpPr txBox="1"/>
          <p:nvPr/>
        </p:nvSpPr>
        <p:spPr>
          <a:xfrm>
            <a:off x="5742927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9E9CB0F-7997-42CE-BF50-8B7019E21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64673"/>
              </p:ext>
            </p:extLst>
          </p:nvPr>
        </p:nvGraphicFramePr>
        <p:xfrm>
          <a:off x="5796136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FA8F5F-7B84-4271-82D4-29552939173E}"/>
              </a:ext>
            </a:extLst>
          </p:cNvPr>
          <p:cNvSpPr/>
          <p:nvPr/>
        </p:nvSpPr>
        <p:spPr>
          <a:xfrm>
            <a:off x="2206555" y="3171823"/>
            <a:ext cx="93801" cy="6076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굽은 화살표 20">
            <a:extLst>
              <a:ext uri="{FF2B5EF4-FFF2-40B4-BE49-F238E27FC236}">
                <a16:creationId xmlns:a16="http://schemas.microsoft.com/office/drawing/2014/main" id="{4DDAA986-AC5A-4252-8546-B864B8EAD4B6}"/>
              </a:ext>
            </a:extLst>
          </p:cNvPr>
          <p:cNvSpPr/>
          <p:nvPr/>
        </p:nvSpPr>
        <p:spPr>
          <a:xfrm flipV="1">
            <a:off x="5076056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F0DDDB-0E39-4751-9654-080D2C552C6A}"/>
              </a:ext>
            </a:extLst>
          </p:cNvPr>
          <p:cNvSpPr txBox="1"/>
          <p:nvPr/>
        </p:nvSpPr>
        <p:spPr>
          <a:xfrm>
            <a:off x="3240911" y="3316844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RIGHT OUTER JOIN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5B0B292-F1B1-4352-89FD-ABC579640444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358627" y="2003129"/>
            <a:ext cx="3788567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56FD6CE-6E1E-456E-90EE-E01BAD9009C6}"/>
              </a:ext>
            </a:extLst>
          </p:cNvPr>
          <p:cNvSpPr/>
          <p:nvPr/>
        </p:nvSpPr>
        <p:spPr>
          <a:xfrm>
            <a:off x="1939477" y="1871662"/>
            <a:ext cx="627956" cy="12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F7004C-5D8B-49F3-8DA2-2E51CE550796}"/>
              </a:ext>
            </a:extLst>
          </p:cNvPr>
          <p:cNvSpPr/>
          <p:nvPr/>
        </p:nvSpPr>
        <p:spPr>
          <a:xfrm>
            <a:off x="6106406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EF7EA6-9673-4B75-BCBA-8DD790D240C0}"/>
              </a:ext>
            </a:extLst>
          </p:cNvPr>
          <p:cNvSpPr/>
          <p:nvPr/>
        </p:nvSpPr>
        <p:spPr>
          <a:xfrm>
            <a:off x="2148283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4C36051-C05C-481B-B7B4-9D647B3CFED5}"/>
              </a:ext>
            </a:extLst>
          </p:cNvPr>
          <p:cNvSpPr/>
          <p:nvPr/>
        </p:nvSpPr>
        <p:spPr>
          <a:xfrm>
            <a:off x="2148283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69D5AAD-2475-4881-8872-1F5EFAA556BA}"/>
              </a:ext>
            </a:extLst>
          </p:cNvPr>
          <p:cNvSpPr/>
          <p:nvPr/>
        </p:nvSpPr>
        <p:spPr>
          <a:xfrm>
            <a:off x="614719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79DFE64-EF1A-473D-B59B-40AC6801BA8F}"/>
              </a:ext>
            </a:extLst>
          </p:cNvPr>
          <p:cNvSpPr/>
          <p:nvPr/>
        </p:nvSpPr>
        <p:spPr>
          <a:xfrm>
            <a:off x="2148283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EC2875A-BCEF-4C0E-A9D5-7BD35DEF036D}"/>
              </a:ext>
            </a:extLst>
          </p:cNvPr>
          <p:cNvSpPr/>
          <p:nvPr/>
        </p:nvSpPr>
        <p:spPr>
          <a:xfrm>
            <a:off x="2148283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22FD632-A081-45F4-A390-1D009279EFFA}"/>
              </a:ext>
            </a:extLst>
          </p:cNvPr>
          <p:cNvSpPr/>
          <p:nvPr/>
        </p:nvSpPr>
        <p:spPr>
          <a:xfrm>
            <a:off x="614719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EAFA0A8-ABD6-405F-B872-63E79E784B82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2358627" y="2003129"/>
            <a:ext cx="3788567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B9AEAE1-7C22-4C4A-92BA-5E866AB2755B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 flipV="1">
            <a:off x="2358627" y="2262524"/>
            <a:ext cx="3788567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72AAEFA-740A-4253-9B41-D6CB68D87FB0}"/>
              </a:ext>
            </a:extLst>
          </p:cNvPr>
          <p:cNvCxnSpPr>
            <a:stCxn id="48" idx="6"/>
            <a:endCxn id="49" idx="2"/>
          </p:cNvCxnSpPr>
          <p:nvPr/>
        </p:nvCxnSpPr>
        <p:spPr>
          <a:xfrm flipV="1">
            <a:off x="2358627" y="2262524"/>
            <a:ext cx="3788567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93A02C-2508-4123-B45D-317EBF26D919}"/>
              </a:ext>
            </a:extLst>
          </p:cNvPr>
          <p:cNvSpPr/>
          <p:nvPr/>
        </p:nvSpPr>
        <p:spPr>
          <a:xfrm>
            <a:off x="2201416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CAD2E86-5304-4A98-A526-4EBDBC65F167}"/>
              </a:ext>
            </a:extLst>
          </p:cNvPr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39D8AE3-FC62-4C98-BDBE-7CD243A4C4B1}"/>
              </a:ext>
            </a:extLst>
          </p:cNvPr>
          <p:cNvSpPr/>
          <p:nvPr/>
        </p:nvSpPr>
        <p:spPr>
          <a:xfrm>
            <a:off x="372885" y="4278720"/>
            <a:ext cx="5207226" cy="115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employee e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RIGHT OUTER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department 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581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FULL OUTER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09480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FULL OUTER JOIN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LEFT OUTER JOIN </a:t>
            </a:r>
            <a:r>
              <a:rPr lang="ko-KR" altLang="en-US" dirty="0"/>
              <a:t>과 </a:t>
            </a:r>
            <a:r>
              <a:rPr lang="en-US" altLang="ko-KR" dirty="0"/>
              <a:t>RIGHT OUTER JOIN </a:t>
            </a:r>
            <a:r>
              <a:rPr lang="ko-KR" altLang="en-US" dirty="0"/>
              <a:t>을 동시에 실행한 결과를 출력한다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(+)</a:t>
            </a:r>
            <a:r>
              <a:rPr lang="ko-KR" altLang="en-US" dirty="0"/>
              <a:t>를 활용하려면 </a:t>
            </a:r>
            <a:r>
              <a:rPr lang="en-US" altLang="ko-KR" dirty="0"/>
              <a:t>UNION </a:t>
            </a:r>
            <a:r>
              <a:rPr lang="ko-KR" altLang="en-US" dirty="0"/>
              <a:t>처리가 필요하기 때문에 복잡하다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 FULL OUTER JOIN department d</a:t>
            </a:r>
          </a:p>
          <a:p>
            <a:pPr marL="288036" lvl="3" indent="0">
              <a:buNone/>
            </a:pPr>
            <a:r>
              <a:rPr lang="en-US" altLang="ko-KR" dirty="0"/>
              <a:t>ON </a:t>
            </a:r>
            <a:r>
              <a:rPr lang="en-US" altLang="ko-KR" dirty="0" err="1"/>
              <a:t>e.column</a:t>
            </a:r>
            <a:r>
              <a:rPr lang="en-US" altLang="ko-KR" dirty="0"/>
              <a:t> = </a:t>
            </a:r>
            <a:r>
              <a:rPr lang="en-US" altLang="ko-KR" dirty="0" err="1"/>
              <a:t>d.column</a:t>
            </a:r>
            <a:r>
              <a:rPr lang="en-US" altLang="ko-KR" dirty="0"/>
              <a:t>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117084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 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8486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SELF 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테이블내에 있는 컬럼끼리 연결하는 조인이 필요한 경우에 사용한다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조인 대상 테이블이 자신 하나뿐이라는 것을 제외하면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INNER JOIN </a:t>
            </a:r>
            <a:r>
              <a:rPr lang="ko-KR" altLang="en-US" dirty="0"/>
              <a:t>의 동등 비교 조건과 다를 것이 없다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테이블에 각각 다른 별명을 붙여서 처리한다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ORACLE 9i </a:t>
            </a:r>
            <a:r>
              <a:rPr lang="ko-KR" altLang="en-US" dirty="0"/>
              <a:t>이후는 </a:t>
            </a:r>
            <a:r>
              <a:rPr lang="en-US" altLang="ko-KR" dirty="0"/>
              <a:t>JOIN ON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</a:t>
            </a:r>
          </a:p>
          <a:p>
            <a:pPr marL="288036" lvl="3" indent="0">
              <a:buNone/>
            </a:pPr>
            <a:r>
              <a:rPr lang="en-US" altLang="ko-KR" dirty="0"/>
              <a:t>FROM employee e1, employee e2</a:t>
            </a:r>
          </a:p>
          <a:p>
            <a:pPr marL="288036" lvl="3" indent="0">
              <a:buNone/>
            </a:pPr>
            <a:r>
              <a:rPr lang="en-US" altLang="ko-KR" dirty="0"/>
              <a:t>WHERE e1.column = e2.column;</a:t>
            </a:r>
          </a:p>
          <a:p>
            <a:pPr marL="288036" lvl="3" indent="0">
              <a:buNone/>
            </a:pPr>
            <a:r>
              <a:rPr lang="ko-KR" altLang="en-US" dirty="0"/>
              <a:t>   </a:t>
            </a:r>
            <a:r>
              <a:rPr lang="ko-KR" altLang="en-US" sz="1400" i="1" dirty="0"/>
              <a:t>또는</a:t>
            </a:r>
            <a:endParaRPr lang="en-US" altLang="ko-KR" i="1" dirty="0"/>
          </a:p>
          <a:p>
            <a:pPr marL="288036" lvl="3" indent="0">
              <a:buNone/>
            </a:pPr>
            <a:r>
              <a:rPr lang="en-US" altLang="ko-KR" dirty="0"/>
              <a:t>SELECT *</a:t>
            </a:r>
          </a:p>
          <a:p>
            <a:pPr marL="288036" lvl="3" indent="0">
              <a:buNone/>
            </a:pPr>
            <a:r>
              <a:rPr lang="en-US" altLang="ko-KR" dirty="0"/>
              <a:t>FROM employee e1 JOIN employee e2</a:t>
            </a:r>
          </a:p>
          <a:p>
            <a:pPr marL="288036" lvl="3" indent="0">
              <a:buNone/>
            </a:pPr>
            <a:r>
              <a:rPr lang="en-US" altLang="ko-KR" dirty="0"/>
              <a:t>ON e1.column = e2.column;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062496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</a:t>
            </a:r>
            <a:r>
              <a:rPr lang="en-US" altLang="ko-KR" dirty="0"/>
              <a:t>Join order)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768468" cy="4920660"/>
          </a:xfrm>
        </p:spPr>
        <p:txBody>
          <a:bodyPr>
            <a:normAutofit/>
          </a:bodyPr>
          <a:lstStyle/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Driving Table (</a:t>
            </a:r>
            <a:r>
              <a:rPr lang="ko-KR" altLang="en-US" dirty="0" err="1"/>
              <a:t>드라이빙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먼저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INDEX </a:t>
            </a:r>
            <a:r>
              <a:rPr lang="ko-KR" altLang="en-US" sz="1400" dirty="0"/>
              <a:t>가 설정된 칼럼을 </a:t>
            </a:r>
            <a:r>
              <a:rPr lang="en-US" altLang="ko-KR" sz="1400" dirty="0"/>
              <a:t>WHERE </a:t>
            </a:r>
            <a:r>
              <a:rPr lang="ko-KR" altLang="en-US" sz="1400" dirty="0"/>
              <a:t>절의 상수 조건에서 활용할 수 있어야 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dirty="0"/>
              <a:t>Driven Table (</a:t>
            </a:r>
            <a:r>
              <a:rPr lang="ko-KR" altLang="en-US" dirty="0" err="1"/>
              <a:t>드리븐</a:t>
            </a:r>
            <a:r>
              <a:rPr lang="ko-KR" altLang="en-US" dirty="0"/>
              <a:t> 테이블</a:t>
            </a:r>
            <a:r>
              <a:rPr lang="en-US" altLang="ko-KR" dirty="0"/>
              <a:t>)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두 개의 테이블이 </a:t>
            </a:r>
            <a:r>
              <a:rPr lang="en-US" altLang="ko-KR" sz="1400" dirty="0"/>
              <a:t>JOIN </a:t>
            </a:r>
            <a:r>
              <a:rPr lang="ko-KR" altLang="en-US" sz="1400" dirty="0"/>
              <a:t>되는 경우 나중에 처리되는 테이블을 의미한다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dirty="0"/>
              <a:t>Driving Table </a:t>
            </a:r>
            <a:r>
              <a:rPr lang="ko-KR" altLang="en-US" sz="1400" dirty="0"/>
              <a:t>로부터 상수 값을 받아서 사용한다</a:t>
            </a:r>
            <a:r>
              <a:rPr lang="en-US" altLang="ko-KR" sz="140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dirty="0"/>
              <a:t>좋은 조인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(GOOD JOIN </a:t>
            </a:r>
            <a:r>
              <a:rPr lang="en-US" altLang="ko-KR" dirty="0"/>
              <a:t>ORDER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ko-KR" altLang="en-US" sz="1400" dirty="0"/>
              <a:t>일반적으로 처리범위가 적은 쪽에서부터 </a:t>
            </a:r>
            <a:r>
              <a:rPr lang="ko-KR" altLang="en-US" sz="1400" dirty="0" err="1"/>
              <a:t>드라이빙</a:t>
            </a:r>
            <a:r>
              <a:rPr lang="ko-KR" altLang="en-US" sz="1400" dirty="0"/>
              <a:t> 되는 것이 좋다</a:t>
            </a:r>
            <a:r>
              <a:rPr lang="en-US" altLang="ko-KR" sz="1400" dirty="0" smtClean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Driving Table 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FROM </a:t>
            </a:r>
            <a:r>
              <a:rPr lang="ko-KR" altLang="en-US" sz="1400" b="0" dirty="0"/>
              <a:t>절의 가장 왼쪽에 위치시킨다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테이블간의 연관 관계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WHERE </a:t>
            </a:r>
            <a:r>
              <a:rPr lang="ko-KR" altLang="en-US" sz="1400" b="0" dirty="0"/>
              <a:t>절에서 가장 먼저 작성한다</a:t>
            </a:r>
            <a:r>
              <a:rPr lang="en-US" altLang="ko-KR" sz="1400" b="0" dirty="0"/>
              <a:t>. 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이 </a:t>
            </a:r>
            <a:r>
              <a:rPr lang="ko-KR" altLang="en-US" sz="1400" b="0" dirty="0"/>
              <a:t>때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부터 연관 순서로 작성한다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+mj-lt"/>
              <a:buAutoNum type="arabicPeriod"/>
            </a:pPr>
            <a:r>
              <a:rPr lang="en-US" altLang="ko-KR" sz="1400" b="0" dirty="0"/>
              <a:t>JOIN </a:t>
            </a:r>
            <a:r>
              <a:rPr lang="ko-KR" altLang="en-US" sz="1400" b="0" dirty="0"/>
              <a:t>조건 이후에 작성하는 일반 조건은 </a:t>
            </a:r>
            <a:r>
              <a:rPr lang="en-US" altLang="ko-KR" sz="1400" b="0" dirty="0"/>
              <a:t>Driving Table </a:t>
            </a:r>
            <a:r>
              <a:rPr lang="ko-KR" altLang="en-US" sz="1400" b="0" dirty="0"/>
              <a:t>의 조건을 </a:t>
            </a:r>
            <a:r>
              <a:rPr lang="en-US" altLang="ko-KR" sz="1400" b="0" dirty="0"/>
              <a:t/>
            </a:r>
            <a:br>
              <a:rPr lang="en-US" altLang="ko-KR" sz="1400" b="0" dirty="0"/>
            </a:br>
            <a:r>
              <a:rPr lang="ko-KR" altLang="en-US" sz="1400" b="0" dirty="0"/>
              <a:t>먼저 작성한다</a:t>
            </a:r>
            <a:r>
              <a:rPr lang="en-US" altLang="ko-KR" sz="1400" b="0" dirty="0"/>
              <a:t>. Driving Table 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Sampling </a:t>
            </a:r>
            <a:r>
              <a:rPr lang="ko-KR" altLang="en-US" sz="1400" b="0" dirty="0"/>
              <a:t>개수를 줄여서 처리하기 위함이다</a:t>
            </a:r>
            <a:r>
              <a:rPr lang="en-US" altLang="ko-KR" sz="1400" b="0" dirty="0"/>
              <a:t>.</a:t>
            </a:r>
          </a:p>
          <a:p>
            <a:pPr marL="580644" lvl="2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ts val="2100"/>
              </a:lnSpc>
              <a:buFont typeface="+mj-lt"/>
              <a:buAutoNum type="arabicPeriod"/>
            </a:pP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298310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75869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53035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5420" y="3181325"/>
            <a:ext cx="73805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데이터 중복을 최소화하기 위해 데이터를 테이블로 분해하여 저장</a:t>
            </a:r>
            <a:r>
              <a:rPr lang="en-US" altLang="ko-KR" sz="1600" dirty="0"/>
              <a:t>(</a:t>
            </a:r>
            <a:r>
              <a:rPr lang="ko-KR" altLang="en-US" sz="1600" dirty="0"/>
              <a:t>정규화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 정보</a:t>
            </a:r>
            <a:r>
              <a:rPr lang="en-US" altLang="ko-KR" sz="1600" dirty="0"/>
              <a:t>, </a:t>
            </a:r>
            <a:r>
              <a:rPr lang="ko-KR" altLang="en-US" sz="1600" dirty="0"/>
              <a:t>부서 정보 구별하여 각 테이블에 저장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필요시</a:t>
            </a:r>
            <a:r>
              <a:rPr lang="ko-KR" altLang="en-US" sz="1600" dirty="0"/>
              <a:t> 두 테이블을 연계하여 필요한 정보를 </a:t>
            </a:r>
            <a:r>
              <a:rPr lang="ko-KR" altLang="en-US" sz="1600" dirty="0" smtClean="0"/>
              <a:t>검색할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(</a:t>
            </a:r>
            <a:r>
              <a:rPr lang="ko-KR" altLang="en-US" sz="1600" dirty="0"/>
              <a:t>직원의 부서에 대한 정보가 필요할 시 두 테이블 결합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369010" y="4797152"/>
            <a:ext cx="7862023" cy="1130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두 테이블을 결합하여 필요한 데이터를 찾는 것을 </a:t>
            </a:r>
            <a:r>
              <a:rPr lang="ko-KR" altLang="en-US" b="1" dirty="0">
                <a:solidFill>
                  <a:srgbClr val="FF0000"/>
                </a:solidFill>
              </a:rPr>
              <a:t>조인</a:t>
            </a:r>
            <a:r>
              <a:rPr lang="en-US" altLang="ko-KR" b="1" dirty="0">
                <a:solidFill>
                  <a:srgbClr val="FF0000"/>
                </a:solidFill>
              </a:rPr>
              <a:t>(JOIN)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테이블이 결합방식에 따라 다양한 조인 형태를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다중테이블 검색</a:t>
            </a: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7850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JOIN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여러 개의 테이블을 하나의 테이블처럼 묶어서 사용하는 것이다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하나의  </a:t>
            </a:r>
            <a:r>
              <a:rPr lang="en-US" altLang="ko-KR" dirty="0"/>
              <a:t>SQL</a:t>
            </a:r>
            <a:r>
              <a:rPr lang="ko-KR" altLang="en-US" dirty="0"/>
              <a:t>문을 통해서 여러 테이블의 데이터를 한 번에 조회할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주로 </a:t>
            </a:r>
            <a:r>
              <a:rPr lang="en-US" altLang="ko-KR" dirty="0"/>
              <a:t>PK</a:t>
            </a:r>
            <a:r>
              <a:rPr lang="ko-KR" altLang="en-US" dirty="0"/>
              <a:t>와 </a:t>
            </a:r>
            <a:r>
              <a:rPr lang="en-US" altLang="ko-KR" dirty="0"/>
              <a:t>FK</a:t>
            </a:r>
            <a:r>
              <a:rPr lang="ko-KR" altLang="en-US" dirty="0"/>
              <a:t>를 활용해 관계를 맺고 있는 테이블을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기본문법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3068960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59632" y="4581128"/>
            <a:ext cx="6624736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	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	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condition;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9928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637472" cy="463262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err="1"/>
              <a:t>카티션</a:t>
            </a:r>
            <a:r>
              <a:rPr lang="ko-KR" altLang="en-US" dirty="0"/>
              <a:t> 곱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두 </a:t>
            </a:r>
            <a:r>
              <a:rPr lang="ko-KR" altLang="en-US" dirty="0"/>
              <a:t>개 테이블에서 연결 가능한 모든 행을 결합하는 </a:t>
            </a:r>
            <a:r>
              <a:rPr lang="ko-KR" altLang="en-US" dirty="0" err="1"/>
              <a:t>곱집합</a:t>
            </a:r>
            <a:r>
              <a:rPr lang="ko-KR" altLang="en-US" dirty="0"/>
              <a:t> 개념이다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A </a:t>
            </a:r>
            <a:r>
              <a:rPr lang="ko-KR" altLang="en-US" dirty="0"/>
              <a:t>테이블에 </a:t>
            </a:r>
            <a:r>
              <a:rPr lang="en-US" altLang="ko-KR" dirty="0"/>
              <a:t>10</a:t>
            </a:r>
            <a:r>
              <a:rPr lang="ko-KR" altLang="en-US" dirty="0"/>
              <a:t>개 행</a:t>
            </a:r>
            <a:r>
              <a:rPr lang="en-US" altLang="ko-KR" dirty="0"/>
              <a:t>, B </a:t>
            </a:r>
            <a:r>
              <a:rPr lang="ko-KR" altLang="en-US" dirty="0"/>
              <a:t>테이블에 </a:t>
            </a:r>
            <a:r>
              <a:rPr lang="en-US" altLang="ko-KR" dirty="0"/>
              <a:t>5</a:t>
            </a:r>
            <a:r>
              <a:rPr lang="ko-KR" altLang="en-US" dirty="0"/>
              <a:t>개 행이 있다고 가정하면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두 </a:t>
            </a:r>
            <a:r>
              <a:rPr lang="ko-KR" altLang="en-US" dirty="0"/>
              <a:t>테이블의 </a:t>
            </a:r>
            <a:r>
              <a:rPr lang="ko-KR" altLang="en-US" dirty="0" err="1"/>
              <a:t>카티션</a:t>
            </a:r>
            <a:r>
              <a:rPr lang="ko-KR" altLang="en-US" dirty="0"/>
              <a:t> 곱 결과는 </a:t>
            </a:r>
            <a:r>
              <a:rPr lang="en-US" altLang="ko-KR" dirty="0"/>
              <a:t>10 * 5 = 50</a:t>
            </a:r>
            <a:r>
              <a:rPr lang="ko-KR" altLang="en-US" dirty="0"/>
              <a:t>행 이다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개발자가 </a:t>
            </a:r>
            <a:r>
              <a:rPr lang="ko-KR" altLang="en-US" dirty="0"/>
              <a:t>시뮬레이션을 진행하기 위해 대용량의 테스트 데이터를 생성하기 위해서 일부러 사용할 수 있다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 smtClean="0"/>
              <a:t> 대용량의 </a:t>
            </a:r>
            <a:r>
              <a:rPr lang="ko-KR" altLang="en-US" dirty="0"/>
              <a:t>테이블에서 작업을 </a:t>
            </a:r>
            <a:r>
              <a:rPr lang="ko-KR" altLang="en-US" dirty="0" err="1"/>
              <a:t>카티션</a:t>
            </a:r>
            <a:r>
              <a:rPr lang="ko-KR" altLang="en-US" dirty="0"/>
              <a:t> 곱을 하면 처리속도가 많이 떨어진다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WHERE </a:t>
            </a:r>
            <a:r>
              <a:rPr lang="ko-KR" altLang="en-US" dirty="0"/>
              <a:t>절의 </a:t>
            </a:r>
            <a:r>
              <a:rPr lang="ko-KR" altLang="en-US" dirty="0" err="1"/>
              <a:t>조인조건식을</a:t>
            </a:r>
            <a:r>
              <a:rPr lang="ko-KR" altLang="en-US" dirty="0"/>
              <a:t> 생략하거나 잘못된 </a:t>
            </a:r>
            <a:r>
              <a:rPr lang="ko-KR" altLang="en-US" dirty="0" err="1"/>
              <a:t>조인조건식을</a:t>
            </a:r>
            <a:r>
              <a:rPr lang="ko-KR" altLang="en-US" dirty="0"/>
              <a:t> 작성해도 발생된다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 smtClean="0"/>
              <a:t> ORACLE </a:t>
            </a:r>
            <a:r>
              <a:rPr lang="en-US" altLang="ko-KR" dirty="0"/>
              <a:t>9i </a:t>
            </a:r>
            <a:r>
              <a:rPr lang="ko-KR" altLang="en-US" dirty="0"/>
              <a:t>이후는 </a:t>
            </a:r>
            <a:r>
              <a:rPr lang="en-US" altLang="ko-KR" dirty="0"/>
              <a:t>CROSS JOIN </a:t>
            </a:r>
            <a:r>
              <a:rPr lang="ko-KR" altLang="en-US" dirty="0"/>
              <a:t>으로 처리한다</a:t>
            </a:r>
            <a:r>
              <a:rPr lang="en-US" altLang="ko-KR" dirty="0"/>
              <a:t>.</a:t>
            </a:r>
          </a:p>
          <a:p>
            <a:pPr marL="0" indent="0"/>
            <a:endParaRPr lang="en-US" altLang="ko-KR" dirty="0"/>
          </a:p>
          <a:p>
            <a:pPr marL="0" indent="0"/>
            <a:r>
              <a:rPr lang="en-US" altLang="ko-KR" dirty="0"/>
              <a:t>2. </a:t>
            </a:r>
            <a:r>
              <a:rPr lang="ko-KR" altLang="en-US" dirty="0"/>
              <a:t>사용 방법</a:t>
            </a:r>
            <a:endParaRPr lang="en-US" altLang="ko-KR" dirty="0"/>
          </a:p>
          <a:p>
            <a:pPr marL="288036" lvl="3" indent="0">
              <a:buNone/>
            </a:pPr>
            <a:r>
              <a:rPr lang="en-US" altLang="ko-KR" dirty="0"/>
              <a:t>SELECT * FROM employee, department;</a:t>
            </a:r>
          </a:p>
          <a:p>
            <a:pPr marL="288036" lvl="3" indent="0">
              <a:buNone/>
            </a:pPr>
            <a:r>
              <a:rPr lang="ko-KR" altLang="en-US" dirty="0" smtClean="0"/>
              <a:t>  </a:t>
            </a:r>
            <a:r>
              <a:rPr lang="ko-KR" altLang="en-US" sz="1400" dirty="0" smtClean="0"/>
              <a:t>또는</a:t>
            </a:r>
            <a:endParaRPr lang="en-US" altLang="ko-KR" sz="1400" dirty="0"/>
          </a:p>
          <a:p>
            <a:pPr marL="288036" lvl="3" indent="0">
              <a:buNone/>
            </a:pPr>
            <a:r>
              <a:rPr lang="en-US" altLang="ko-KR" dirty="0"/>
              <a:t>SELECT * FROM employee CROSS JOIN department</a:t>
            </a:r>
            <a:r>
              <a:rPr lang="en-US" altLang="ko-KR" dirty="0" smtClean="0"/>
              <a:t>;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3773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17095"/>
              </p:ext>
            </p:extLst>
          </p:nvPr>
        </p:nvGraphicFramePr>
        <p:xfrm>
          <a:off x="454392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926326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05421"/>
              </p:ext>
            </p:extLst>
          </p:nvPr>
        </p:nvGraphicFramePr>
        <p:xfrm>
          <a:off x="5782985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788716" y="1871663"/>
            <a:ext cx="911342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82385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>
                <a:solidFill>
                  <a:prstClr val="black"/>
                </a:solidFill>
              </a:rPr>
              <a:t>employee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9776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>
                <a:solidFill>
                  <a:prstClr val="black"/>
                </a:solidFill>
              </a:rPr>
              <a:t>department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93404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굽은 화살표 20"/>
          <p:cNvSpPr/>
          <p:nvPr/>
        </p:nvSpPr>
        <p:spPr>
          <a:xfrm flipV="1">
            <a:off x="5062905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470186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2885" y="4278720"/>
            <a:ext cx="4775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 department d </a:t>
            </a: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CD"/>
                </a:solidFill>
                <a:latin typeface="Consolas" panose="020B0609020204030204" pitchFamily="49" charset="0"/>
              </a:rPr>
              <a:t>ON </a:t>
            </a:r>
            <a:r>
              <a:rPr lang="en-US" altLang="ko-KR" sz="1600" dirty="0" err="1">
                <a:latin typeface="Consolas" panose="020B0609020204030204" pitchFamily="49" charset="0"/>
              </a:rPr>
              <a:t>d.dept_no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e.depart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  <p:cxnSp>
        <p:nvCxnSpPr>
          <p:cNvPr id="23" name="직선 연결선 22"/>
          <p:cNvCxnSpPr>
            <a:stCxn id="12" idx="6"/>
            <a:endCxn id="40" idx="2"/>
          </p:cNvCxnSpPr>
          <p:nvPr/>
        </p:nvCxnSpPr>
        <p:spPr>
          <a:xfrm>
            <a:off x="2345476" y="2003129"/>
            <a:ext cx="3780950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endParaRPr lang="ko-KR" altLang="en-US" dirty="0"/>
          </a:p>
        </p:txBody>
      </p:sp>
      <p:sp>
        <p:nvSpPr>
          <p:cNvPr id="3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093255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135132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2135132" y="2155530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6126426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135132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135132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126426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39" idx="6"/>
            <a:endCxn id="40" idx="2"/>
          </p:cNvCxnSpPr>
          <p:nvPr/>
        </p:nvCxnSpPr>
        <p:spPr>
          <a:xfrm flipV="1">
            <a:off x="2345476" y="2003129"/>
            <a:ext cx="3780950" cy="259396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6"/>
            <a:endCxn id="43" idx="2"/>
          </p:cNvCxnSpPr>
          <p:nvPr/>
        </p:nvCxnSpPr>
        <p:spPr>
          <a:xfrm flipV="1">
            <a:off x="2345476" y="2262524"/>
            <a:ext cx="3780950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2" idx="6"/>
            <a:endCxn id="43" idx="2"/>
          </p:cNvCxnSpPr>
          <p:nvPr/>
        </p:nvCxnSpPr>
        <p:spPr>
          <a:xfrm flipV="1">
            <a:off x="2345476" y="2262524"/>
            <a:ext cx="3780950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188265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4008"/>
              </p:ext>
            </p:extLst>
          </p:nvPr>
        </p:nvGraphicFramePr>
        <p:xfrm>
          <a:off x="5927001" y="4278720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3231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3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table1.column, table2.column,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INNER JOIN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</a:t>
            </a:r>
            <a:r>
              <a:rPr lang="en-US" altLang="ko-KR" i="1" dirty="0" err="1">
                <a:latin typeface="Consolas" panose="020B0609020204030204" pitchFamily="49" charset="0"/>
              </a:rPr>
              <a:t>condition</a:t>
            </a:r>
            <a:endParaRPr lang="ko-KR" altLang="en-US" i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 </a:t>
            </a:r>
            <a:r>
              <a:rPr lang="en-US" altLang="ko-KR" dirty="0"/>
              <a:t>(INNER JOIN)</a:t>
            </a:r>
            <a:r>
              <a:rPr lang="ko-KR" altLang="en-US" dirty="0"/>
              <a:t>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INNER JOIN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</p:spTree>
    <p:extLst>
      <p:ext uri="{BB962C8B-B14F-4D97-AF65-F5344CB8AC3E}">
        <p14:creationId xmlns:p14="http://schemas.microsoft.com/office/powerpoint/2010/main" val="16249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28654" y="1068337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SELECT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table1.column, table2.column, ...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table1, 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err="1">
                <a:solidFill>
                  <a:schemeClr val="tx1"/>
                </a:solidFill>
                <a:latin typeface="Consolas" panose="020B0609020204030204" pitchFamily="49" charset="0"/>
              </a:rPr>
              <a:t>join_condition</a:t>
            </a:r>
            <a:endParaRPr lang="en-US" altLang="ko-KR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46047"/>
            <a:ext cx="7520940" cy="548640"/>
          </a:xfrm>
        </p:spPr>
        <p:txBody>
          <a:bodyPr/>
          <a:lstStyle/>
          <a:p>
            <a:r>
              <a:rPr lang="ko-KR" altLang="en-US" dirty="0"/>
              <a:t>내부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 (INNER JOIN)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D3AD1F-952B-4F49-8560-73CF6D197900}"/>
              </a:ext>
            </a:extLst>
          </p:cNvPr>
          <p:cNvSpPr/>
          <p:nvPr/>
        </p:nvSpPr>
        <p:spPr>
          <a:xfrm>
            <a:off x="1115616" y="4080746"/>
            <a:ext cx="72728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e.name,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d.dept_name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department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employee 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d.dept_no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e.depart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44299-BB76-4AB6-A48B-2B22B1055E97}"/>
              </a:ext>
            </a:extLst>
          </p:cNvPr>
          <p:cNvSpPr txBox="1"/>
          <p:nvPr/>
        </p:nvSpPr>
        <p:spPr>
          <a:xfrm>
            <a:off x="828654" y="3284984"/>
            <a:ext cx="799181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</a:rPr>
              <a:t>employee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>
                <a:solidFill>
                  <a:srgbClr val="0070C0"/>
                </a:solidFill>
              </a:rPr>
              <a:t>depart </a:t>
            </a:r>
            <a:r>
              <a:rPr lang="ko-KR" altLang="en-US" sz="1400" b="1" dirty="0">
                <a:solidFill>
                  <a:srgbClr val="0070C0"/>
                </a:solidFill>
              </a:rPr>
              <a:t>값과</a:t>
            </a:r>
            <a:r>
              <a:rPr lang="en-US" altLang="ko-KR" sz="1400" b="1" dirty="0">
                <a:solidFill>
                  <a:srgbClr val="0070C0"/>
                </a:solidFill>
              </a:rPr>
              <a:t/>
            </a:r>
            <a:br>
              <a:rPr lang="en-US" altLang="ko-KR" sz="1400" b="1" dirty="0">
                <a:solidFill>
                  <a:srgbClr val="0070C0"/>
                </a:solidFill>
              </a:rPr>
            </a:br>
            <a:r>
              <a:rPr lang="en-US" altLang="ko-KR" sz="1400" b="1" dirty="0">
                <a:solidFill>
                  <a:srgbClr val="0070C0"/>
                </a:solidFill>
              </a:rPr>
              <a:t>department </a:t>
            </a:r>
            <a:r>
              <a:rPr lang="ko-KR" altLang="en-US" sz="1400" b="1" dirty="0">
                <a:solidFill>
                  <a:srgbClr val="0070C0"/>
                </a:solidFill>
              </a:rPr>
              <a:t>테이블의 </a:t>
            </a:r>
            <a:r>
              <a:rPr lang="en-US" altLang="ko-KR" sz="1400" b="1" dirty="0" err="1">
                <a:solidFill>
                  <a:srgbClr val="0070C0"/>
                </a:solidFill>
              </a:rPr>
              <a:t>dept_no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값이 같은 레코드들을 </a:t>
            </a:r>
            <a:r>
              <a:rPr lang="ko-KR" altLang="en-US" sz="1400" b="1" dirty="0" err="1">
                <a:solidFill>
                  <a:srgbClr val="0070C0"/>
                </a:solidFill>
              </a:rPr>
              <a:t>조인하시오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5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48814"/>
              </p:ext>
            </p:extLst>
          </p:nvPr>
        </p:nvGraphicFramePr>
        <p:xfrm>
          <a:off x="323527" y="1609597"/>
          <a:ext cx="5112568" cy="131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1008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822511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594714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  <a:gridCol w="763942">
                  <a:extLst>
                    <a:ext uri="{9D8B030D-6E8A-4147-A177-3AD203B41FA5}">
                      <a16:colId xmlns:a16="http://schemas.microsoft.com/office/drawing/2014/main" val="927396900"/>
                    </a:ext>
                  </a:extLst>
                </a:gridCol>
                <a:gridCol w="676218">
                  <a:extLst>
                    <a:ext uri="{9D8B030D-6E8A-4147-A177-3AD203B41FA5}">
                      <a16:colId xmlns:a16="http://schemas.microsoft.com/office/drawing/2014/main" val="4177475737"/>
                    </a:ext>
                  </a:extLst>
                </a:gridCol>
                <a:gridCol w="830917">
                  <a:extLst>
                    <a:ext uri="{9D8B030D-6E8A-4147-A177-3AD203B41FA5}">
                      <a16:colId xmlns:a16="http://schemas.microsoft.com/office/drawing/2014/main" val="2246781654"/>
                    </a:ext>
                  </a:extLst>
                </a:gridCol>
                <a:gridCol w="753258">
                  <a:extLst>
                    <a:ext uri="{9D8B030D-6E8A-4147-A177-3AD203B41FA5}">
                      <a16:colId xmlns:a16="http://schemas.microsoft.com/office/drawing/2014/main" val="825893813"/>
                    </a:ext>
                  </a:extLst>
                </a:gridCol>
              </a:tblGrid>
              <a:tr h="262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depart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position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gender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hire_date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salary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95-05-01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5000000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NULL</a:t>
                      </a:r>
                      <a:endParaRPr lang="ko-KR" alt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90-09-01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5500000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과장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93-04-01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5000000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1795461" y="1871663"/>
            <a:ext cx="627956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58759"/>
              </p:ext>
            </p:extLst>
          </p:nvPr>
        </p:nvGraphicFramePr>
        <p:xfrm>
          <a:off x="5652120" y="1614424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location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5657851" y="1871663"/>
            <a:ext cx="913710" cy="105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4293096"/>
            <a:ext cx="5381601" cy="1606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400" dirty="0"/>
              <a:t>김민서 직원은 아직 부서를 배정받지 않아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en-US" altLang="ko-KR" sz="1400" dirty="0"/>
              <a:t>depart </a:t>
            </a:r>
            <a:r>
              <a:rPr lang="ko-KR" altLang="en-US" sz="1400" dirty="0"/>
              <a:t>가 없는 상태이다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400" dirty="0"/>
              <a:t>이 상태로 </a:t>
            </a:r>
            <a:r>
              <a:rPr lang="en-US" altLang="ko-KR" sz="1400" dirty="0"/>
              <a:t>INNER JOIN</a:t>
            </a:r>
            <a:r>
              <a:rPr lang="ko-KR" altLang="en-US" sz="1400" dirty="0"/>
              <a:t>을 진행하면 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오른쪽과 같이 김민서 직원의 정보를 확인할 수 없다</a:t>
            </a:r>
            <a:r>
              <a:rPr lang="en-US" altLang="ko-KR" sz="1400" dirty="0"/>
              <a:t>.</a:t>
            </a:r>
          </a:p>
          <a:p>
            <a:pPr>
              <a:lnSpc>
                <a:spcPts val="2000"/>
              </a:lnSpc>
            </a:pP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ko-KR" altLang="en-US" sz="1400" dirty="0"/>
              <a:t>이와 같은 문제를 해결을 위해서 </a:t>
            </a:r>
            <a:r>
              <a:rPr lang="en-US" altLang="ko-KR" sz="1400" b="1" dirty="0">
                <a:solidFill>
                  <a:srgbClr val="FF0000"/>
                </a:solidFill>
              </a:rPr>
              <a:t>OUTER JOIN</a:t>
            </a:r>
            <a:r>
              <a:rPr lang="ko-KR" altLang="en-US" sz="1400" dirty="0"/>
              <a:t>을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695701" y="346047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외부</a:t>
            </a:r>
            <a:r>
              <a:rPr lang="en-US" altLang="ko-KR" dirty="0"/>
              <a:t> </a:t>
            </a:r>
            <a:r>
              <a:rPr lang="ko-KR" altLang="en-US" dirty="0"/>
              <a:t>조인</a:t>
            </a:r>
            <a:r>
              <a:rPr lang="en-US" altLang="ko-KR" dirty="0"/>
              <a:t>(OUTER JOIN)</a:t>
            </a:r>
            <a:r>
              <a:rPr lang="ko-KR" altLang="en-US" dirty="0"/>
              <a:t>의 필요성</a:t>
            </a:r>
          </a:p>
        </p:txBody>
      </p:sp>
      <p:sp>
        <p:nvSpPr>
          <p:cNvPr id="2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51520" y="1165213"/>
            <a:ext cx="120417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kern="0" dirty="0" smtClean="0">
                <a:solidFill>
                  <a:prstClr val="black"/>
                </a:solidFill>
              </a:rPr>
              <a:t>employee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8911" y="126360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kern="0" dirty="0" smtClean="0">
                <a:solidFill>
                  <a:prstClr val="black"/>
                </a:solidFill>
              </a:rPr>
              <a:t>department</a:t>
            </a:r>
            <a:endParaRPr kumimoji="1" lang="en-US" altLang="ko-KR" kern="0" dirty="0">
              <a:solidFill>
                <a:prstClr val="black"/>
              </a:solidFill>
            </a:endParaRPr>
          </a:p>
        </p:txBody>
      </p:sp>
      <p:cxnSp>
        <p:nvCxnSpPr>
          <p:cNvPr id="36" name="직선 연결선 35"/>
          <p:cNvCxnSpPr>
            <a:stCxn id="39" idx="6"/>
            <a:endCxn id="41" idx="2"/>
          </p:cNvCxnSpPr>
          <p:nvPr/>
        </p:nvCxnSpPr>
        <p:spPr>
          <a:xfrm>
            <a:off x="2214611" y="2003129"/>
            <a:ext cx="3783143" cy="0"/>
          </a:xfrm>
          <a:prstGeom prst="line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2004267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997754" y="1896134"/>
            <a:ext cx="210344" cy="2139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2004267" y="241768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997754" y="2155529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2" idx="6"/>
            <a:endCxn id="44" idx="2"/>
          </p:cNvCxnSpPr>
          <p:nvPr/>
        </p:nvCxnSpPr>
        <p:spPr>
          <a:xfrm flipV="1">
            <a:off x="2214611" y="2262524"/>
            <a:ext cx="3783143" cy="262160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6"/>
            <a:endCxn id="44" idx="2"/>
          </p:cNvCxnSpPr>
          <p:nvPr/>
        </p:nvCxnSpPr>
        <p:spPr>
          <a:xfrm flipV="1">
            <a:off x="2214611" y="2262524"/>
            <a:ext cx="3783143" cy="521556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062539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굽은 화살표 48"/>
          <p:cNvSpPr/>
          <p:nvPr/>
        </p:nvSpPr>
        <p:spPr>
          <a:xfrm flipV="1">
            <a:off x="4932040" y="3746390"/>
            <a:ext cx="763272" cy="782954"/>
          </a:xfrm>
          <a:prstGeom prst="bentArrow">
            <a:avLst>
              <a:gd name="adj1" fmla="val 9832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39321" y="331684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962390" y="2924945"/>
            <a:ext cx="93801" cy="8545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2004267" y="2677085"/>
            <a:ext cx="210344" cy="21398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57400" y="3686176"/>
            <a:ext cx="4005263" cy="9803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70339"/>
              </p:ext>
            </p:extLst>
          </p:nvPr>
        </p:nvGraphicFramePr>
        <p:xfrm>
          <a:off x="5796136" y="4278720"/>
          <a:ext cx="2749455" cy="1310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6485">
                  <a:extLst>
                    <a:ext uri="{9D8B030D-6E8A-4147-A177-3AD203B41FA5}">
                      <a16:colId xmlns:a16="http://schemas.microsoft.com/office/drawing/2014/main" val="3587341377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974060014"/>
                    </a:ext>
                  </a:extLst>
                </a:gridCol>
                <a:gridCol w="916485">
                  <a:extLst>
                    <a:ext uri="{9D8B030D-6E8A-4147-A177-3AD203B41FA5}">
                      <a16:colId xmlns:a16="http://schemas.microsoft.com/office/drawing/2014/main" val="2209760077"/>
                    </a:ext>
                  </a:extLst>
                </a:gridCol>
              </a:tblGrid>
              <a:tr h="262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emp_no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dept_name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43972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75597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영업부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918337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920228"/>
                  </a:ext>
                </a:extLst>
              </a:tr>
              <a:tr h="26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701" y="365760"/>
            <a:ext cx="7520940" cy="548640"/>
          </a:xfrm>
        </p:spPr>
        <p:txBody>
          <a:bodyPr/>
          <a:lstStyle/>
          <a:p>
            <a:r>
              <a:rPr lang="ko-KR" altLang="en-US" dirty="0"/>
              <a:t>왼쪽 외부 조인 </a:t>
            </a:r>
            <a:r>
              <a:rPr lang="en-US" altLang="ko-KR" dirty="0"/>
              <a:t>(LEFT OUTER JOIN)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28654" y="1193353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table1(</a:t>
            </a:r>
            <a:r>
              <a:rPr lang="ko-KR" altLang="en-US" dirty="0"/>
              <a:t>왼쪽 테이블</a:t>
            </a:r>
            <a:r>
              <a:rPr lang="en-US" altLang="ko-KR" dirty="0"/>
              <a:t>)</a:t>
            </a:r>
            <a:r>
              <a:rPr lang="ko-KR" altLang="en-US" dirty="0"/>
              <a:t>은 모든 정보가 출력되고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table2(</a:t>
            </a:r>
            <a:r>
              <a:rPr lang="ko-KR" altLang="en-US" dirty="0"/>
              <a:t>오른쪽 테이블</a:t>
            </a:r>
            <a:r>
              <a:rPr lang="en-US" altLang="ko-KR" dirty="0"/>
              <a:t>)</a:t>
            </a:r>
            <a:r>
              <a:rPr lang="ko-KR" altLang="en-US" dirty="0"/>
              <a:t>는 일치하는 정보만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</a:t>
            </a:r>
            <a:r>
              <a:rPr lang="ko-KR" altLang="en-US" dirty="0"/>
              <a:t>조인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724AEB-E0F8-4365-B358-7FDBB058507B}"/>
              </a:ext>
            </a:extLst>
          </p:cNvPr>
          <p:cNvSpPr/>
          <p:nvPr/>
        </p:nvSpPr>
        <p:spPr>
          <a:xfrm>
            <a:off x="828654" y="2080983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LEFT OUTER JOIN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ON     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table1.column = table2.column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9BBB67-25D7-42C2-B37E-46D5322AAFFA}"/>
              </a:ext>
            </a:extLst>
          </p:cNvPr>
          <p:cNvSpPr/>
          <p:nvPr/>
        </p:nvSpPr>
        <p:spPr>
          <a:xfrm>
            <a:off x="828654" y="3969240"/>
            <a:ext cx="7559770" cy="162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dirty="0">
                <a:solidFill>
                  <a:srgbClr val="0000CD"/>
                </a:solidFill>
                <a:latin typeface="Consolas" panose="020B0609020204030204" pitchFamily="49" charset="0"/>
              </a:rPr>
              <a:t>	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table1.column1, table2.column2, ...</a:t>
            </a:r>
            <a:r>
              <a:rPr lang="en-US" altLang="ko-KR" i="1" dirty="0"/>
              <a:t/>
            </a:r>
            <a:br>
              <a:rPr lang="en-US" altLang="ko-KR" i="1" dirty="0"/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FROM    </a:t>
            </a:r>
            <a:r>
              <a:rPr lang="en-US" altLang="ko-KR" i="1" dirty="0">
                <a:solidFill>
                  <a:srgbClr val="000000"/>
                </a:solidFill>
                <a:latin typeface="Consolas" panose="020B0609020204030204" pitchFamily="49" charset="0"/>
              </a:rPr>
              <a:t>table1,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table2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   </a:t>
            </a:r>
            <a:r>
              <a:rPr lang="en-US" altLang="ko-KR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table1.column </a:t>
            </a:r>
            <a:r>
              <a:rPr lang="en-US" altLang="ko-KR" i="1" dirty="0">
                <a:solidFill>
                  <a:schemeClr val="tx1"/>
                </a:solidFill>
                <a:latin typeface="Consolas" panose="020B0609020204030204" pitchFamily="49" charset="0"/>
              </a:rPr>
              <a:t>= table2.column(+)</a:t>
            </a:r>
            <a:r>
              <a:rPr lang="en-US" altLang="ko-KR" i="1" dirty="0">
                <a:latin typeface="Consolas" panose="020B0609020204030204" pitchFamily="49" charset="0"/>
              </a:rPr>
              <a:t>;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1535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56850</TotalTime>
  <Words>928</Words>
  <Application>Microsoft Office PowerPoint</Application>
  <PresentationFormat>화면 슬라이드 쇼(4:3)</PresentationFormat>
  <Paragraphs>491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Tunga</vt:lpstr>
      <vt:lpstr>맑은 고딕</vt:lpstr>
      <vt:lpstr>Arial</vt:lpstr>
      <vt:lpstr>Consolas</vt:lpstr>
      <vt:lpstr>Wingdings</vt:lpstr>
      <vt:lpstr>각</vt:lpstr>
      <vt:lpstr>고급 SQL 작성하기_ 다중테이블 검색_조인</vt:lpstr>
      <vt:lpstr>PowerPoint 프레젠테이션</vt:lpstr>
      <vt:lpstr>JOIN</vt:lpstr>
      <vt:lpstr>카티션 곱</vt:lpstr>
      <vt:lpstr>PowerPoint 프레젠테이션</vt:lpstr>
      <vt:lpstr>내부 조인 (INNER JOIN) - 1</vt:lpstr>
      <vt:lpstr>내부 조인 (INNER JOIN) - 2</vt:lpstr>
      <vt:lpstr>PowerPoint 프레젠테이션</vt:lpstr>
      <vt:lpstr>왼쪽 외부 조인 (LEFT OUTER JOIN)</vt:lpstr>
      <vt:lpstr>왼쪽 외부 조인 (LEFT OUTER JOIN)</vt:lpstr>
      <vt:lpstr>오른쪽 외부 조인 (RIGHT OUTER JOIN)</vt:lpstr>
      <vt:lpstr> </vt:lpstr>
      <vt:lpstr>FULL OUTER JOIN</vt:lpstr>
      <vt:lpstr>SELF JOIN</vt:lpstr>
      <vt:lpstr>조인 순서 (Join order)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378</cp:revision>
  <dcterms:created xsi:type="dcterms:W3CDTF">2018-05-10T00:35:19Z</dcterms:created>
  <dcterms:modified xsi:type="dcterms:W3CDTF">2021-03-31T07:12:57Z</dcterms:modified>
</cp:coreProperties>
</file>