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57" r:id="rId4"/>
    <p:sldId id="271" r:id="rId5"/>
    <p:sldId id="321" r:id="rId6"/>
    <p:sldId id="322" r:id="rId7"/>
    <p:sldId id="331" r:id="rId8"/>
    <p:sldId id="359" r:id="rId9"/>
    <p:sldId id="323" r:id="rId10"/>
    <p:sldId id="324" r:id="rId11"/>
    <p:sldId id="325" r:id="rId12"/>
    <p:sldId id="326" r:id="rId13"/>
    <p:sldId id="327" r:id="rId14"/>
    <p:sldId id="329" r:id="rId15"/>
    <p:sldId id="360" r:id="rId16"/>
    <p:sldId id="330" r:id="rId17"/>
    <p:sldId id="332" r:id="rId18"/>
    <p:sldId id="333" r:id="rId19"/>
    <p:sldId id="334" r:id="rId20"/>
    <p:sldId id="335" r:id="rId21"/>
    <p:sldId id="336" r:id="rId22"/>
    <p:sldId id="337" r:id="rId23"/>
    <p:sldId id="361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62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63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64" r:id="rId48"/>
    <p:sldId id="32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E81B2-9521-41BA-A9C2-FE8E58497321}">
          <p14:sldIdLst>
            <p14:sldId id="256"/>
            <p14:sldId id="291"/>
            <p14:sldId id="257"/>
            <p14:sldId id="271"/>
          </p14:sldIdLst>
        </p14:section>
        <p14:section name="Untitled Section" id="{6602C3FC-43D7-4121-B87E-C0A9FDA991A9}">
          <p14:sldIdLst>
            <p14:sldId id="321"/>
            <p14:sldId id="322"/>
            <p14:sldId id="331"/>
            <p14:sldId id="359"/>
            <p14:sldId id="323"/>
            <p14:sldId id="324"/>
            <p14:sldId id="325"/>
            <p14:sldId id="326"/>
            <p14:sldId id="327"/>
            <p14:sldId id="329"/>
            <p14:sldId id="360"/>
            <p14:sldId id="330"/>
            <p14:sldId id="332"/>
            <p14:sldId id="333"/>
            <p14:sldId id="334"/>
            <p14:sldId id="335"/>
            <p14:sldId id="336"/>
            <p14:sldId id="337"/>
            <p14:sldId id="361"/>
            <p14:sldId id="338"/>
            <p14:sldId id="339"/>
            <p14:sldId id="340"/>
            <p14:sldId id="341"/>
            <p14:sldId id="342"/>
            <p14:sldId id="343"/>
            <p14:sldId id="344"/>
            <p14:sldId id="362"/>
            <p14:sldId id="345"/>
            <p14:sldId id="346"/>
            <p14:sldId id="347"/>
            <p14:sldId id="348"/>
            <p14:sldId id="349"/>
            <p14:sldId id="350"/>
            <p14:sldId id="351"/>
            <p14:sldId id="363"/>
            <p14:sldId id="352"/>
            <p14:sldId id="353"/>
            <p14:sldId id="354"/>
            <p14:sldId id="355"/>
            <p14:sldId id="356"/>
            <p14:sldId id="357"/>
            <p14:sldId id="358"/>
            <p14:sldId id="364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39046701554985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Java Design Pattern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0" y="797784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726" y="3150956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Java Design Patterns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24209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Gautam</a:t>
            </a:r>
            <a:r>
              <a:rPr lang="en-US" dirty="0" smtClean="0"/>
              <a:t> Kumar(Soe Win)</a:t>
            </a:r>
          </a:p>
          <a:p>
            <a:r>
              <a:rPr lang="en-US" i="1" spc="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G</a:t>
            </a:r>
            <a:r>
              <a:rPr lang="en-US" i="1" spc="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-Tech</a:t>
            </a:r>
          </a:p>
          <a:p>
            <a:r>
              <a:rPr lang="en-US" i="1" spc="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MyanmarFullStackDevelopers</a:t>
            </a:r>
            <a:endParaRPr lang="en-US" i="1" spc="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4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 is responsible for lifecycle</a:t>
            </a:r>
          </a:p>
          <a:p>
            <a:pPr lvl="0"/>
            <a:r>
              <a:rPr lang="en-US" dirty="0"/>
              <a:t>Static in nature </a:t>
            </a:r>
            <a:r>
              <a:rPr lang="en-US" dirty="0" smtClean="0"/>
              <a:t>(because we </a:t>
            </a:r>
            <a:r>
              <a:rPr lang="en-US" dirty="0"/>
              <a:t>need to create with Class instance)</a:t>
            </a:r>
          </a:p>
          <a:p>
            <a:pPr lvl="0"/>
            <a:r>
              <a:rPr lang="en-US" dirty="0"/>
              <a:t>Needs to be </a:t>
            </a:r>
            <a:r>
              <a:rPr lang="en-US" dirty="0" smtClean="0"/>
              <a:t>thread-safe</a:t>
            </a:r>
          </a:p>
          <a:p>
            <a:pPr lvl="0"/>
            <a:r>
              <a:rPr lang="en-US" dirty="0" smtClean="0"/>
              <a:t>Private </a:t>
            </a:r>
            <a:r>
              <a:rPr lang="en-US" dirty="0"/>
              <a:t>constructor</a:t>
            </a:r>
          </a:p>
          <a:p>
            <a:pPr lvl="0"/>
            <a:r>
              <a:rPr lang="en-US" dirty="0"/>
              <a:t>No parameters in constructor otherwise it will be Factory Pattern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Design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870" y="2012726"/>
            <a:ext cx="2894902" cy="24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271356" cy="434545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4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Create Singleton</a:t>
            </a:r>
          </a:p>
          <a:p>
            <a:r>
              <a:rPr lang="en-US" dirty="0"/>
              <a:t>Demonstrate only one </a:t>
            </a:r>
            <a:r>
              <a:rPr lang="en-US" dirty="0" smtClean="0"/>
              <a:t>instance created</a:t>
            </a:r>
            <a:endParaRPr lang="en-US" dirty="0"/>
          </a:p>
          <a:p>
            <a:r>
              <a:rPr lang="en-US" dirty="0"/>
              <a:t>Lazy Loaded</a:t>
            </a:r>
          </a:p>
          <a:p>
            <a:r>
              <a:rPr lang="en-US" dirty="0"/>
              <a:t>Thread safe operation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Often overused</a:t>
            </a:r>
          </a:p>
          <a:p>
            <a:pPr lvl="0"/>
            <a:r>
              <a:rPr lang="en-US" dirty="0"/>
              <a:t>Difficult to unit test (because we don’t have public constructor)</a:t>
            </a:r>
          </a:p>
          <a:p>
            <a:pPr lvl="0"/>
            <a:r>
              <a:rPr lang="en-US" dirty="0"/>
              <a:t>If not careful, not thread-safe</a:t>
            </a:r>
          </a:p>
          <a:p>
            <a:pPr lvl="0"/>
            <a:r>
              <a:rPr lang="en-US" dirty="0"/>
              <a:t>Sometime confused with Factory Pattern</a:t>
            </a:r>
          </a:p>
          <a:p>
            <a:pPr lvl="0"/>
            <a:r>
              <a:rPr lang="en-US" dirty="0"/>
              <a:t>Often </a:t>
            </a:r>
            <a:r>
              <a:rPr lang="en-US" dirty="0">
                <a:solidFill>
                  <a:srgbClr val="FF0000"/>
                </a:solidFill>
              </a:rPr>
              <a:t>confused</a:t>
            </a:r>
            <a:r>
              <a:rPr lang="en-US" dirty="0"/>
              <a:t> that </a:t>
            </a:r>
            <a:r>
              <a:rPr lang="en-US" dirty="0" err="1"/>
              <a:t>java.util.Calendar</a:t>
            </a:r>
            <a:r>
              <a:rPr lang="en-US" dirty="0"/>
              <a:t> is NOT a Singleton, but its Prototype Pattern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Pitfalls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5235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Guarantee one instance</a:t>
            </a:r>
          </a:p>
          <a:p>
            <a:r>
              <a:rPr lang="en-US" dirty="0" smtClean="0"/>
              <a:t>Easy </a:t>
            </a:r>
            <a:r>
              <a:rPr lang="en-US" dirty="0"/>
              <a:t>to implement</a:t>
            </a:r>
          </a:p>
          <a:p>
            <a:r>
              <a:rPr lang="en-US" dirty="0" smtClean="0"/>
              <a:t>Solves </a:t>
            </a:r>
            <a:r>
              <a:rPr lang="en-US" dirty="0"/>
              <a:t>a well defined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7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ke a Break Thailand - Photos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7" y="982981"/>
            <a:ext cx="4840374" cy="48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helps us in creating immutable classes with a large set of state </a:t>
            </a:r>
            <a:r>
              <a:rPr lang="en-US" dirty="0" smtClean="0"/>
              <a:t>attributes and </a:t>
            </a:r>
            <a:r>
              <a:rPr lang="en-US" dirty="0"/>
              <a:t>make </a:t>
            </a:r>
            <a:r>
              <a:rPr lang="en-US" u="sng" dirty="0"/>
              <a:t>object </a:t>
            </a:r>
            <a:r>
              <a:rPr lang="en-US" u="sng" dirty="0" smtClean="0"/>
              <a:t>immutable</a:t>
            </a:r>
          </a:p>
          <a:p>
            <a:r>
              <a:rPr lang="en-US" dirty="0"/>
              <a:t>Handles complex constructors</a:t>
            </a:r>
          </a:p>
          <a:p>
            <a:r>
              <a:rPr lang="en-US" dirty="0" smtClean="0"/>
              <a:t>Large </a:t>
            </a:r>
            <a:r>
              <a:rPr lang="en-US" dirty="0"/>
              <a:t>number of parameters</a:t>
            </a:r>
          </a:p>
          <a:p>
            <a:r>
              <a:rPr lang="en-US" dirty="0" smtClean="0"/>
              <a:t>Immutability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StringBuilder</a:t>
            </a:r>
            <a:endParaRPr lang="en-US" dirty="0" smtClean="0"/>
          </a:p>
          <a:p>
            <a:pPr lvl="1"/>
            <a:r>
              <a:rPr lang="en-US" dirty="0" err="1" smtClean="0"/>
              <a:t>DocumentBuilder</a:t>
            </a:r>
            <a:endParaRPr lang="en-US" dirty="0" smtClean="0"/>
          </a:p>
          <a:p>
            <a:pPr lvl="1"/>
            <a:r>
              <a:rPr lang="en-US" dirty="0" err="1" smtClean="0"/>
              <a:t>Locale.Builder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27969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Flexibility over telescoping constructors</a:t>
            </a:r>
          </a:p>
          <a:p>
            <a:r>
              <a:rPr lang="en-US" dirty="0"/>
              <a:t>Static inner class</a:t>
            </a:r>
          </a:p>
          <a:p>
            <a:r>
              <a:rPr lang="en-US" dirty="0"/>
              <a:t>Calls appropriate constructor</a:t>
            </a:r>
          </a:p>
          <a:p>
            <a:r>
              <a:rPr lang="en-US" dirty="0"/>
              <a:t>Negates the need for exposed setters</a:t>
            </a:r>
          </a:p>
          <a:p>
            <a:r>
              <a:rPr lang="en-US" dirty="0"/>
              <a:t>Java 1.5+ can take advantage of </a:t>
            </a:r>
            <a:r>
              <a:rPr lang="en-US" dirty="0" smtClean="0"/>
              <a:t>Generics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u="sng" dirty="0"/>
              <a:t>Telescoping constructor means many </a:t>
            </a:r>
            <a:r>
              <a:rPr lang="en-US" sz="1200" u="sng" dirty="0" smtClean="0"/>
              <a:t>constructors</a:t>
            </a:r>
            <a:endParaRPr lang="en-US" sz="12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Design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05" y="1500189"/>
            <a:ext cx="2104797" cy="33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9" y="2160589"/>
            <a:ext cx="9352769" cy="42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Demonstrate Exposed Setters</a:t>
            </a:r>
          </a:p>
          <a:p>
            <a:r>
              <a:rPr lang="en-US" dirty="0"/>
              <a:t>Demonstrate Telescoping Constructors</a:t>
            </a:r>
          </a:p>
          <a:p>
            <a:r>
              <a:rPr lang="en-US" dirty="0"/>
              <a:t>Create Builder</a:t>
            </a:r>
          </a:p>
          <a:p>
            <a:r>
              <a:rPr lang="en-US" dirty="0"/>
              <a:t>Build Out Example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190"/>
          <a:stretch/>
        </p:blipFill>
        <p:spPr>
          <a:xfrm>
            <a:off x="2453592" y="169334"/>
            <a:ext cx="5747222" cy="282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13" y="3318934"/>
            <a:ext cx="5941337" cy="2565399"/>
          </a:xfrm>
          <a:prstGeom prst="rect">
            <a:avLst/>
          </a:prstGeom>
        </p:spPr>
      </p:pic>
      <p:sp>
        <p:nvSpPr>
          <p:cNvPr id="2" name="Explosion 2 1"/>
          <p:cNvSpPr/>
          <p:nvPr/>
        </p:nvSpPr>
        <p:spPr>
          <a:xfrm>
            <a:off x="7447004" y="1910264"/>
            <a:ext cx="4267201" cy="3246622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&amp; Subscribe </a:t>
            </a:r>
            <a:br>
              <a:rPr lang="en-US" dirty="0" smtClean="0"/>
            </a:br>
            <a:r>
              <a:rPr lang="en-US" dirty="0" smtClean="0"/>
              <a:t>my YouTube Channel Please!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Immutable ( always new object)</a:t>
            </a:r>
            <a:endParaRPr lang="en-US" dirty="0"/>
          </a:p>
          <a:p>
            <a:r>
              <a:rPr lang="en-US" dirty="0" smtClean="0"/>
              <a:t>Inner </a:t>
            </a:r>
            <a:r>
              <a:rPr lang="en-US" dirty="0"/>
              <a:t>static class</a:t>
            </a:r>
          </a:p>
          <a:p>
            <a:r>
              <a:rPr lang="en-US" dirty="0" smtClean="0"/>
              <a:t>Designed </a:t>
            </a:r>
            <a:r>
              <a:rPr lang="en-US" dirty="0"/>
              <a:t>first</a:t>
            </a:r>
          </a:p>
          <a:p>
            <a:r>
              <a:rPr lang="en-US" dirty="0" smtClean="0"/>
              <a:t>Complexity – little bit</a:t>
            </a:r>
            <a:endParaRPr lang="en-US" dirty="0"/>
          </a:p>
          <a:p>
            <a:r>
              <a:rPr lang="en-US" dirty="0" smtClean="0"/>
              <a:t>Method </a:t>
            </a:r>
            <a:r>
              <a:rPr lang="en-US" dirty="0"/>
              <a:t>returns object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Pitfalls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15725" cy="4026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Builder</a:t>
            </a:r>
          </a:p>
          <a:p>
            <a:r>
              <a:rPr lang="en-US" dirty="0" smtClean="0"/>
              <a:t>Handles </a:t>
            </a:r>
            <a:r>
              <a:rPr lang="en-US" dirty="0"/>
              <a:t>complex constructors</a:t>
            </a:r>
          </a:p>
          <a:p>
            <a:r>
              <a:rPr lang="en-US" dirty="0" smtClean="0"/>
              <a:t>No </a:t>
            </a:r>
            <a:r>
              <a:rPr lang="en-US" dirty="0"/>
              <a:t>interface required</a:t>
            </a:r>
          </a:p>
          <a:p>
            <a:r>
              <a:rPr lang="en-US" dirty="0" smtClean="0"/>
              <a:t>Can </a:t>
            </a:r>
            <a:r>
              <a:rPr lang="en-US" dirty="0"/>
              <a:t>be a separate class</a:t>
            </a:r>
          </a:p>
          <a:p>
            <a:r>
              <a:rPr lang="en-US" dirty="0" smtClean="0"/>
              <a:t>Works </a:t>
            </a:r>
            <a:r>
              <a:rPr lang="en-US" dirty="0"/>
              <a:t>with legacy code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Contrast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5668" y="2160588"/>
            <a:ext cx="3962386" cy="402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 smtClean="0"/>
              <a:t>Prototype</a:t>
            </a:r>
          </a:p>
          <a:p>
            <a:r>
              <a:rPr lang="en-US" dirty="0"/>
              <a:t>Implemented around a clone</a:t>
            </a:r>
          </a:p>
          <a:p>
            <a:r>
              <a:rPr lang="en-US" dirty="0" smtClean="0"/>
              <a:t>Avoids </a:t>
            </a:r>
            <a:r>
              <a:rPr lang="en-US" dirty="0"/>
              <a:t>calling complex</a:t>
            </a:r>
          </a:p>
          <a:p>
            <a:r>
              <a:rPr lang="en-US" dirty="0"/>
              <a:t>constructors</a:t>
            </a:r>
          </a:p>
          <a:p>
            <a:r>
              <a:rPr lang="en-US" dirty="0" smtClean="0"/>
              <a:t>Difficult </a:t>
            </a:r>
            <a:r>
              <a:rPr lang="en-US" dirty="0"/>
              <a:t>to implement in </a:t>
            </a:r>
            <a:r>
              <a:rPr lang="en-US" dirty="0" smtClean="0"/>
              <a:t>legacy code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4" y="4808179"/>
            <a:ext cx="859666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 try to avoid creating complex constructors whereas prototype tries to avoid to call them </a:t>
            </a: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&amp; again.</a:t>
            </a: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Creative way to deal with complexity</a:t>
            </a:r>
          </a:p>
          <a:p>
            <a:r>
              <a:rPr lang="en-US" dirty="0" smtClean="0"/>
              <a:t>Easy </a:t>
            </a:r>
            <a:r>
              <a:rPr lang="en-US" dirty="0"/>
              <a:t>to implement</a:t>
            </a:r>
          </a:p>
          <a:p>
            <a:r>
              <a:rPr lang="en-US" dirty="0" smtClean="0"/>
              <a:t>Few </a:t>
            </a:r>
            <a:r>
              <a:rPr lang="en-US" dirty="0"/>
              <a:t>drawbacks</a:t>
            </a:r>
          </a:p>
          <a:p>
            <a:r>
              <a:rPr lang="en-US" dirty="0" smtClean="0"/>
              <a:t>Can </a:t>
            </a:r>
            <a:r>
              <a:rPr lang="en-US" dirty="0"/>
              <a:t>refactor in with separate class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5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ke a Break Thailand - Photos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7" y="982981"/>
            <a:ext cx="4840374" cy="48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Avoids costly creation</a:t>
            </a:r>
          </a:p>
          <a:p>
            <a:r>
              <a:rPr lang="en-US" dirty="0" smtClean="0"/>
              <a:t>Avoids </a:t>
            </a:r>
            <a:r>
              <a:rPr lang="en-US" dirty="0" err="1"/>
              <a:t>subclassing</a:t>
            </a:r>
            <a:endParaRPr lang="en-US" dirty="0"/>
          </a:p>
          <a:p>
            <a:r>
              <a:rPr lang="en-US" dirty="0" smtClean="0"/>
              <a:t>Typically </a:t>
            </a:r>
            <a:r>
              <a:rPr lang="en-US" dirty="0"/>
              <a:t>doesn’t use “new</a:t>
            </a:r>
            <a:r>
              <a:rPr lang="en-US" dirty="0" smtClean="0"/>
              <a:t>” ( use cloning mechanism )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utilizes an Interface</a:t>
            </a:r>
          </a:p>
          <a:p>
            <a:r>
              <a:rPr lang="en-US" dirty="0" smtClean="0"/>
              <a:t>Usually </a:t>
            </a:r>
            <a:r>
              <a:rPr lang="en-US" dirty="0"/>
              <a:t>implemented with a Registry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java.lang.Object#clone</a:t>
            </a:r>
            <a:r>
              <a:rPr lang="en-US" dirty="0"/>
              <a:t>()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Clone / </a:t>
            </a:r>
            <a:r>
              <a:rPr lang="en-US" dirty="0" err="1"/>
              <a:t>Cloneable</a:t>
            </a:r>
            <a:endParaRPr lang="en-US" dirty="0"/>
          </a:p>
          <a:p>
            <a:r>
              <a:rPr lang="en-US" dirty="0"/>
              <a:t>Avoids keyword “new”</a:t>
            </a:r>
          </a:p>
          <a:p>
            <a:r>
              <a:rPr lang="en-US" dirty="0"/>
              <a:t>Although a copy, each instance unique</a:t>
            </a:r>
          </a:p>
          <a:p>
            <a:r>
              <a:rPr lang="en-US" dirty="0"/>
              <a:t>Costly construction not handled by client</a:t>
            </a:r>
          </a:p>
          <a:p>
            <a:r>
              <a:rPr lang="en-US" dirty="0"/>
              <a:t>Can still utilize parameters for construction</a:t>
            </a:r>
          </a:p>
          <a:p>
            <a:r>
              <a:rPr lang="en-US" dirty="0"/>
              <a:t>Shallow VS Deep Copy</a:t>
            </a:r>
          </a:p>
          <a:p>
            <a:pPr marL="0" indent="0">
              <a:buNone/>
            </a:pPr>
            <a:r>
              <a:rPr lang="en-US" sz="1200" u="sng" dirty="0" smtClean="0"/>
              <a:t>Shallow copy often copy immediate properties whereas Deep copy of references</a:t>
            </a:r>
            <a:endParaRPr lang="en-US" sz="12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Design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077" y="2438654"/>
            <a:ext cx="2252925" cy="1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5684"/>
            <a:ext cx="8956863" cy="38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Create Prototype</a:t>
            </a:r>
          </a:p>
          <a:p>
            <a:r>
              <a:rPr lang="en-US" dirty="0"/>
              <a:t>Demonstrate shallow copy</a:t>
            </a:r>
          </a:p>
          <a:p>
            <a:r>
              <a:rPr lang="en-US" dirty="0"/>
              <a:t>Create with a Registry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5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Sometimes not clear when to use</a:t>
            </a:r>
          </a:p>
          <a:p>
            <a:r>
              <a:rPr lang="en-US" dirty="0" smtClean="0"/>
              <a:t>Used </a:t>
            </a:r>
            <a:r>
              <a:rPr lang="en-US" dirty="0"/>
              <a:t>with other patterns</a:t>
            </a:r>
          </a:p>
          <a:p>
            <a:r>
              <a:rPr lang="en-US" smtClean="0"/>
              <a:t>Registry(helper class)</a:t>
            </a:r>
            <a:endParaRPr lang="en-US" dirty="0"/>
          </a:p>
          <a:p>
            <a:r>
              <a:rPr lang="en-US" dirty="0" smtClean="0"/>
              <a:t>Shallow </a:t>
            </a:r>
            <a:r>
              <a:rPr lang="en-US" dirty="0"/>
              <a:t>VS Deep Copy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Pitfalls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15725" cy="4026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Prototype</a:t>
            </a:r>
          </a:p>
          <a:p>
            <a:r>
              <a:rPr lang="en-US" dirty="0"/>
              <a:t>Lighter weight </a:t>
            </a:r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Constructor or Clone</a:t>
            </a:r>
          </a:p>
          <a:p>
            <a:r>
              <a:rPr lang="en-US" dirty="0" smtClean="0"/>
              <a:t>Shallow </a:t>
            </a:r>
            <a:r>
              <a:rPr lang="en-US" dirty="0"/>
              <a:t>or Deep</a:t>
            </a:r>
          </a:p>
          <a:p>
            <a:r>
              <a:rPr lang="en-US" dirty="0" smtClean="0"/>
              <a:t>Copy </a:t>
            </a:r>
            <a:r>
              <a:rPr lang="en-US" dirty="0"/>
              <a:t>of itself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Contrast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5668" y="2160588"/>
            <a:ext cx="3962386" cy="402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 smtClean="0"/>
              <a:t>Factory</a:t>
            </a:r>
          </a:p>
          <a:p>
            <a:r>
              <a:rPr lang="en-US" dirty="0"/>
              <a:t>Flexible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constructors</a:t>
            </a:r>
          </a:p>
          <a:p>
            <a:r>
              <a:rPr lang="en-US" dirty="0" smtClean="0"/>
              <a:t>Concrete </a:t>
            </a:r>
            <a:r>
              <a:rPr lang="en-US" dirty="0"/>
              <a:t>Instance</a:t>
            </a:r>
          </a:p>
          <a:p>
            <a:r>
              <a:rPr lang="en-US" dirty="0" smtClean="0"/>
              <a:t>Fresh </a:t>
            </a:r>
            <a:r>
              <a:rPr lang="en-US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1537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20" y="2637905"/>
            <a:ext cx="8989094" cy="131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</a:t>
            </a:r>
            <a:r>
              <a:rPr lang="en-US" dirty="0"/>
              <a:t>design </a:t>
            </a:r>
            <a:r>
              <a:rPr lang="en-US" dirty="0" smtClean="0"/>
              <a:t>patterns which </a:t>
            </a:r>
            <a:r>
              <a:rPr lang="en-US" dirty="0"/>
              <a:t>are </a:t>
            </a:r>
            <a:r>
              <a:rPr lang="en-US" b="1" dirty="0"/>
              <a:t>well-proved solution</a:t>
            </a:r>
            <a:r>
              <a:rPr lang="en-US" dirty="0"/>
              <a:t> for solving the specific </a:t>
            </a:r>
            <a:r>
              <a:rPr lang="en-US" dirty="0" smtClean="0"/>
              <a:t>problem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Guarantee unique instance</a:t>
            </a:r>
          </a:p>
          <a:p>
            <a:r>
              <a:rPr lang="en-US" dirty="0" smtClean="0"/>
              <a:t>Often </a:t>
            </a:r>
            <a:r>
              <a:rPr lang="en-US" dirty="0"/>
              <a:t>refactored in</a:t>
            </a:r>
          </a:p>
          <a:p>
            <a:r>
              <a:rPr lang="en-US" dirty="0" smtClean="0"/>
              <a:t>Can </a:t>
            </a:r>
            <a:r>
              <a:rPr lang="en-US" dirty="0"/>
              <a:t>help with performance issues</a:t>
            </a:r>
          </a:p>
          <a:p>
            <a:r>
              <a:rPr lang="en-US" dirty="0" smtClean="0"/>
              <a:t>Don’t </a:t>
            </a:r>
            <a:r>
              <a:rPr lang="en-US" dirty="0"/>
              <a:t>always jump to a Factory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1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ke a Break Thailand - Photos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7" y="982981"/>
            <a:ext cx="4840374" cy="48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Doesn’t expose instantiation logic</a:t>
            </a:r>
          </a:p>
          <a:p>
            <a:r>
              <a:rPr lang="en-US" dirty="0" smtClean="0"/>
              <a:t>Defer </a:t>
            </a:r>
            <a:r>
              <a:rPr lang="en-US" dirty="0"/>
              <a:t>to </a:t>
            </a:r>
            <a:r>
              <a:rPr lang="en-US" dirty="0" smtClean="0"/>
              <a:t>subclasses/</a:t>
            </a:r>
            <a:r>
              <a:rPr lang="en-US" dirty="0" err="1" smtClean="0"/>
              <a:t>polymorphsim</a:t>
            </a:r>
            <a:endParaRPr lang="en-US" dirty="0"/>
          </a:p>
          <a:p>
            <a:r>
              <a:rPr lang="en-US" dirty="0" smtClean="0"/>
              <a:t>Common </a:t>
            </a:r>
            <a:r>
              <a:rPr lang="en-US" dirty="0" smtClean="0"/>
              <a:t>interface/abstract</a:t>
            </a:r>
            <a:endParaRPr lang="en-US" dirty="0"/>
          </a:p>
          <a:p>
            <a:r>
              <a:rPr lang="en-US" dirty="0" smtClean="0"/>
              <a:t>Specified </a:t>
            </a:r>
            <a:r>
              <a:rPr lang="en-US" dirty="0"/>
              <a:t>by architecture, implemented by user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Calendar</a:t>
            </a:r>
            <a:endParaRPr lang="en-US" dirty="0"/>
          </a:p>
          <a:p>
            <a:pPr lvl="1"/>
            <a:r>
              <a:rPr lang="en-US" dirty="0" err="1" smtClean="0"/>
              <a:t>ResourceBundle</a:t>
            </a:r>
            <a:endParaRPr lang="en-US" dirty="0"/>
          </a:p>
          <a:p>
            <a:pPr lvl="1"/>
            <a:r>
              <a:rPr lang="en-US" dirty="0" err="1" smtClean="0"/>
              <a:t>NumberFormat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Often </a:t>
            </a:r>
            <a:r>
              <a:rPr lang="en-US" dirty="0" smtClean="0"/>
              <a:t>people </a:t>
            </a:r>
            <a:r>
              <a:rPr lang="en-US" dirty="0"/>
              <a:t>think </a:t>
            </a:r>
            <a:r>
              <a:rPr lang="en-US" u="sng" dirty="0" smtClean="0"/>
              <a:t>Calendar</a:t>
            </a:r>
            <a:r>
              <a:rPr lang="en-US" dirty="0" smtClean="0"/>
              <a:t> </a:t>
            </a:r>
            <a:r>
              <a:rPr lang="en-US" dirty="0"/>
              <a:t>is Singleton but its factory pattern where it initiate instance by calling </a:t>
            </a:r>
            <a:r>
              <a:rPr lang="en-US" dirty="0" smtClean="0"/>
              <a:t>different-different </a:t>
            </a:r>
            <a:r>
              <a:rPr lang="en-US" dirty="0"/>
              <a:t>subclasses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Factory is responsible for lifecycle</a:t>
            </a:r>
          </a:p>
          <a:p>
            <a:r>
              <a:rPr lang="en-US" dirty="0"/>
              <a:t>Common </a:t>
            </a:r>
            <a:r>
              <a:rPr lang="en-US" dirty="0" smtClean="0"/>
              <a:t>Interface/Abstract</a:t>
            </a:r>
            <a:endParaRPr lang="en-US" dirty="0"/>
          </a:p>
          <a:p>
            <a:r>
              <a:rPr lang="en-US" dirty="0"/>
              <a:t>Concrete Classes</a:t>
            </a:r>
          </a:p>
          <a:p>
            <a:r>
              <a:rPr lang="en-US" dirty="0"/>
              <a:t>Parameterized create method</a:t>
            </a:r>
            <a:endParaRPr lang="en-US" sz="12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Design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38" y="1516665"/>
            <a:ext cx="2512464" cy="38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8014"/>
            <a:ext cx="10648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Create Pages</a:t>
            </a:r>
          </a:p>
          <a:p>
            <a:r>
              <a:rPr lang="en-US" dirty="0"/>
              <a:t>Create Website</a:t>
            </a:r>
          </a:p>
          <a:p>
            <a:r>
              <a:rPr lang="en-US" dirty="0"/>
              <a:t>Create Concrete Classes</a:t>
            </a:r>
          </a:p>
          <a:p>
            <a:r>
              <a:rPr lang="en-US" dirty="0"/>
              <a:t>Create Factory</a:t>
            </a:r>
          </a:p>
          <a:p>
            <a:r>
              <a:rPr lang="en-US" dirty="0" err="1"/>
              <a:t>Enum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1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Complexity</a:t>
            </a:r>
          </a:p>
          <a:p>
            <a:r>
              <a:rPr lang="en-US" dirty="0" smtClean="0"/>
              <a:t>Creation </a:t>
            </a:r>
            <a:r>
              <a:rPr lang="en-US" dirty="0"/>
              <a:t>in subclass</a:t>
            </a:r>
          </a:p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Pitfalls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15725" cy="4026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Singleton</a:t>
            </a:r>
            <a:endParaRPr lang="en-US" u="sng" dirty="0" smtClean="0"/>
          </a:p>
          <a:p>
            <a:r>
              <a:rPr lang="en-US" dirty="0"/>
              <a:t>Returns same instance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constructor method </a:t>
            </a:r>
            <a:r>
              <a:rPr lang="en-US" dirty="0" smtClean="0"/>
              <a:t>– no </a:t>
            </a:r>
            <a:r>
              <a:rPr lang="en-US" dirty="0" err="1" smtClean="0"/>
              <a:t>args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Interface</a:t>
            </a:r>
          </a:p>
          <a:p>
            <a:r>
              <a:rPr lang="en-US" dirty="0" smtClean="0"/>
              <a:t>No </a:t>
            </a:r>
            <a:r>
              <a:rPr lang="en-US" dirty="0"/>
              <a:t>Subclasses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Contrast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5668" y="2160588"/>
            <a:ext cx="3962386" cy="402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 smtClean="0"/>
              <a:t>Factory</a:t>
            </a:r>
          </a:p>
          <a:p>
            <a:r>
              <a:rPr lang="en-US" dirty="0"/>
              <a:t>Returns various instances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constructors</a:t>
            </a:r>
          </a:p>
          <a:p>
            <a:r>
              <a:rPr lang="en-US" dirty="0" smtClean="0"/>
              <a:t>Interface/abstract </a:t>
            </a:r>
            <a:r>
              <a:rPr lang="en-US" dirty="0"/>
              <a:t>driven</a:t>
            </a:r>
          </a:p>
          <a:p>
            <a:r>
              <a:rPr lang="en-US" dirty="0" smtClean="0"/>
              <a:t>Subclasses</a:t>
            </a:r>
            <a:endParaRPr lang="en-US" dirty="0"/>
          </a:p>
          <a:p>
            <a:r>
              <a:rPr lang="en-US" dirty="0" smtClean="0"/>
              <a:t>Adaptable </a:t>
            </a:r>
            <a:r>
              <a:rPr lang="en-US" dirty="0"/>
              <a:t>to environment </a:t>
            </a:r>
            <a:r>
              <a:rPr lang="en-US" dirty="0" smtClean="0"/>
              <a:t>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Parameter Driven</a:t>
            </a:r>
          </a:p>
          <a:p>
            <a:r>
              <a:rPr lang="en-US" dirty="0" smtClean="0"/>
              <a:t>Solves </a:t>
            </a:r>
            <a:r>
              <a:rPr lang="en-US" dirty="0"/>
              <a:t>complex creation</a:t>
            </a:r>
          </a:p>
          <a:p>
            <a:r>
              <a:rPr lang="en-US" dirty="0" smtClean="0"/>
              <a:t>A </a:t>
            </a:r>
            <a:r>
              <a:rPr lang="en-US" dirty="0"/>
              <a:t>little complex</a:t>
            </a:r>
          </a:p>
          <a:p>
            <a:r>
              <a:rPr lang="en-US" dirty="0" smtClean="0"/>
              <a:t>Opposite </a:t>
            </a:r>
            <a:r>
              <a:rPr lang="en-US" dirty="0"/>
              <a:t>of a Singleton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ke a Break Thailand - Photos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7" y="982981"/>
            <a:ext cx="4840374" cy="48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Types of Design Patterns in Java</a:t>
            </a:r>
          </a:p>
          <a:p>
            <a:r>
              <a:rPr lang="en-US" dirty="0" smtClean="0"/>
              <a:t>Creational Design Patterns</a:t>
            </a:r>
          </a:p>
          <a:p>
            <a:pPr lvl="1"/>
            <a:r>
              <a:rPr lang="en-US" dirty="0" smtClean="0"/>
              <a:t>Singleton </a:t>
            </a:r>
            <a:r>
              <a:rPr lang="en-US" dirty="0"/>
              <a:t>Pattern</a:t>
            </a:r>
          </a:p>
          <a:p>
            <a:pPr lvl="1"/>
            <a:r>
              <a:rPr lang="en-US" dirty="0" smtClean="0"/>
              <a:t>Builder </a:t>
            </a:r>
            <a:r>
              <a:rPr lang="en-US" dirty="0"/>
              <a:t>Pattern</a:t>
            </a:r>
          </a:p>
          <a:p>
            <a:pPr lvl="1"/>
            <a:r>
              <a:rPr lang="en-US" dirty="0" smtClean="0"/>
              <a:t>Prototype Pattern</a:t>
            </a:r>
            <a:endParaRPr lang="en-US" dirty="0"/>
          </a:p>
          <a:p>
            <a:pPr lvl="1"/>
            <a:r>
              <a:rPr lang="en-US" dirty="0" smtClean="0"/>
              <a:t>Factory Pattern</a:t>
            </a:r>
            <a:endParaRPr lang="en-US" dirty="0"/>
          </a:p>
          <a:p>
            <a:pPr lvl="1"/>
            <a:r>
              <a:rPr lang="en-US" dirty="0" smtClean="0"/>
              <a:t>Abstract Factory Pattern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8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Factory of Factories</a:t>
            </a:r>
          </a:p>
          <a:p>
            <a:r>
              <a:rPr lang="en-US" dirty="0" smtClean="0"/>
              <a:t>Factory </a:t>
            </a:r>
            <a:r>
              <a:rPr lang="en-US" dirty="0"/>
              <a:t>of related objects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Interface/abstract</a:t>
            </a:r>
            <a:endParaRPr lang="en-US" dirty="0"/>
          </a:p>
          <a:p>
            <a:r>
              <a:rPr lang="en-US" dirty="0" smtClean="0"/>
              <a:t>Defer </a:t>
            </a:r>
            <a:r>
              <a:rPr lang="en-US" dirty="0"/>
              <a:t>to Subclasses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DocumentBuilder</a:t>
            </a:r>
            <a:endParaRPr lang="en-US" dirty="0"/>
          </a:p>
          <a:p>
            <a:pPr lvl="1"/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Groups Factories together</a:t>
            </a:r>
          </a:p>
          <a:p>
            <a:r>
              <a:rPr lang="en-US" dirty="0"/>
              <a:t>Factory is responsible for lifecycle</a:t>
            </a:r>
          </a:p>
          <a:p>
            <a:r>
              <a:rPr lang="en-US" dirty="0"/>
              <a:t>Common </a:t>
            </a:r>
            <a:r>
              <a:rPr lang="en-US" dirty="0" smtClean="0"/>
              <a:t>Interface/Abstract</a:t>
            </a:r>
            <a:endParaRPr lang="en-US" dirty="0"/>
          </a:p>
          <a:p>
            <a:r>
              <a:rPr lang="en-US" dirty="0"/>
              <a:t>Concrete Classes</a:t>
            </a:r>
          </a:p>
          <a:p>
            <a:r>
              <a:rPr lang="en-US" dirty="0"/>
              <a:t>Parameterized create method</a:t>
            </a:r>
          </a:p>
          <a:p>
            <a:r>
              <a:rPr lang="en-US" dirty="0"/>
              <a:t>Composition</a:t>
            </a:r>
            <a:endParaRPr lang="en-US" sz="12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Design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12" y="1500189"/>
            <a:ext cx="2287708" cy="41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5001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6" y="2603503"/>
            <a:ext cx="9607575" cy="19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Code Walkthrough</a:t>
            </a:r>
          </a:p>
          <a:p>
            <a:r>
              <a:rPr lang="en-US" dirty="0" smtClean="0"/>
              <a:t>Abstract Factory</a:t>
            </a:r>
            <a:endParaRPr lang="en-US" dirty="0"/>
          </a:p>
          <a:p>
            <a:r>
              <a:rPr lang="en-US" dirty="0"/>
              <a:t>Factory</a:t>
            </a:r>
          </a:p>
          <a:p>
            <a:r>
              <a:rPr lang="en-US" dirty="0" err="1" smtClean="0"/>
              <a:t>CredictCard</a:t>
            </a:r>
            <a:r>
              <a:rPr lang="en-US" dirty="0" smtClean="0"/>
              <a:t> Demo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Complexity</a:t>
            </a:r>
          </a:p>
          <a:p>
            <a:r>
              <a:rPr lang="en-US" dirty="0" smtClean="0"/>
              <a:t>Runtime </a:t>
            </a:r>
            <a:r>
              <a:rPr lang="en-US" dirty="0"/>
              <a:t>switch</a:t>
            </a:r>
          </a:p>
          <a:p>
            <a:r>
              <a:rPr lang="en-US" dirty="0" smtClean="0"/>
              <a:t>Pattern </a:t>
            </a:r>
            <a:r>
              <a:rPr lang="en-US" dirty="0"/>
              <a:t>within a pattern</a:t>
            </a:r>
          </a:p>
          <a:p>
            <a:r>
              <a:rPr lang="en-US" dirty="0" smtClean="0"/>
              <a:t>Problem </a:t>
            </a:r>
            <a:r>
              <a:rPr lang="en-US" dirty="0"/>
              <a:t>specific</a:t>
            </a:r>
          </a:p>
          <a:p>
            <a:r>
              <a:rPr lang="en-US" dirty="0" smtClean="0"/>
              <a:t>Starts </a:t>
            </a:r>
            <a:r>
              <a:rPr lang="en-US" dirty="0"/>
              <a:t>as a Factory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Pitfalls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15725" cy="4026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Factory</a:t>
            </a:r>
          </a:p>
          <a:p>
            <a:r>
              <a:rPr lang="en-US" dirty="0"/>
              <a:t>Returns various instances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constructors</a:t>
            </a:r>
          </a:p>
          <a:p>
            <a:r>
              <a:rPr lang="en-US" dirty="0" smtClean="0"/>
              <a:t>Interface/abstract </a:t>
            </a:r>
            <a:r>
              <a:rPr lang="en-US" dirty="0"/>
              <a:t>driven</a:t>
            </a:r>
          </a:p>
          <a:p>
            <a:r>
              <a:rPr lang="en-US" dirty="0" smtClean="0"/>
              <a:t>Adaptable </a:t>
            </a:r>
            <a:r>
              <a:rPr lang="en-US" dirty="0"/>
              <a:t>to environment </a:t>
            </a:r>
            <a:r>
              <a:rPr lang="en-US" dirty="0" smtClean="0"/>
              <a:t>more easily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Contrast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5668" y="2160588"/>
            <a:ext cx="3962386" cy="402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Abstract Factory</a:t>
            </a:r>
          </a:p>
          <a:p>
            <a:r>
              <a:rPr lang="en-US" dirty="0"/>
              <a:t>Implemented with a Factory</a:t>
            </a:r>
          </a:p>
          <a:p>
            <a:r>
              <a:rPr lang="en-US" dirty="0" smtClean="0"/>
              <a:t>Hides </a:t>
            </a:r>
            <a:r>
              <a:rPr lang="en-US" dirty="0"/>
              <a:t>the Factory</a:t>
            </a:r>
          </a:p>
          <a:p>
            <a:r>
              <a:rPr lang="en-US" dirty="0" smtClean="0"/>
              <a:t>Abstracts </a:t>
            </a:r>
            <a:r>
              <a:rPr lang="en-US" dirty="0"/>
              <a:t>Environment</a:t>
            </a:r>
          </a:p>
          <a:p>
            <a:r>
              <a:rPr lang="en-US" dirty="0" smtClean="0"/>
              <a:t>Built </a:t>
            </a:r>
            <a:r>
              <a:rPr lang="en-US" dirty="0"/>
              <a:t>through Composition</a:t>
            </a:r>
          </a:p>
        </p:txBody>
      </p:sp>
    </p:spTree>
    <p:extLst>
      <p:ext uri="{BB962C8B-B14F-4D97-AF65-F5344CB8AC3E}">
        <p14:creationId xmlns:p14="http://schemas.microsoft.com/office/powerpoint/2010/main" val="32175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Group of similar Factories</a:t>
            </a:r>
          </a:p>
          <a:p>
            <a:r>
              <a:rPr lang="en-US" dirty="0" smtClean="0"/>
              <a:t>Complex</a:t>
            </a:r>
            <a:endParaRPr lang="en-US" dirty="0"/>
          </a:p>
          <a:p>
            <a:r>
              <a:rPr lang="en-US" dirty="0" smtClean="0"/>
              <a:t>Heavy </a:t>
            </a:r>
            <a:r>
              <a:rPr lang="en-US" dirty="0"/>
              <a:t>abstraction</a:t>
            </a:r>
          </a:p>
          <a:p>
            <a:r>
              <a:rPr lang="en-US" dirty="0" smtClean="0"/>
              <a:t>Framework </a:t>
            </a:r>
            <a:r>
              <a:rPr lang="en-US" dirty="0"/>
              <a:t>pattern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724695"/>
            <a:ext cx="8596668" cy="1320800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6152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5" y="422189"/>
            <a:ext cx="5694405" cy="56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5" y="70935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Conclusion!!!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90"/>
          <a:stretch/>
        </p:blipFill>
        <p:spPr>
          <a:xfrm>
            <a:off x="6338273" y="468592"/>
            <a:ext cx="5747222" cy="2827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94" y="3618192"/>
            <a:ext cx="5941337" cy="2565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894" y="22305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hlinkClick r:id="rId4"/>
              </a:rPr>
              <a:t>https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hlinkClick r:id="rId4"/>
              </a:rPr>
              <a:t>://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hlinkClick r:id="rId4"/>
              </a:rPr>
              <a:t>www.facebook.com/groups/390467015549855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273" y="4141731"/>
            <a:ext cx="5969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https://www.youtube.com/channel/UCdLKiOx6aWZZkQvALP3LiDw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Design Patterns in Java</a:t>
            </a:r>
            <a:br>
              <a:rPr lang="en-US" dirty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54443" y="3064476"/>
            <a:ext cx="2207741" cy="881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Creational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86432" y="3064476"/>
            <a:ext cx="2207741" cy="8814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9697" y="3064476"/>
            <a:ext cx="2207741" cy="8814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</a:t>
            </a:r>
          </a:p>
        </p:txBody>
      </p:sp>
      <p:sp>
        <p:nvSpPr>
          <p:cNvPr id="3" name="Explosion 2 2"/>
          <p:cNvSpPr/>
          <p:nvPr/>
        </p:nvSpPr>
        <p:spPr>
          <a:xfrm>
            <a:off x="722642" y="3731742"/>
            <a:ext cx="3130379" cy="799070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In software engineering, </a:t>
            </a:r>
            <a:r>
              <a:rPr lang="en-US" b="1" dirty="0"/>
              <a:t>creational design patterns</a:t>
            </a:r>
            <a:r>
              <a:rPr lang="en-US" dirty="0"/>
              <a:t> are design patterns that deal with object creation mechanisms, trying to create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a manner suitable to the situation.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basic form of object creation could result in design problems or in added complexity to the design. </a:t>
            </a:r>
            <a:endParaRPr lang="en-US" dirty="0" smtClean="0"/>
          </a:p>
          <a:p>
            <a:r>
              <a:rPr lang="en-US" dirty="0" smtClean="0"/>
              <a:t>Creational </a:t>
            </a:r>
            <a:r>
              <a:rPr lang="en-US" dirty="0"/>
              <a:t>design patterns solve this problem by somehow controlling this object creation.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7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Creational Design Patterns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1. Singleton Pattern</a:t>
            </a:r>
          </a:p>
          <a:p>
            <a:r>
              <a:rPr lang="en-US" dirty="0"/>
              <a:t>2. Builder Pattern</a:t>
            </a:r>
          </a:p>
          <a:p>
            <a:r>
              <a:rPr lang="en-US" dirty="0"/>
              <a:t>3. Prototype </a:t>
            </a:r>
            <a:r>
              <a:rPr lang="en-US" dirty="0" smtClean="0"/>
              <a:t>Pattern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smtClean="0"/>
              <a:t>Factory Pattern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smtClean="0"/>
              <a:t>Abstract Factory Pattern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ke a Break Thailand - Photos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7" y="982981"/>
            <a:ext cx="4840374" cy="48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Guarantees </a:t>
            </a:r>
            <a:r>
              <a:rPr lang="en-US" dirty="0"/>
              <a:t>control of a resource </a:t>
            </a:r>
            <a:r>
              <a:rPr lang="en-US" dirty="0" smtClean="0"/>
              <a:t>(</a:t>
            </a:r>
            <a:r>
              <a:rPr lang="en-US" dirty="0"/>
              <a:t>Guarantee one </a:t>
            </a:r>
            <a:r>
              <a:rPr lang="en-US" dirty="0" smtClean="0"/>
              <a:t>instance)</a:t>
            </a:r>
            <a:endParaRPr lang="en-US" dirty="0"/>
          </a:p>
          <a:p>
            <a:r>
              <a:rPr lang="en-US" dirty="0" smtClean="0"/>
              <a:t>Lazily </a:t>
            </a:r>
            <a:r>
              <a:rPr lang="en-US" dirty="0"/>
              <a:t>loaded</a:t>
            </a:r>
          </a:p>
          <a:p>
            <a:r>
              <a:rPr lang="en-US" dirty="0" smtClean="0"/>
              <a:t>Examples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Runtimes</a:t>
            </a:r>
            <a:endParaRPr lang="en-US" dirty="0"/>
          </a:p>
          <a:p>
            <a:pPr lvl="1"/>
            <a:r>
              <a:rPr lang="en-US" dirty="0" smtClean="0"/>
              <a:t>Logger </a:t>
            </a:r>
            <a:r>
              <a:rPr lang="en-US" dirty="0"/>
              <a:t>(some are Singleton, some are </a:t>
            </a:r>
            <a:r>
              <a:rPr lang="en-US" dirty="0" smtClean="0"/>
              <a:t>Factory)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Beans (by default)</a:t>
            </a:r>
          </a:p>
        </p:txBody>
      </p:sp>
    </p:spTree>
    <p:extLst>
      <p:ext uri="{BB962C8B-B14F-4D97-AF65-F5344CB8AC3E}">
        <p14:creationId xmlns:p14="http://schemas.microsoft.com/office/powerpoint/2010/main" val="30801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752</Words>
  <Application>Microsoft Office PowerPoint</Application>
  <PresentationFormat>Widescreen</PresentationFormat>
  <Paragraphs>264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Consolas</vt:lpstr>
      <vt:lpstr>Cooper Black</vt:lpstr>
      <vt:lpstr>Franklin Gothic Heavy</vt:lpstr>
      <vt:lpstr>Jokerman</vt:lpstr>
      <vt:lpstr>Times New Roman</vt:lpstr>
      <vt:lpstr>Trebuchet MS</vt:lpstr>
      <vt:lpstr>Wingdings 3</vt:lpstr>
      <vt:lpstr>Facet</vt:lpstr>
      <vt:lpstr>Java Design Patterns</vt:lpstr>
      <vt:lpstr>PowerPoint Presentation</vt:lpstr>
      <vt:lpstr>Can you design patterns which are well-proved solution for solving the specific problem?</vt:lpstr>
      <vt:lpstr>Contents</vt:lpstr>
      <vt:lpstr>Types of Design Patterns in Java </vt:lpstr>
      <vt:lpstr>Creational Design Pattern</vt:lpstr>
      <vt:lpstr>Types of Creational Design Patterns</vt:lpstr>
      <vt:lpstr>PowerPoint Presentation</vt:lpstr>
      <vt:lpstr>Singleton Pattern</vt:lpstr>
      <vt:lpstr>Cont’d</vt:lpstr>
      <vt:lpstr>Cont’d</vt:lpstr>
      <vt:lpstr>Cont’d</vt:lpstr>
      <vt:lpstr>Cont’d</vt:lpstr>
      <vt:lpstr>Cont’d</vt:lpstr>
      <vt:lpstr>PowerPoint Presentation</vt:lpstr>
      <vt:lpstr>Builder Pattern</vt:lpstr>
      <vt:lpstr>Cont’d</vt:lpstr>
      <vt:lpstr>Cont’d</vt:lpstr>
      <vt:lpstr>Cont’d</vt:lpstr>
      <vt:lpstr>Cont’d</vt:lpstr>
      <vt:lpstr>Cont’d</vt:lpstr>
      <vt:lpstr>Cont’d</vt:lpstr>
      <vt:lpstr>PowerPoint Presentation</vt:lpstr>
      <vt:lpstr>Prototype Pattern</vt:lpstr>
      <vt:lpstr>Cont’d</vt:lpstr>
      <vt:lpstr>Cont’d</vt:lpstr>
      <vt:lpstr>Cont’d</vt:lpstr>
      <vt:lpstr>Cont’d</vt:lpstr>
      <vt:lpstr>Cont’d</vt:lpstr>
      <vt:lpstr>Cont’d</vt:lpstr>
      <vt:lpstr>PowerPoint Presentation</vt:lpstr>
      <vt:lpstr>Factory Pattern</vt:lpstr>
      <vt:lpstr>Cont’d</vt:lpstr>
      <vt:lpstr>Cont’d</vt:lpstr>
      <vt:lpstr>Cont’d</vt:lpstr>
      <vt:lpstr>Cont’d</vt:lpstr>
      <vt:lpstr>Cont’d</vt:lpstr>
      <vt:lpstr>Cont’d</vt:lpstr>
      <vt:lpstr>PowerPoint Presentation</vt:lpstr>
      <vt:lpstr>Abstract Factory Pattern</vt:lpstr>
      <vt:lpstr>Cont’d</vt:lpstr>
      <vt:lpstr>Cont’d</vt:lpstr>
      <vt:lpstr>Cont’d</vt:lpstr>
      <vt:lpstr>Cont’d</vt:lpstr>
      <vt:lpstr>Cont’d</vt:lpstr>
      <vt:lpstr>Cont’d</vt:lpstr>
      <vt:lpstr>PowerPoint Presentation</vt:lpstr>
      <vt:lpstr>Conclusion!!!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Angular</dc:title>
  <dc:creator>Soe Win</dc:creator>
  <cp:lastModifiedBy>Soe Win</cp:lastModifiedBy>
  <cp:revision>148</cp:revision>
  <dcterms:created xsi:type="dcterms:W3CDTF">2019-11-25T13:40:37Z</dcterms:created>
  <dcterms:modified xsi:type="dcterms:W3CDTF">2022-03-27T07:44:48Z</dcterms:modified>
</cp:coreProperties>
</file>