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83" r:id="rId2"/>
    <p:sldId id="302" r:id="rId3"/>
    <p:sldId id="304" r:id="rId4"/>
    <p:sldId id="277" r:id="rId5"/>
    <p:sldId id="307" r:id="rId6"/>
    <p:sldId id="308" r:id="rId7"/>
    <p:sldId id="305" r:id="rId8"/>
    <p:sldId id="310" r:id="rId9"/>
    <p:sldId id="313" r:id="rId10"/>
    <p:sldId id="264" r:id="rId11"/>
    <p:sldId id="320" r:id="rId12"/>
    <p:sldId id="311" r:id="rId13"/>
    <p:sldId id="312" r:id="rId14"/>
    <p:sldId id="323" r:id="rId15"/>
    <p:sldId id="324" r:id="rId16"/>
    <p:sldId id="322" r:id="rId17"/>
    <p:sldId id="326" r:id="rId18"/>
    <p:sldId id="327" r:id="rId19"/>
    <p:sldId id="325" r:id="rId20"/>
    <p:sldId id="317" r:id="rId21"/>
    <p:sldId id="31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5" roundtripDataSignature="AMtx7mhSaRiTD9uDhGJ3nUfwohnl+c0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F5"/>
    <a:srgbClr val="E84B36"/>
    <a:srgbClr val="15264B"/>
    <a:srgbClr val="1B4284"/>
    <a:srgbClr val="FA5738"/>
    <a:srgbClr val="FF552E"/>
    <a:srgbClr val="13294B"/>
    <a:srgbClr val="0E2248"/>
    <a:srgbClr val="0E2E5A"/>
    <a:srgbClr val="0B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74" autoAdjust="0"/>
    <p:restoredTop sz="77417" autoAdjust="0"/>
  </p:normalViewPr>
  <p:slideViewPr>
    <p:cSldViewPr snapToGrid="0" snapToObjects="1">
      <p:cViewPr varScale="1">
        <p:scale>
          <a:sx n="87" d="100"/>
          <a:sy n="87" d="100"/>
        </p:scale>
        <p:origin x="18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William, my groupmates are Sam and Justin, and we will be presenting our analysis of an L1 adaptive controller for a tractor-trailer system.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2933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[Justin] Here we have the aggregated results of searching for the time delay margin for various adaptive gains and filter bandwidth. The first figure on the left shows the time delay margin for changing gamma. In all causes, the time delay margin for the L1-adaptive controller was higher than for the MRAC controller. Additionally, we see the expected behavior for the L1-adaptive-controllers where there is an initial dip in the time delay margin followed by an increase to some steady state value at high gain. We do not see the behavior at low gain, because in these situations, the system went unstable. We see that using the high order filter C-sub-2 improved the time delay margin.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figure on the right, we see that increasing the bandwidth of the filters causes their time delay margins to vanish. This represents trading performance for robustness.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[Justin] First, we have here an example comparing the two filters for the same parameters and gain. We see that the lower-order filter C-sub-1 has a faster transient than the high order filter C-sub-2. This is again an example of trading performance for robustness as the time delay margin of C-sub-2 is greater.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58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[Justin] Here we show an example of what increasing the filter bandwidth “k” is doing to the tracking performance. We see in the first figure how changing k from its smallest stable value of 8 to 100 increases the transient speed. We also see in the third graph how higher order components enter into the control signal for high bandwidth. This is again showing that trade-off between performance and robustness.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58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[Justin] Here we look at what increasing the adaptive gain does for performance and controller action in L1. From the second plot, we can see that increasing the gain improves the performance towards some reference system, up to a point. Beyond gamma = 500, there is minimal improvement in the tracking, but there are changes in the control signal, where higher gamma does introduce small, high frequency fluctuations in the control signal. Although L1 decouples gamma and the control signal, it only does it up to a point. If you crank up gamma large enough, you will still expect to see attenuated high frequency components in the control signal. This behavior is a little hard to observe because the higher you make gamma, the stiffer the adaptive laws become, and so gamma is going to be limited by your solver and your CPU.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90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[Justin] We will now move on and look at the effects of input disturbances, which bypass the filter C(s) and go straight into the system. Looking here first at constant input disturbances, we see that the L1 adaptive controller has similar performance for small constant disturbances, with the adapting parameters adjusting to compensate. On the right, we see for MRAC that the unknown parameter estimate diverges for constant input disturbance. We would like to draw attention to the fact that the MRAC system accepts much larger input disturbances thanks to the ISS-derivation of the controller which is designed to deal with some input disturbances. The system with the L1 controller would go unstable for comparable disturbances. </a:t>
            </a:r>
          </a:p>
          <a:p>
            <a:pPr marL="0" lvl="0" indent="0" algn="l" rtl="0">
              <a:spcBef>
                <a:spcPts val="0"/>
              </a:spcBef>
              <a:spcAft>
                <a:spcPts val="0"/>
              </a:spcAft>
              <a:buNone/>
            </a:pP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911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[Justin] Here we have the response for sinusoidal disturbances. The performance is comparable, and the adaptative parameters oscillate for L1. The MARC parameter estimate is slowly diverging, and misses the actual tractor length.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66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 In this slide, we are looking at how adjusting the bandwidth affects the tracking and the adaptation. For a sinusoidal disturbance, the most that the controller can do is reject the component of the disturbance which would propagate though the system. There will still be fluctuations since the disturbance is bypassing the filter and the controller. We see here the same trend as before that increasing bandwidth increases performance, but it does not do too much to the fluctuations caused by the disturbance.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401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 This slide is included to see the difference between the adaptive control signal from the controller and the control signal entering the system with noise. We see that the control signal entering the plant reaches a constant amplitude for all bandwidths, even though the adaptive control signal has bandwidth-dependent amplitude, with higher bandwidth corresponding with higher amplitude. </a:t>
            </a:r>
          </a:p>
          <a:p>
            <a:pPr marL="0" lvl="0" indent="0" algn="l" rtl="0">
              <a:spcBef>
                <a:spcPts val="0"/>
              </a:spcBef>
              <a:spcAft>
                <a:spcPts val="0"/>
              </a:spcAft>
              <a:buNone/>
            </a:pP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51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 Our tractor-trailer model has certain disturbances incorporated into the dynamic equations, including three velocity disturbances and 1 angular disturbance. The most noticeable of these is the angular disturbance. This angular disturbance, beta-f, is a measure of the slip direction of the front wheel, causes the system to go unstable at large values. As we see here, the L1-adaptive control does a more consistent job compensating for constant disturbances. Additionally, the L1 adaptive control is stable for higher values of beta-f. </a:t>
            </a:r>
          </a:p>
          <a:p>
            <a:pPr marL="0" lvl="0" indent="0" algn="l" rtl="0">
              <a:spcBef>
                <a:spcPts val="0"/>
              </a:spcBef>
              <a:spcAft>
                <a:spcPts val="0"/>
              </a:spcAft>
              <a:buNone/>
            </a:pP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465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 We also wanted to see how constant gamma affected tracking a changing reference, comparing MRAC and L1. We had similar performance in both cases, with the one major difference being the sharp control signal change in the MRAC controller. This control signal would not be implementable, so for these step-changes in the reference, we would expect controller saturation resulting in oscillations and a loss of performance. The L1 controller does a decent job limiting the slope of the control signal. By adjusting the filter, we could attempt to limit the control signal to rates of change realizable by the actuator. MRAC does not have this type of flexibility. </a:t>
            </a:r>
          </a:p>
          <a:p>
            <a:pPr marL="0" lvl="0" indent="0" algn="l" rtl="0">
              <a:spcBef>
                <a:spcPts val="0"/>
              </a:spcBef>
              <a:spcAft>
                <a:spcPts val="0"/>
              </a:spcAft>
              <a:buNone/>
            </a:pP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59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To review, we are looking at a kinematic bike model of a tractor pulling a trailer, which has front wheel actuation. The model accounts for changes in surface properties and topology with a series of disturbance terms.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938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 In conclusion,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see how L1 –adaptive control decouples the adaptive gain from the control signal using a low pass filter. We see how the design of this low pass filter can allow us to trade between performance and robustness to time delay and input disturbance.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also see that L1-adaptive control generally has a lot more time delay margin than MRAC, and generally does a better job at providing smoother, implementable control signals thanks to the Low pass filtering.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Lastly, The L1 adaptive controller can provide guaranteed transient performance which is not achieved with MRAC. This could be useful for our tractor-trailer system in particular because path planning requires not running over crops during transients. Additionally, we have reason to believe it would perform as well as the MRAC scheme thanks to its robustness to friction coefficient and topological disturbances. </a:t>
            </a: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063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[Sam]</a:t>
            </a:r>
            <a:endParaRPr lang="en-US" dirty="0"/>
          </a:p>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57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In our previous presentation we went over the coordinate changes necessary to put the system into a reduced order, rotating reference frame.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30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Then in this rotating reference frame, we accounted for the disturbance terms by we performed ISS-backstepping, putting a bound on the influence of the disturbances. This Indirect MRAC controller will be compared to an L1 adaptive controller in this presentation.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36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To create the L1 baseline controller, be divided the control law into two terms, and selected our stable reference model dynamics Am to be a damped 2</a:t>
            </a:r>
            <a:r>
              <a:rPr lang="en-US" baseline="30000" dirty="0"/>
              <a:t>nd</a:t>
            </a:r>
            <a:r>
              <a:rPr lang="en-US" dirty="0"/>
              <a:t> order system. Equation (1) is the original system. Equation (2) is the system after introducing the baseline controller. The nonlinear functions f-bar-(x) and G(x) are well behaved and continuous around the equilibrium, and up to the point when the tractor is perpendicular to the curvilinear path. (It may have been possible to control the original, stationary reference frame system without having to worry about this problem.)</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80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In order to arrive at equation (5) which is a helpful form for implementing the L-1-adaptive controller, we require ways to replace the functions F-bar and G. We can use a lemma from the appendix of the L1 adaptive control textbook to replace </a:t>
            </a:r>
            <a:r>
              <a:rPr lang="en-US" dirty="0" err="1"/>
              <a:t>fbar</a:t>
            </a:r>
            <a:r>
              <a:rPr lang="en-US" dirty="0"/>
              <a:t> with the equation in (3). Further, we can use partial knowledge of the system input gain to consider a time-varying system input gain on some domain Omega. For the sake of deriving the control law, we ignored the model’s disturbances, although it may be possible to incorporate them into </a:t>
            </a:r>
            <a:r>
              <a:rPr lang="en-US" dirty="0" err="1"/>
              <a:t>fbar</a:t>
            </a:r>
            <a:r>
              <a:rPr lang="en-US" dirty="0"/>
              <a:t>.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82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Now that we have our tractor system in a standard form, we can design the L1 adaptive control law in the same way as we have been seeing in the other presentations.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Because of how the L1 adaptive control puts bounds on the system during transients based on a reference system, we expect to see differences in the transient performance of the two controllers. </a:t>
            </a:r>
          </a:p>
          <a:p>
            <a:pPr marL="0" lvl="0" indent="0" algn="l" rtl="0">
              <a:spcBef>
                <a:spcPts val="0"/>
              </a:spcBef>
              <a:spcAft>
                <a:spcPts val="0"/>
              </a:spcAft>
              <a:buNone/>
            </a:pPr>
            <a:r>
              <a:rPr lang="en-US" dirty="0"/>
              <a:t>In the following slides, we will look at the effect of changing the LPF and the bandwidth on the L1-norm condition and the robustness of the system.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62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[William] First, we will look at the filters we will be using. We are looking for filters which guarantee that the product of the L1norm of the transfer function G(s) is less than 1 over the maximum value of the parameter theta. In our system, theta max is approximately 1, so we are just looking to see the </a:t>
            </a:r>
            <a:r>
              <a:rPr lang="en-US" dirty="0" err="1"/>
              <a:t>the</a:t>
            </a:r>
            <a:r>
              <a:rPr lang="en-US" dirty="0"/>
              <a:t> L1-norm of G(s) is less than 1 for the range of values of the input gain that we might see. The domain of the input gain omega is highlighted in green in the figures on the right. For filters C1 and C2 given above the plot, the l1-norm is sufficiently small for the same bandwidth parameter k = 20. </a:t>
            </a: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592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[Justin] The first thing we did was look at how the time delay margin differs between the MRAC controller and the L1-adaptive controllers with our two filter designs. The approach for finding the time delay margin was to use an ODE solver intended for stiff equations and to look for the approximate time delay which caused the system to go unstable. Here is an example where around 250 </a:t>
            </a:r>
            <a:r>
              <a:rPr lang="en-US" dirty="0" err="1"/>
              <a:t>ms</a:t>
            </a:r>
            <a:r>
              <a:rPr lang="en-US" dirty="0"/>
              <a:t>, the L1-adaptive controller using the first filter C-sub-one-(s) causes the system is go unstable. </a:t>
            </a:r>
            <a:endParaRPr dirty="0"/>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11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 name="Straight Connector 2">
            <a:extLst>
              <a:ext uri="{FF2B5EF4-FFF2-40B4-BE49-F238E27FC236}">
                <a16:creationId xmlns:a16="http://schemas.microsoft.com/office/drawing/2014/main" id="{E08F0974-AA50-4A08-A822-3C0E969755E4}"/>
              </a:ext>
            </a:extLst>
          </p:cNvPr>
          <p:cNvCxnSpPr>
            <a:cxnSpLocks/>
          </p:cNvCxnSpPr>
          <p:nvPr userDrawn="1"/>
        </p:nvCxnSpPr>
        <p:spPr>
          <a:xfrm>
            <a:off x="6093481" y="-5831635"/>
            <a:ext cx="0" cy="5811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ADE90B-6779-4560-9B89-663A91D291D0}"/>
              </a:ext>
            </a:extLst>
          </p:cNvPr>
          <p:cNvCxnSpPr>
            <a:cxnSpLocks/>
          </p:cNvCxnSpPr>
          <p:nvPr userDrawn="1"/>
        </p:nvCxnSpPr>
        <p:spPr>
          <a:xfrm>
            <a:off x="6093481" y="6933439"/>
            <a:ext cx="0" cy="5811838"/>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50"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0.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30.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8" Type="http://schemas.openxmlformats.org/officeDocument/2006/relationships/image" Target="../media/image730.png"/><Relationship Id="rId3" Type="http://schemas.openxmlformats.org/officeDocument/2006/relationships/image" Target="../media/image670.png"/><Relationship Id="rId7" Type="http://schemas.openxmlformats.org/officeDocument/2006/relationships/image" Target="../media/image72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69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3" Type="http://schemas.openxmlformats.org/officeDocument/2006/relationships/hyperlink" Target="https://scholar.rose-hulman.edu/rhumj/vol16/iss2/5"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0.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29.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5;p7">
            <a:extLst>
              <a:ext uri="{FF2B5EF4-FFF2-40B4-BE49-F238E27FC236}">
                <a16:creationId xmlns:a16="http://schemas.microsoft.com/office/drawing/2014/main" id="{C1FA7C40-A5CF-024C-8FE8-5396C6906587}"/>
              </a:ext>
            </a:extLst>
          </p:cNvPr>
          <p:cNvSpPr/>
          <p:nvPr/>
        </p:nvSpPr>
        <p:spPr>
          <a:xfrm rot="10800000" flipH="1">
            <a:off x="-1" y="8163"/>
            <a:ext cx="12192000" cy="6858000"/>
          </a:xfrm>
          <a:prstGeom prst="rect">
            <a:avLst/>
          </a:prstGeom>
          <a:gradFill flip="none" rotWithShape="1">
            <a:gsLst>
              <a:gs pos="0">
                <a:srgbClr val="1B4284"/>
              </a:gs>
              <a:gs pos="100000">
                <a:srgbClr val="13294B"/>
              </a:gs>
            </a:gsLst>
            <a:lin ang="1890000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3" name="Picture 2" descr="A close up of a newspaper&#10;&#10;Description automatically generated">
            <a:extLst>
              <a:ext uri="{FF2B5EF4-FFF2-40B4-BE49-F238E27FC236}">
                <a16:creationId xmlns:a16="http://schemas.microsoft.com/office/drawing/2014/main" id="{249122D5-F0B6-6948-B395-9DF02DCB4E94}"/>
              </a:ext>
            </a:extLst>
          </p:cNvPr>
          <p:cNvPicPr>
            <a:picLocks noChangeAspect="1"/>
          </p:cNvPicPr>
          <p:nvPr/>
        </p:nvPicPr>
        <p:blipFill>
          <a:blip r:embed="rId3">
            <a:alphaModFix amt="30000"/>
          </a:blip>
          <a:stretch>
            <a:fillRect/>
          </a:stretch>
        </p:blipFill>
        <p:spPr>
          <a:xfrm>
            <a:off x="0" y="8164"/>
            <a:ext cx="12192000" cy="6858000"/>
          </a:xfrm>
          <a:prstGeom prst="rect">
            <a:avLst/>
          </a:prstGeom>
        </p:spPr>
      </p:pic>
      <mc:AlternateContent xmlns:mc="http://schemas.openxmlformats.org/markup-compatibility/2006" xmlns:a14="http://schemas.microsoft.com/office/drawing/2010/main">
        <mc:Choice Requires="a14">
          <p:sp>
            <p:nvSpPr>
              <p:cNvPr id="4" name="Google Shape;97;p1">
                <a:extLst>
                  <a:ext uri="{FF2B5EF4-FFF2-40B4-BE49-F238E27FC236}">
                    <a16:creationId xmlns:a16="http://schemas.microsoft.com/office/drawing/2014/main" id="{6EE6B1E5-9B9E-FD48-9F48-627803FDB7F5}"/>
                  </a:ext>
                </a:extLst>
              </p:cNvPr>
              <p:cNvSpPr txBox="1"/>
              <p:nvPr/>
            </p:nvSpPr>
            <p:spPr>
              <a:xfrm>
                <a:off x="1134035" y="2169185"/>
                <a:ext cx="9923929" cy="2369839"/>
              </a:xfrm>
              <a:prstGeom prst="rect">
                <a:avLst/>
              </a:prstGeom>
              <a:noFill/>
              <a:ln>
                <a:noFill/>
              </a:ln>
            </p:spPr>
            <p:txBody>
              <a:bodyPr spcFirstLastPara="1" wrap="square" lIns="91425" tIns="45700" rIns="91425" bIns="45700" anchor="t" anchorCtr="0">
                <a:spAutoFit/>
              </a:bodyPr>
              <a:lstStyle/>
              <a:p>
                <a:pPr marL="0" marR="0" lvl="0" indent="0" algn="ctr" rtl="0">
                  <a:spcBef>
                    <a:spcPts val="600"/>
                  </a:spcBef>
                  <a:spcAft>
                    <a:spcPts val="0"/>
                  </a:spcAft>
                  <a:buNone/>
                </a:pPr>
                <a14:m>
                  <m:oMath xmlns:m="http://schemas.openxmlformats.org/officeDocument/2006/math">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ℒ</m:t>
                        </m:r>
                      </m:e>
                      <m:sub>
                        <m:r>
                          <a:rPr lang="en-US" sz="4500" b="0" i="1" smtClean="0">
                            <a:solidFill>
                              <a:schemeClr val="bg1"/>
                            </a:solidFill>
                            <a:latin typeface="Cambria Math" panose="02040503050406030204" pitchFamily="18" charset="0"/>
                          </a:rPr>
                          <m:t>1</m:t>
                        </m:r>
                      </m:sub>
                    </m:sSub>
                  </m:oMath>
                </a14:m>
                <a:r>
                  <a:rPr lang="en-US" sz="4500" dirty="0">
                    <a:solidFill>
                      <a:schemeClr val="bg1"/>
                    </a:solidFill>
                    <a:latin typeface="+mn-lt"/>
                  </a:rPr>
                  <a:t>-adaptive controller for a tractor-trailer trajectory following system</a:t>
                </a:r>
              </a:p>
              <a:p>
                <a:pPr marL="0" marR="0" lvl="0" indent="0" algn="ctr" rtl="0">
                  <a:spcBef>
                    <a:spcPts val="600"/>
                  </a:spcBef>
                  <a:spcAft>
                    <a:spcPts val="0"/>
                  </a:spcAft>
                  <a:buNone/>
                </a:pPr>
                <a:r>
                  <a:rPr lang="en-US" sz="2500" i="0" u="none" strike="noStrike" cap="none" dirty="0">
                    <a:solidFill>
                      <a:schemeClr val="lt1"/>
                    </a:solidFill>
                    <a:latin typeface="+mn-lt"/>
                    <a:ea typeface="Helvetica Neue"/>
                    <a:cs typeface="Helvetica Neue"/>
                    <a:sym typeface="Helvetica Neue"/>
                  </a:rPr>
                  <a:t>ME 562</a:t>
                </a:r>
                <a:endParaRPr lang="en-US" sz="1800" dirty="0">
                  <a:solidFill>
                    <a:schemeClr val="lt1"/>
                  </a:solidFill>
                  <a:latin typeface="+mn-lt"/>
                  <a:ea typeface="Helvetica Neue"/>
                  <a:cs typeface="Helvetica Neue"/>
                  <a:sym typeface="Helvetica Neue"/>
                </a:endParaRPr>
              </a:p>
              <a:p>
                <a:pPr lvl="0" algn="ctr">
                  <a:spcBef>
                    <a:spcPts val="600"/>
                  </a:spcBef>
                </a:pPr>
                <a:r>
                  <a:rPr lang="en-US" sz="1800" dirty="0">
                    <a:solidFill>
                      <a:schemeClr val="lt1"/>
                    </a:solidFill>
                    <a:latin typeface="+mn-lt"/>
                    <a:ea typeface="Helvetica Neue"/>
                    <a:cs typeface="Helvetica Neue"/>
                    <a:sym typeface="Helvetica Neue"/>
                  </a:rPr>
                  <a:t>William Drennan, Justin </a:t>
                </a:r>
                <a:r>
                  <a:rPr lang="en-US" sz="1800" dirty="0" err="1">
                    <a:solidFill>
                      <a:schemeClr val="lt1"/>
                    </a:solidFill>
                    <a:latin typeface="+mn-lt"/>
                    <a:ea typeface="Helvetica Neue"/>
                    <a:cs typeface="Helvetica Neue"/>
                    <a:sym typeface="Helvetica Neue"/>
                  </a:rPr>
                  <a:t>Yurkanin</a:t>
                </a:r>
                <a:r>
                  <a:rPr lang="en-US" sz="1800" dirty="0">
                    <a:solidFill>
                      <a:schemeClr val="lt1"/>
                    </a:solidFill>
                    <a:latin typeface="+mn-lt"/>
                    <a:ea typeface="Helvetica Neue"/>
                    <a:cs typeface="Helvetica Neue"/>
                    <a:sym typeface="Helvetica Neue"/>
                  </a:rPr>
                  <a:t>, and Sam </a:t>
                </a:r>
                <a:r>
                  <a:rPr lang="en-US" sz="1800" dirty="0" err="1">
                    <a:solidFill>
                      <a:schemeClr val="lt1"/>
                    </a:solidFill>
                    <a:latin typeface="+mn-lt"/>
                    <a:ea typeface="Helvetica Neue"/>
                    <a:cs typeface="Helvetica Neue"/>
                    <a:sym typeface="Helvetica Neue"/>
                  </a:rPr>
                  <a:t>Folorunsho</a:t>
                </a:r>
                <a:r>
                  <a:rPr lang="en-US" sz="1800" dirty="0">
                    <a:solidFill>
                      <a:schemeClr val="lt1"/>
                    </a:solidFill>
                    <a:latin typeface="+mn-lt"/>
                    <a:ea typeface="Helvetica Neue"/>
                    <a:cs typeface="Helvetica Neue"/>
                    <a:sym typeface="Helvetica Neue"/>
                  </a:rPr>
                  <a:t> </a:t>
                </a:r>
                <a:endParaRPr sz="1800" dirty="0">
                  <a:latin typeface="+mn-lt"/>
                </a:endParaRPr>
              </a:p>
            </p:txBody>
          </p:sp>
        </mc:Choice>
        <mc:Fallback xmlns="">
          <p:sp>
            <p:nvSpPr>
              <p:cNvPr id="4" name="Google Shape;97;p1">
                <a:extLst>
                  <a:ext uri="{FF2B5EF4-FFF2-40B4-BE49-F238E27FC236}">
                    <a16:creationId xmlns:a16="http://schemas.microsoft.com/office/drawing/2014/main" id="{6EE6B1E5-9B9E-FD48-9F48-627803FDB7F5}"/>
                  </a:ext>
                </a:extLst>
              </p:cNvPr>
              <p:cNvSpPr txBox="1">
                <a:spLocks noRot="1" noChangeAspect="1" noMove="1" noResize="1" noEditPoints="1" noAdjustHandles="1" noChangeArrowheads="1" noChangeShapeType="1" noTextEdit="1"/>
              </p:cNvSpPr>
              <p:nvPr/>
            </p:nvSpPr>
            <p:spPr>
              <a:xfrm>
                <a:off x="1134035" y="2169185"/>
                <a:ext cx="9923929" cy="2369839"/>
              </a:xfrm>
              <a:prstGeom prst="rect">
                <a:avLst/>
              </a:prstGeom>
              <a:blipFill>
                <a:blip r:embed="rId4"/>
                <a:stretch>
                  <a:fillRect t="-2057" b="-3085"/>
                </a:stretch>
              </a:blipFill>
              <a:ln>
                <a:noFill/>
              </a:ln>
            </p:spPr>
            <p:txBody>
              <a:bodyPr/>
              <a:lstStyle/>
              <a:p>
                <a:r>
                  <a:rPr lang="en-US">
                    <a:noFill/>
                  </a:rPr>
                  <a:t> </a:t>
                </a:r>
              </a:p>
            </p:txBody>
          </p:sp>
        </mc:Fallback>
      </mc:AlternateContent>
      <p:pic>
        <p:nvPicPr>
          <p:cNvPr id="5" name="Picture 4" descr="A picture containing drawing&#10;&#10;Description automatically generated">
            <a:extLst>
              <a:ext uri="{FF2B5EF4-FFF2-40B4-BE49-F238E27FC236}">
                <a16:creationId xmlns:a16="http://schemas.microsoft.com/office/drawing/2014/main" id="{8FBAA0E1-3AE3-CC42-A2EA-C66D0BE988E2}"/>
              </a:ext>
            </a:extLst>
          </p:cNvPr>
          <p:cNvPicPr>
            <a:picLocks noChangeAspect="1"/>
          </p:cNvPicPr>
          <p:nvPr/>
        </p:nvPicPr>
        <p:blipFill>
          <a:blip r:embed="rId5"/>
          <a:stretch>
            <a:fillRect/>
          </a:stretch>
        </p:blipFill>
        <p:spPr>
          <a:xfrm>
            <a:off x="4641007" y="852965"/>
            <a:ext cx="2909982" cy="754082"/>
          </a:xfrm>
          <a:prstGeom prst="rect">
            <a:avLst/>
          </a:prstGeom>
        </p:spPr>
      </p:pic>
      <p:sp>
        <p:nvSpPr>
          <p:cNvPr id="6" name="Google Shape;98;p1">
            <a:extLst>
              <a:ext uri="{FF2B5EF4-FFF2-40B4-BE49-F238E27FC236}">
                <a16:creationId xmlns:a16="http://schemas.microsoft.com/office/drawing/2014/main" id="{5C6D8374-322F-A84C-B20A-504C6528FDDA}"/>
              </a:ext>
            </a:extLst>
          </p:cNvPr>
          <p:cNvSpPr txBox="1"/>
          <p:nvPr/>
        </p:nvSpPr>
        <p:spPr>
          <a:xfrm>
            <a:off x="3922059" y="5413888"/>
            <a:ext cx="4347882"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spc="300" dirty="0">
                <a:solidFill>
                  <a:schemeClr val="bg1"/>
                </a:solidFill>
                <a:latin typeface="+mn-lt"/>
                <a:ea typeface="Helvetica Neue Light"/>
                <a:sym typeface="Helvetica Neue Light"/>
              </a:rPr>
              <a:t>12/08/2021</a:t>
            </a:r>
            <a:endParaRPr sz="1800" spc="300" dirty="0">
              <a:solidFill>
                <a:schemeClr val="bg1"/>
              </a:solidFill>
              <a:latin typeface="+mn-lt"/>
            </a:endParaRPr>
          </a:p>
        </p:txBody>
      </p:sp>
    </p:spTree>
    <p:extLst>
      <p:ext uri="{BB962C8B-B14F-4D97-AF65-F5344CB8AC3E}">
        <p14:creationId xmlns:p14="http://schemas.microsoft.com/office/powerpoint/2010/main" val="29816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Time delay margin for varying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𝑘</m:t>
                    </m:r>
                    <m:r>
                      <a:rPr lang="en-US" sz="2400" b="0" i="1" smtClean="0">
                        <a:solidFill>
                          <a:schemeClr val="lt1"/>
                        </a:solidFill>
                        <a:latin typeface="Cambria Math" panose="02040503050406030204" pitchFamily="18" charset="0"/>
                        <a:ea typeface="Helvetica Neue Light"/>
                        <a:cs typeface="Helvetica Neue Light"/>
                        <a:sym typeface="Helvetica Neue Light"/>
                      </a:rPr>
                      <m:t>,</m:t>
                    </m:r>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sSub>
                      <m:sSubPr>
                        <m:ctrlPr>
                          <a:rPr lang="en-US" sz="2400" b="0" i="1" dirty="0"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dirty="0" smtClean="0">
                            <a:solidFill>
                              <a:schemeClr val="lt1"/>
                            </a:solidFill>
                            <a:latin typeface="Cambria Math" panose="02040503050406030204" pitchFamily="18" charset="0"/>
                            <a:ea typeface="Helvetica Neue Light"/>
                            <a:cs typeface="Helvetica Neue Light"/>
                            <a:sym typeface="Helvetica Neue Light"/>
                          </a:rPr>
                          <m:t>𝐶</m:t>
                        </m:r>
                      </m:e>
                      <m:sub>
                        <m:r>
                          <a:rPr lang="en-US" sz="2400" b="0" i="1" dirty="0" smtClean="0">
                            <a:solidFill>
                              <a:schemeClr val="lt1"/>
                            </a:solidFill>
                            <a:latin typeface="Cambria Math" panose="02040503050406030204" pitchFamily="18" charset="0"/>
                            <a:ea typeface="Helvetica Neue Light"/>
                            <a:cs typeface="Helvetica Neue Light"/>
                            <a:sym typeface="Helvetica Neue Light"/>
                          </a:rPr>
                          <m:t>𝑖</m:t>
                        </m:r>
                      </m:sub>
                    </m:sSub>
                    <m:d>
                      <m:dPr>
                        <m:ctrlPr>
                          <a:rPr lang="en-US" sz="2400" b="0" i="1" dirty="0"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dirty="0" smtClean="0">
                            <a:solidFill>
                              <a:schemeClr val="lt1"/>
                            </a:solidFill>
                            <a:latin typeface="Cambria Math" panose="02040503050406030204" pitchFamily="18" charset="0"/>
                            <a:ea typeface="Helvetica Neue Light"/>
                            <a:cs typeface="Helvetica Neue Light"/>
                            <a:sym typeface="Helvetica Neue Light"/>
                          </a:rPr>
                          <m:t>𝑠</m:t>
                        </m:r>
                      </m:e>
                    </m:d>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Γ</m:t>
                    </m:r>
                  </m:oMath>
                </a14:m>
                <a:r>
                  <a:rPr lang="en-US" sz="2400" dirty="0">
                    <a:solidFill>
                      <a:schemeClr val="lt1"/>
                    </a:solidFill>
                    <a:latin typeface="+mn-lt"/>
                    <a:ea typeface="Helvetica Neue Light"/>
                    <a:cs typeface="Helvetica Neue Light"/>
                    <a:sym typeface="Helvetica Neue Light"/>
                  </a:rPr>
                  <a:t> for MRAC and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ℒ</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oMath>
                </a14:m>
                <a:r>
                  <a:rPr lang="en-US" sz="2400" dirty="0">
                    <a:solidFill>
                      <a:schemeClr val="lt1"/>
                    </a:solidFill>
                    <a:latin typeface="+mn-lt"/>
                    <a:ea typeface="Helvetica Neue Light"/>
                    <a:cs typeface="Helvetica Neue Light"/>
                    <a:sym typeface="Helvetica Neue Light"/>
                  </a:rPr>
                  <a:t>-adaptive control</a:t>
                </a: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10" y="204051"/>
                <a:ext cx="10910026" cy="461624"/>
              </a:xfrm>
              <a:prstGeom prst="rect">
                <a:avLst/>
              </a:prstGeom>
              <a:blipFill>
                <a:blip r:embed="rId3"/>
                <a:stretch>
                  <a:fillRect l="-894" t="-9211" b="-30263"/>
                </a:stretch>
              </a:blipFill>
              <a:ln>
                <a:noFill/>
              </a:ln>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7C372AA-F962-45DB-8F45-1716323C4C1B}"/>
              </a:ext>
            </a:extLst>
          </p:cNvPr>
          <p:cNvGrpSpPr/>
          <p:nvPr/>
        </p:nvGrpSpPr>
        <p:grpSpPr>
          <a:xfrm>
            <a:off x="376808" y="1177833"/>
            <a:ext cx="6589161" cy="4941871"/>
            <a:chOff x="2537242" y="958064"/>
            <a:chExt cx="6589161" cy="4941871"/>
          </a:xfrm>
        </p:grpSpPr>
        <p:pic>
          <p:nvPicPr>
            <p:cNvPr id="3" name="Picture 2">
              <a:extLst>
                <a:ext uri="{FF2B5EF4-FFF2-40B4-BE49-F238E27FC236}">
                  <a16:creationId xmlns:a16="http://schemas.microsoft.com/office/drawing/2014/main" id="{B8821723-E620-433C-9B43-45FD51E150AC}"/>
                </a:ext>
              </a:extLst>
            </p:cNvPr>
            <p:cNvPicPr>
              <a:picLocks noChangeAspect="1"/>
            </p:cNvPicPr>
            <p:nvPr/>
          </p:nvPicPr>
          <p:blipFill>
            <a:blip r:embed="rId4"/>
            <a:stretch>
              <a:fillRect/>
            </a:stretch>
          </p:blipFill>
          <p:spPr>
            <a:xfrm>
              <a:off x="2537242" y="958064"/>
              <a:ext cx="6589161" cy="494187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8DADD6-C30D-4E0A-ABD7-F93B2A989BEA}"/>
                    </a:ext>
                  </a:extLst>
                </p:cNvPr>
                <p:cNvSpPr txBox="1"/>
                <p:nvPr/>
              </p:nvSpPr>
              <p:spPr>
                <a:xfrm>
                  <a:off x="3589971" y="5369359"/>
                  <a:ext cx="515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n-US" dirty="0"/>
                </a:p>
              </p:txBody>
            </p:sp>
          </mc:Choice>
          <mc:Fallback xmlns="">
            <p:sp>
              <p:nvSpPr>
                <p:cNvPr id="4" name="TextBox 3">
                  <a:extLst>
                    <a:ext uri="{FF2B5EF4-FFF2-40B4-BE49-F238E27FC236}">
                      <a16:creationId xmlns:a16="http://schemas.microsoft.com/office/drawing/2014/main" id="{548DADD6-C30D-4E0A-ABD7-F93B2A989BEA}"/>
                    </a:ext>
                  </a:extLst>
                </p:cNvPr>
                <p:cNvSpPr txBox="1">
                  <a:spLocks noRot="1" noChangeAspect="1" noMove="1" noResize="1" noEditPoints="1" noAdjustHandles="1" noChangeArrowheads="1" noChangeShapeType="1" noTextEdit="1"/>
                </p:cNvSpPr>
                <p:nvPr/>
              </p:nvSpPr>
              <p:spPr>
                <a:xfrm>
                  <a:off x="3589971" y="5369359"/>
                  <a:ext cx="515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65306B9-EA6D-4317-8E8A-AB8693376DB4}"/>
                    </a:ext>
                  </a:extLst>
                </p:cNvPr>
                <p:cNvSpPr txBox="1"/>
                <p:nvPr/>
              </p:nvSpPr>
              <p:spPr>
                <a:xfrm>
                  <a:off x="4132444" y="5364558"/>
                  <a:ext cx="515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m:oMathPara>
                  </a14:m>
                  <a:endParaRPr lang="en-US" dirty="0"/>
                </a:p>
              </p:txBody>
            </p:sp>
          </mc:Choice>
          <mc:Fallback xmlns="">
            <p:sp>
              <p:nvSpPr>
                <p:cNvPr id="14" name="TextBox 13">
                  <a:extLst>
                    <a:ext uri="{FF2B5EF4-FFF2-40B4-BE49-F238E27FC236}">
                      <a16:creationId xmlns:a16="http://schemas.microsoft.com/office/drawing/2014/main" id="{D65306B9-EA6D-4317-8E8A-AB8693376DB4}"/>
                    </a:ext>
                  </a:extLst>
                </p:cNvPr>
                <p:cNvSpPr txBox="1">
                  <a:spLocks noRot="1" noChangeAspect="1" noMove="1" noResize="1" noEditPoints="1" noAdjustHandles="1" noChangeArrowheads="1" noChangeShapeType="1" noTextEdit="1"/>
                </p:cNvSpPr>
                <p:nvPr/>
              </p:nvSpPr>
              <p:spPr>
                <a:xfrm>
                  <a:off x="4132444" y="5364558"/>
                  <a:ext cx="51591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A5A96B7-F7F8-4791-BB61-736F894FA062}"/>
                    </a:ext>
                  </a:extLst>
                </p:cNvPr>
                <p:cNvSpPr txBox="1"/>
                <p:nvPr/>
              </p:nvSpPr>
              <p:spPr>
                <a:xfrm>
                  <a:off x="4750163" y="5350664"/>
                  <a:ext cx="515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m:oMathPara>
                  </a14:m>
                  <a:endParaRPr lang="en-US" dirty="0"/>
                </a:p>
              </p:txBody>
            </p:sp>
          </mc:Choice>
          <mc:Fallback xmlns="">
            <p:sp>
              <p:nvSpPr>
                <p:cNvPr id="15" name="TextBox 14">
                  <a:extLst>
                    <a:ext uri="{FF2B5EF4-FFF2-40B4-BE49-F238E27FC236}">
                      <a16:creationId xmlns:a16="http://schemas.microsoft.com/office/drawing/2014/main" id="{EA5A96B7-F7F8-4791-BB61-736F894FA062}"/>
                    </a:ext>
                  </a:extLst>
                </p:cNvPr>
                <p:cNvSpPr txBox="1">
                  <a:spLocks noRot="1" noChangeAspect="1" noMove="1" noResize="1" noEditPoints="1" noAdjustHandles="1" noChangeArrowheads="1" noChangeShapeType="1" noTextEdit="1"/>
                </p:cNvSpPr>
                <p:nvPr/>
              </p:nvSpPr>
              <p:spPr>
                <a:xfrm>
                  <a:off x="4750163" y="5350664"/>
                  <a:ext cx="51591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D426DF9-AD3B-49B1-A143-ACF0B14530A3}"/>
                    </a:ext>
                  </a:extLst>
                </p:cNvPr>
                <p:cNvSpPr txBox="1"/>
                <p:nvPr/>
              </p:nvSpPr>
              <p:spPr>
                <a:xfrm>
                  <a:off x="5292636" y="5370186"/>
                  <a:ext cx="515910" cy="31015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m:oMathPara>
                  </a14:m>
                  <a:endParaRPr lang="en-US" dirty="0"/>
                </a:p>
              </p:txBody>
            </p:sp>
          </mc:Choice>
          <mc:Fallback xmlns="">
            <p:sp>
              <p:nvSpPr>
                <p:cNvPr id="16" name="TextBox 15">
                  <a:extLst>
                    <a:ext uri="{FF2B5EF4-FFF2-40B4-BE49-F238E27FC236}">
                      <a16:creationId xmlns:a16="http://schemas.microsoft.com/office/drawing/2014/main" id="{6D426DF9-AD3B-49B1-A143-ACF0B14530A3}"/>
                    </a:ext>
                  </a:extLst>
                </p:cNvPr>
                <p:cNvSpPr txBox="1">
                  <a:spLocks noRot="1" noChangeAspect="1" noMove="1" noResize="1" noEditPoints="1" noAdjustHandles="1" noChangeArrowheads="1" noChangeShapeType="1" noTextEdit="1"/>
                </p:cNvSpPr>
                <p:nvPr/>
              </p:nvSpPr>
              <p:spPr>
                <a:xfrm>
                  <a:off x="5292636" y="5370186"/>
                  <a:ext cx="515910" cy="31015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Google Shape;147;p7">
                <a:extLst>
                  <a:ext uri="{FF2B5EF4-FFF2-40B4-BE49-F238E27FC236}">
                    <a16:creationId xmlns:a16="http://schemas.microsoft.com/office/drawing/2014/main" id="{3C53FACB-A6DD-4CEA-8702-4C7DF3C4A1D1}"/>
                  </a:ext>
                </a:extLst>
              </p:cNvPr>
              <p:cNvSpPr txBox="1">
                <a:spLocks/>
              </p:cNvSpPr>
              <p:nvPr/>
            </p:nvSpPr>
            <p:spPr>
              <a:xfrm>
                <a:off x="6803134" y="1334279"/>
                <a:ext cx="5005878" cy="4821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000"/>
                </a:pPr>
                <a14:m>
                  <m:oMath xmlns:m="http://schemas.openxmlformats.org/officeDocument/2006/math">
                    <m:sSub>
                      <m:sSubPr>
                        <m:ctrlPr>
                          <a:rPr lang="en-US" sz="2000" b="1" i="1"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sSubPr>
                      <m:e>
                        <m:r>
                          <a:rPr lang="en-US" sz="2000" b="1" i="1"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ℒ</m:t>
                        </m:r>
                      </m:e>
                      <m:sub>
                        <m:r>
                          <a:rPr lang="en-US" sz="2000" b="1" i="1"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𝟏</m:t>
                        </m:r>
                      </m:sub>
                    </m:sSub>
                  </m:oMath>
                </a14:m>
                <a:r>
                  <a:rPr lang="en-US" sz="2000" b="1"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a:t> time delay margin becomes constant at high </a:t>
                </a:r>
                <a14:m>
                  <m:oMath xmlns:m="http://schemas.openxmlformats.org/officeDocument/2006/math">
                    <m:r>
                      <a:rPr lang="en-US" sz="2000" b="1" i="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𝚪</m:t>
                    </m:r>
                  </m:oMath>
                </a14:m>
                <a:endParaRPr lang="en-US" sz="2000"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a:p>
                <a:pPr>
                  <a:buSzPts val="2000"/>
                </a:pPr>
                <a:endPar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a:p>
                <a:pPr marL="285750" indent="-285750">
                  <a:buSzPts val="2000"/>
                  <a:buFont typeface="Wingdings" panose="05000000000000000000" pitchFamily="2" charset="2"/>
                  <a:buChar char="Ø"/>
                </a:pPr>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Below </a:t>
                </a:r>
                <a14:m>
                  <m:oMath xmlns:m="http://schemas.openxmlformats.org/officeDocument/2006/math">
                    <m:r>
                      <m:rPr>
                        <m:sty m:val="p"/>
                      </m:rPr>
                      <a:rPr lang="en-US" sz="1800" b="0" i="0"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t>Γ</m:t>
                    </m:r>
                    <m: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t>≈25,</m:t>
                    </m:r>
                  </m:oMath>
                </a14:m>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 system goes unstable</a:t>
                </a:r>
              </a:p>
              <a:p>
                <a:pPr marL="285750" indent="-285750">
                  <a:buSzPts val="2000"/>
                  <a:buFont typeface="Wingdings" panose="05000000000000000000" pitchFamily="2" charset="2"/>
                  <a:buChar char="Ø"/>
                </a:pPr>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Much higher than MRAC time delay margin</a:t>
                </a:r>
              </a:p>
              <a:p>
                <a:pPr marL="285750" indent="-285750">
                  <a:buSzPts val="2000"/>
                  <a:buFont typeface="Wingdings" panose="05000000000000000000" pitchFamily="2" charset="2"/>
                  <a:buChar char="Ø"/>
                </a:pPr>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Higher-order filter </a:t>
                </a:r>
                <a14:m>
                  <m:oMath xmlns:m="http://schemas.openxmlformats.org/officeDocument/2006/math">
                    <m:sSub>
                      <m:sSubPr>
                        <m:ctrlP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sSubPr>
                      <m:e>
                        <m: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t>𝐶</m:t>
                        </m:r>
                      </m:e>
                      <m:sub>
                        <m: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t>2</m:t>
                        </m:r>
                      </m:sub>
                    </m:sSub>
                    <m:d>
                      <m:dPr>
                        <m:ctrlP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dPr>
                      <m:e>
                        <m:r>
                          <a:rPr lang="en-US"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m:t>𝑠</m:t>
                        </m:r>
                      </m:e>
                    </m:d>
                  </m:oMath>
                </a14:m>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 improves time delay margin at expense of performance</a:t>
                </a:r>
              </a:p>
              <a:p>
                <a:pPr>
                  <a:buSzPts val="2000"/>
                </a:pPr>
                <a:endPar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a:p>
                <a:pPr>
                  <a:buSzPts val="2000"/>
                </a:pPr>
                <a:r>
                  <a:rPr lang="en-US" sz="2000" b="1"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a:t>High bandwidth (increasing </a:t>
                </a:r>
                <a14:m>
                  <m:oMath xmlns:m="http://schemas.openxmlformats.org/officeDocument/2006/math">
                    <m:r>
                      <a:rPr lang="en-US" sz="2000" b="1" i="1"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𝒌</m:t>
                    </m:r>
                    <m:r>
                      <a:rPr lang="en-US" sz="2000" b="1" i="1"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m:t>
                    </m:r>
                  </m:oMath>
                </a14:m>
                <a:r>
                  <a:rPr lang="en-US" sz="2000"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a:t> </a:t>
                </a:r>
                <a14:m>
                  <m:oMath xmlns:m="http://schemas.openxmlformats.org/officeDocument/2006/math">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𝐶</m:t>
                    </m:r>
                    <m:d>
                      <m:dPr>
                        <m:ctrlP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dPr>
                      <m:e>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𝑠</m:t>
                        </m:r>
                      </m:e>
                    </m:d>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m:t>
                    </m:r>
                    <m:f>
                      <m:fPr>
                        <m:ctrlP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fPr>
                      <m:num>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𝑘𝐷</m:t>
                        </m:r>
                        <m:d>
                          <m:dPr>
                            <m:ctrlP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dPr>
                          <m:e>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𝑠</m:t>
                            </m:r>
                          </m:e>
                        </m:d>
                      </m:num>
                      <m:den>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1+</m:t>
                        </m:r>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𝑘𝐷</m:t>
                        </m:r>
                        <m:d>
                          <m:dPr>
                            <m:ctrlP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ctrlPr>
                          </m:dPr>
                          <m:e>
                            <m:r>
                              <a:rPr lang="en-US" sz="2000" b="0" i="1" dirty="0" smtClean="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m:t>𝑠</m:t>
                            </m:r>
                          </m:e>
                        </m:d>
                      </m:den>
                    </m:f>
                  </m:oMath>
                </a14:m>
                <a:r>
                  <a:rPr lang="en-US" sz="2000"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a:t>) </a:t>
                </a:r>
                <a:r>
                  <a:rPr lang="en-US" sz="2000" b="1"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rPr>
                  <a:t>leads to loss of time delay margin</a:t>
                </a:r>
                <a:endParaRPr lang="en-US" sz="1800" b="1"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a:p>
                <a:pPr>
                  <a:buSzPts val="2000"/>
                </a:pPr>
                <a:endParaRPr lang="en-US" sz="1800" b="1"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a:p>
                <a:pPr marL="342900" indent="-342900">
                  <a:buSzPts val="2000"/>
                  <a:buFont typeface="Wingdings" panose="05000000000000000000" pitchFamily="2" charset="2"/>
                  <a:buChar char="Ø"/>
                </a:pPr>
                <a:r>
                  <a:rPr lang="en-US" sz="1800" dirty="0">
                    <a:solidFill>
                      <a:schemeClr val="tx1"/>
                    </a:solidFill>
                    <a:latin typeface="Cambria Math" panose="02040503050406030204" pitchFamily="18" charset="0"/>
                    <a:ea typeface="Cambria Math" panose="02040503050406030204" pitchFamily="18" charset="0"/>
                    <a:cs typeface="Arial" panose="020B0604020202020204" pitchFamily="34" charset="0"/>
                    <a:sym typeface="Helvetica Neue Light"/>
                  </a:rPr>
                  <a:t>Increasing bandwidth improves tracking performance</a:t>
                </a:r>
                <a:endParaRPr lang="en-US" sz="2000" dirty="0">
                  <a:solidFill>
                    <a:schemeClr val="accent1">
                      <a:lumMod val="75000"/>
                    </a:schemeClr>
                  </a:solidFill>
                  <a:latin typeface="Cambria Math" panose="02040503050406030204" pitchFamily="18" charset="0"/>
                  <a:ea typeface="Cambria Math" panose="02040503050406030204" pitchFamily="18" charset="0"/>
                  <a:cs typeface="Arial" panose="020B0604020202020204" pitchFamily="34" charset="0"/>
                  <a:sym typeface="Helvetica Neue Light"/>
                </a:endParaRPr>
              </a:p>
            </p:txBody>
          </p:sp>
        </mc:Choice>
        <mc:Fallback xmlns="">
          <p:sp>
            <p:nvSpPr>
              <p:cNvPr id="18" name="Google Shape;147;p7">
                <a:extLst>
                  <a:ext uri="{FF2B5EF4-FFF2-40B4-BE49-F238E27FC236}">
                    <a16:creationId xmlns:a16="http://schemas.microsoft.com/office/drawing/2014/main" id="{3C53FACB-A6DD-4CEA-8702-4C7DF3C4A1D1}"/>
                  </a:ext>
                </a:extLst>
              </p:cNvPr>
              <p:cNvSpPr txBox="1">
                <a:spLocks noRot="1" noChangeAspect="1" noMove="1" noResize="1" noEditPoints="1" noAdjustHandles="1" noChangeArrowheads="1" noChangeShapeType="1" noTextEdit="1"/>
              </p:cNvSpPr>
              <p:nvPr/>
            </p:nvSpPr>
            <p:spPr>
              <a:xfrm>
                <a:off x="6803134" y="1334279"/>
                <a:ext cx="5005878" cy="4821102"/>
              </a:xfrm>
              <a:prstGeom prst="rect">
                <a:avLst/>
              </a:prstGeom>
              <a:blipFill>
                <a:blip r:embed="rId9"/>
                <a:stretch>
                  <a:fillRect l="-1340" t="-759" r="-2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044B8E-202E-457C-ADED-E4AFF932C434}"/>
                  </a:ext>
                </a:extLst>
              </p:cNvPr>
              <p:cNvSpPr txBox="1"/>
              <p:nvPr/>
            </p:nvSpPr>
            <p:spPr>
              <a:xfrm>
                <a:off x="4522188" y="5811927"/>
                <a:ext cx="1592744" cy="307777"/>
              </a:xfrm>
              <a:prstGeom prst="rect">
                <a:avLst/>
              </a:prstGeom>
              <a:solidFill>
                <a:schemeClr val="bg1"/>
              </a:solidFill>
            </p:spPr>
            <p:txBody>
              <a:bodyPr wrap="none" rtlCol="0">
                <a:spAutoFit/>
              </a:bodyPr>
              <a:lstStyle/>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𝑐</m:t>
                        </m:r>
                      </m:sub>
                    </m:sSub>
                    <m:r>
                      <a:rPr lang="en-US" b="0" i="1" smtClean="0">
                        <a:latin typeface="Cambria Math" panose="02040503050406030204" pitchFamily="18" charset="0"/>
                      </a:rPr>
                      <m:t> </m:t>
                    </m:r>
                  </m:oMath>
                </a14:m>
                <a:r>
                  <a:rPr lang="en-US" dirty="0"/>
                  <a:t>Bandwidth</a:t>
                </a:r>
              </a:p>
            </p:txBody>
          </p:sp>
        </mc:Choice>
        <mc:Fallback xmlns="">
          <p:sp>
            <p:nvSpPr>
              <p:cNvPr id="6" name="TextBox 5">
                <a:extLst>
                  <a:ext uri="{FF2B5EF4-FFF2-40B4-BE49-F238E27FC236}">
                    <a16:creationId xmlns:a16="http://schemas.microsoft.com/office/drawing/2014/main" id="{99044B8E-202E-457C-ADED-E4AFF932C434}"/>
                  </a:ext>
                </a:extLst>
              </p:cNvPr>
              <p:cNvSpPr txBox="1">
                <a:spLocks noRot="1" noChangeAspect="1" noMove="1" noResize="1" noEditPoints="1" noAdjustHandles="1" noChangeArrowheads="1" noChangeShapeType="1" noTextEdit="1"/>
              </p:cNvSpPr>
              <p:nvPr/>
            </p:nvSpPr>
            <p:spPr>
              <a:xfrm>
                <a:off x="4522188" y="5811927"/>
                <a:ext cx="1592744" cy="307777"/>
              </a:xfrm>
              <a:prstGeom prst="rect">
                <a:avLst/>
              </a:prstGeom>
              <a:blipFill>
                <a:blip r:embed="rId10"/>
                <a:stretch>
                  <a:fillRect t="-1961" b="-19608"/>
                </a:stretch>
              </a:blipFill>
            </p:spPr>
            <p:txBody>
              <a:bodyPr/>
              <a:lstStyle/>
              <a:p>
                <a:r>
                  <a:rPr lang="en-US">
                    <a:noFill/>
                  </a:rPr>
                  <a:t> </a:t>
                </a:r>
              </a:p>
            </p:txBody>
          </p:sp>
        </mc:Fallback>
      </mc:AlternateContent>
      <p:sp>
        <p:nvSpPr>
          <p:cNvPr id="24" name="Google Shape;100;p1">
            <a:extLst>
              <a:ext uri="{FF2B5EF4-FFF2-40B4-BE49-F238E27FC236}">
                <a16:creationId xmlns:a16="http://schemas.microsoft.com/office/drawing/2014/main" id="{56E99DB8-E4E6-4FCA-8DF1-217ED51718F3}"/>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8" y="207286"/>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Example comparing performance between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𝐶</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𝑠</m:t>
                        </m:r>
                      </m:e>
                    </m:d>
                  </m:oMath>
                </a14:m>
                <a:r>
                  <a:rPr lang="en-US" sz="2400" dirty="0">
                    <a:solidFill>
                      <a:schemeClr val="lt1"/>
                    </a:solidFill>
                    <a:latin typeface="+mn-lt"/>
                    <a:ea typeface="Helvetica Neue Light"/>
                    <a:cs typeface="Helvetica Neue Light"/>
                    <a:sym typeface="Helvetica Neue Light"/>
                  </a:rPr>
                  <a:t> and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𝐶</m:t>
                        </m:r>
                      </m:e>
                      <m:sub>
                        <m:r>
                          <a:rPr lang="en-US" sz="2400" b="0" i="1" smtClean="0">
                            <a:solidFill>
                              <a:schemeClr val="lt1"/>
                            </a:solidFill>
                            <a:latin typeface="Cambria Math" panose="02040503050406030204" pitchFamily="18" charset="0"/>
                            <a:ea typeface="Helvetica Neue Light"/>
                            <a:cs typeface="Helvetica Neue Light"/>
                            <a:sym typeface="Helvetica Neue Light"/>
                          </a:rPr>
                          <m:t>2</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𝑠</m:t>
                        </m:r>
                      </m:e>
                    </m:d>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𝑘</m:t>
                    </m:r>
                    <m:r>
                      <a:rPr lang="en-US" sz="2400" b="0" i="1" smtClean="0">
                        <a:solidFill>
                          <a:schemeClr val="lt1"/>
                        </a:solidFill>
                        <a:latin typeface="Cambria Math" panose="02040503050406030204" pitchFamily="18" charset="0"/>
                        <a:ea typeface="Helvetica Neue Light"/>
                        <a:cs typeface="Helvetica Neue Light"/>
                        <a:sym typeface="Helvetica Neue Light"/>
                      </a:rPr>
                      <m:t>=20</m:t>
                    </m:r>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Γ</m:t>
                    </m:r>
                    <m:r>
                      <a:rPr lang="en-US" sz="2400" b="0" i="1" smtClean="0">
                        <a:solidFill>
                          <a:schemeClr val="lt1"/>
                        </a:solidFill>
                        <a:latin typeface="Cambria Math" panose="02040503050406030204" pitchFamily="18" charset="0"/>
                        <a:ea typeface="Helvetica Neue Light"/>
                        <a:cs typeface="Helvetica Neue Light"/>
                        <a:sym typeface="Helvetica Neue Light"/>
                      </a:rPr>
                      <m:t>=1000</m:t>
                    </m:r>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8" y="207286"/>
                <a:ext cx="10910026" cy="461624"/>
              </a:xfrm>
              <a:prstGeom prst="rect">
                <a:avLst/>
              </a:prstGeom>
              <a:blipFill>
                <a:blip r:embed="rId3"/>
                <a:stretch>
                  <a:fillRect l="-894" t="-9211" b="-30263"/>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794CB0AC-7EC5-446D-9E85-9282BDCDDE02}"/>
              </a:ext>
            </a:extLst>
          </p:cNvPr>
          <p:cNvPicPr>
            <a:picLocks noChangeAspect="1"/>
          </p:cNvPicPr>
          <p:nvPr/>
        </p:nvPicPr>
        <p:blipFill rotWithShape="1">
          <a:blip r:embed="rId4"/>
          <a:srcRect t="3277"/>
          <a:stretch/>
        </p:blipFill>
        <p:spPr>
          <a:xfrm>
            <a:off x="2034613" y="860524"/>
            <a:ext cx="8122771" cy="4910399"/>
          </a:xfrm>
          <a:prstGeom prst="rect">
            <a:avLst/>
          </a:prstGeom>
        </p:spPr>
      </p:pic>
      <mc:AlternateContent xmlns:mc="http://schemas.openxmlformats.org/markup-compatibility/2006" xmlns:a14="http://schemas.microsoft.com/office/drawing/2010/main">
        <mc:Choice Requires="a14">
          <p:sp>
            <p:nvSpPr>
              <p:cNvPr id="17" name="Google Shape;161;p8">
                <a:extLst>
                  <a:ext uri="{FF2B5EF4-FFF2-40B4-BE49-F238E27FC236}">
                    <a16:creationId xmlns:a16="http://schemas.microsoft.com/office/drawing/2014/main" id="{FB30EE9A-F190-45C1-B4A1-2F9B751C5E38}"/>
                  </a:ext>
                </a:extLst>
              </p:cNvPr>
              <p:cNvSpPr txBox="1"/>
              <p:nvPr/>
            </p:nvSpPr>
            <p:spPr>
              <a:xfrm>
                <a:off x="1856231" y="5560162"/>
                <a:ext cx="8992661" cy="711514"/>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600"/>
                  </a:spcAft>
                  <a:buClr>
                    <a:schemeClr val="dk1"/>
                  </a:buClr>
                  <a:buSzPts val="2000"/>
                  <a:buFont typeface="Wingdings" panose="05000000000000000000" pitchFamily="2" charset="2"/>
                  <a:buChar char="Ø"/>
                </a:pPr>
                <a:r>
                  <a:rPr lang="en-US" sz="1800" dirty="0">
                    <a:solidFill>
                      <a:schemeClr val="dk1"/>
                    </a:solidFill>
                    <a:latin typeface="+mn-lt"/>
                    <a:sym typeface="Helvetica Neue Light"/>
                  </a:rPr>
                  <a:t>Example of slower transient for </a:t>
                </a:r>
                <a14:m>
                  <m:oMath xmlns:m="http://schemas.openxmlformats.org/officeDocument/2006/math">
                    <m:sSub>
                      <m:sSubPr>
                        <m:ctrlPr>
                          <a:rPr lang="en-US" sz="1800" b="0" i="1" smtClean="0">
                            <a:solidFill>
                              <a:schemeClr val="dk1"/>
                            </a:solidFill>
                            <a:latin typeface="Cambria Math" panose="02040503050406030204" pitchFamily="18" charset="0"/>
                            <a:sym typeface="Helvetica Neue Light"/>
                          </a:rPr>
                        </m:ctrlPr>
                      </m:sSubPr>
                      <m:e>
                        <m:r>
                          <a:rPr lang="en-US" sz="1800" b="0" i="1" smtClean="0">
                            <a:solidFill>
                              <a:schemeClr val="dk1"/>
                            </a:solidFill>
                            <a:latin typeface="Cambria Math" panose="02040503050406030204" pitchFamily="18" charset="0"/>
                            <a:sym typeface="Helvetica Neue Light"/>
                          </a:rPr>
                          <m:t>𝐶</m:t>
                        </m:r>
                      </m:e>
                      <m:sub>
                        <m:r>
                          <a:rPr lang="en-US" sz="1800" b="0" i="1" smtClean="0">
                            <a:solidFill>
                              <a:schemeClr val="dk1"/>
                            </a:solidFill>
                            <a:latin typeface="Cambria Math" panose="02040503050406030204" pitchFamily="18" charset="0"/>
                            <a:sym typeface="Helvetica Neue Light"/>
                          </a:rPr>
                          <m:t>2</m:t>
                        </m:r>
                      </m:sub>
                    </m:sSub>
                    <m:d>
                      <m:dPr>
                        <m:ctrlPr>
                          <a:rPr lang="en-US" sz="1800" b="0" i="1" smtClean="0">
                            <a:solidFill>
                              <a:schemeClr val="dk1"/>
                            </a:solidFill>
                            <a:latin typeface="Cambria Math" panose="02040503050406030204" pitchFamily="18" charset="0"/>
                            <a:sym typeface="Helvetica Neue Light"/>
                          </a:rPr>
                        </m:ctrlPr>
                      </m:dPr>
                      <m:e>
                        <m:r>
                          <a:rPr lang="en-US" sz="1800" b="0" i="1" smtClean="0">
                            <a:solidFill>
                              <a:schemeClr val="dk1"/>
                            </a:solidFill>
                            <a:latin typeface="Cambria Math" panose="02040503050406030204" pitchFamily="18" charset="0"/>
                            <a:sym typeface="Helvetica Neue Light"/>
                          </a:rPr>
                          <m:t>𝑠</m:t>
                        </m:r>
                      </m:e>
                    </m:d>
                  </m:oMath>
                </a14:m>
                <a:r>
                  <a:rPr lang="en-US" sz="1800" dirty="0">
                    <a:latin typeface="+mn-lt"/>
                  </a:rPr>
                  <a:t> for same </a:t>
                </a:r>
                <a14:m>
                  <m:oMath xmlns:m="http://schemas.openxmlformats.org/officeDocument/2006/math">
                    <m:r>
                      <a:rPr lang="en-US" sz="1800" b="0" i="1" smtClean="0">
                        <a:latin typeface="Cambria Math" panose="02040503050406030204" pitchFamily="18" charset="0"/>
                      </a:rPr>
                      <m:t>𝑘</m:t>
                    </m:r>
                  </m:oMath>
                </a14:m>
                <a:r>
                  <a:rPr lang="en-US" sz="1800" dirty="0">
                    <a:latin typeface="+mn-lt"/>
                  </a:rPr>
                  <a:t>, </a:t>
                </a:r>
                <a14:m>
                  <m:oMath xmlns:m="http://schemas.openxmlformats.org/officeDocument/2006/math">
                    <m:r>
                      <m:rPr>
                        <m:sty m:val="p"/>
                      </m:rPr>
                      <a:rPr lang="en-US" sz="1800" b="0" i="0" smtClean="0">
                        <a:latin typeface="Cambria Math" panose="02040503050406030204" pitchFamily="18" charset="0"/>
                      </a:rPr>
                      <m:t>Γ</m:t>
                    </m:r>
                  </m:oMath>
                </a14:m>
                <a:endParaRPr lang="en-US" sz="1800" dirty="0">
                  <a:latin typeface="+mn-lt"/>
                </a:endParaRPr>
              </a:p>
              <a:p>
                <a:pPr marL="285750" marR="0" lvl="0" indent="-285750" rtl="0">
                  <a:lnSpc>
                    <a:spcPct val="100000"/>
                  </a:lnSpc>
                  <a:spcBef>
                    <a:spcPts val="0"/>
                  </a:spcBef>
                  <a:spcAft>
                    <a:spcPts val="600"/>
                  </a:spcAft>
                  <a:buClr>
                    <a:schemeClr val="dk1"/>
                  </a:buClr>
                  <a:buSzPts val="2000"/>
                  <a:buFont typeface="Wingdings" panose="05000000000000000000" pitchFamily="2" charset="2"/>
                  <a:buChar char="Ø"/>
                </a:pPr>
                <a:r>
                  <a:rPr lang="en-US" sz="1800" dirty="0">
                    <a:latin typeface="+mn-lt"/>
                  </a:rPr>
                  <a:t>Higher order filter trades some performance for robustness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𝑠</m:t>
                        </m:r>
                      </m:e>
                    </m:d>
                  </m:oMath>
                </a14:m>
                <a:r>
                  <a:rPr lang="en-US" sz="1800" dirty="0">
                    <a:latin typeface="+mn-lt"/>
                  </a:rPr>
                  <a:t> has higher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𝜏</m:t>
                        </m:r>
                      </m:e>
                      <m:sub>
                        <m:r>
                          <a:rPr lang="en-US" sz="1800" b="0" i="1" smtClean="0">
                            <a:latin typeface="Cambria Math" panose="02040503050406030204" pitchFamily="18" charset="0"/>
                          </a:rPr>
                          <m:t>𝑑</m:t>
                        </m:r>
                      </m:sub>
                    </m:sSub>
                  </m:oMath>
                </a14:m>
                <a:r>
                  <a:rPr lang="en-US" sz="1800" dirty="0">
                    <a:latin typeface="+mn-lt"/>
                  </a:rPr>
                  <a:t>) </a:t>
                </a:r>
                <a:endParaRPr sz="1800" dirty="0">
                  <a:latin typeface="+mn-lt"/>
                </a:endParaRPr>
              </a:p>
            </p:txBody>
          </p:sp>
        </mc:Choice>
        <mc:Fallback xmlns="">
          <p:sp>
            <p:nvSpPr>
              <p:cNvPr id="17" name="Google Shape;161;p8">
                <a:extLst>
                  <a:ext uri="{FF2B5EF4-FFF2-40B4-BE49-F238E27FC236}">
                    <a16:creationId xmlns:a16="http://schemas.microsoft.com/office/drawing/2014/main" id="{FB30EE9A-F190-45C1-B4A1-2F9B751C5E38}"/>
                  </a:ext>
                </a:extLst>
              </p:cNvPr>
              <p:cNvSpPr txBox="1">
                <a:spLocks noRot="1" noChangeAspect="1" noMove="1" noResize="1" noEditPoints="1" noAdjustHandles="1" noChangeArrowheads="1" noChangeShapeType="1" noTextEdit="1"/>
              </p:cNvSpPr>
              <p:nvPr/>
            </p:nvSpPr>
            <p:spPr>
              <a:xfrm>
                <a:off x="1856231" y="5560162"/>
                <a:ext cx="8992661" cy="711514"/>
              </a:xfrm>
              <a:prstGeom prst="rect">
                <a:avLst/>
              </a:prstGeom>
              <a:blipFill>
                <a:blip r:embed="rId5"/>
                <a:stretch>
                  <a:fillRect l="-610" t="-5983" b="-153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8394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1" name="Google Shape;161;p8"/>
          <p:cNvSpPr txBox="1"/>
          <p:nvPr/>
        </p:nvSpPr>
        <p:spPr>
          <a:xfrm>
            <a:off x="583914" y="5464730"/>
            <a:ext cx="11024170" cy="6541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Helvetica Neue Light"/>
              <a:buNone/>
            </a:pPr>
            <a:endParaRPr sz="1600" dirty="0">
              <a:latin typeface="+mn-lt"/>
            </a:endParaRPr>
          </a:p>
        </p:txBody>
      </p:sp>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Increasing bandwidth </a:t>
                </a:r>
                <a14:m>
                  <m:oMath xmlns:m="http://schemas.openxmlformats.org/officeDocument/2006/math">
                    <m:r>
                      <a:rPr lang="en-US" sz="2400" i="1" u="none" strike="noStrike" cap="none" dirty="0" smtClean="0">
                        <a:solidFill>
                          <a:schemeClr val="lt1"/>
                        </a:solidFill>
                        <a:latin typeface="Cambria Math" panose="02040503050406030204" pitchFamily="18" charset="0"/>
                        <a:ea typeface="Helvetica Neue Light"/>
                        <a:cs typeface="Helvetica Neue Light"/>
                        <a:sym typeface="Helvetica Neue Light"/>
                      </a:rPr>
                      <m:t>𝑘</m:t>
                    </m:r>
                  </m:oMath>
                </a14:m>
                <a:r>
                  <a:rPr lang="en-US" sz="2400" u="none" strike="noStrike" cap="none" dirty="0">
                    <a:solidFill>
                      <a:schemeClr val="lt1"/>
                    </a:solidFill>
                    <a:latin typeface="+mn-lt"/>
                    <a:ea typeface="Helvetica Neue Light"/>
                    <a:cs typeface="Helvetica Neue Light"/>
                    <a:sym typeface="Helvetica Neue Light"/>
                  </a:rPr>
                  <a:t> of filter improves tracking (transient speed)</a:t>
                </a:r>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10" y="204051"/>
                <a:ext cx="10910026" cy="461624"/>
              </a:xfrm>
              <a:prstGeom prst="rect">
                <a:avLst/>
              </a:prstGeom>
              <a:blipFill>
                <a:blip r:embed="rId3"/>
                <a:stretch>
                  <a:fillRect l="-894" t="-9211" b="-30263"/>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3D49ADEC-6DBA-40AF-B7DF-274C1CE37811}"/>
              </a:ext>
            </a:extLst>
          </p:cNvPr>
          <p:cNvPicPr>
            <a:picLocks noChangeAspect="1"/>
          </p:cNvPicPr>
          <p:nvPr/>
        </p:nvPicPr>
        <p:blipFill>
          <a:blip r:embed="rId4"/>
          <a:stretch>
            <a:fillRect/>
          </a:stretch>
        </p:blipFill>
        <p:spPr>
          <a:xfrm>
            <a:off x="1953721" y="860524"/>
            <a:ext cx="7515225" cy="469701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9BEA65-6104-4005-AF9D-13023325E77A}"/>
                  </a:ext>
                </a:extLst>
              </p:cNvPr>
              <p:cNvSpPr txBox="1"/>
              <p:nvPr/>
            </p:nvSpPr>
            <p:spPr>
              <a:xfrm>
                <a:off x="1764878" y="5482936"/>
                <a:ext cx="9077877"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At higher bandwidth, high frequency components noticeable in control signal</a:t>
                </a:r>
              </a:p>
              <a:p>
                <a:pPr marL="285750" indent="-285750">
                  <a:spcAft>
                    <a:spcPts val="600"/>
                  </a:spcAft>
                  <a:buFont typeface="Wingdings" panose="05000000000000000000" pitchFamily="2" charset="2"/>
                  <a:buChar char="Ø"/>
                </a:pPr>
                <a:r>
                  <a:rPr lang="en-US" sz="1800" dirty="0"/>
                  <a:t>Below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≈8</m:t>
                    </m:r>
                  </m:oMath>
                </a14:m>
                <a:r>
                  <a:rPr lang="en-US" sz="1800" dirty="0"/>
                  <a:t>, system is unstable as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dirty="0"/>
                  <a:t>-norm condition fails</a:t>
                </a:r>
              </a:p>
            </p:txBody>
          </p:sp>
        </mc:Choice>
        <mc:Fallback xmlns="">
          <p:sp>
            <p:nvSpPr>
              <p:cNvPr id="9" name="TextBox 8">
                <a:extLst>
                  <a:ext uri="{FF2B5EF4-FFF2-40B4-BE49-F238E27FC236}">
                    <a16:creationId xmlns:a16="http://schemas.microsoft.com/office/drawing/2014/main" id="{6B9BEA65-6104-4005-AF9D-13023325E77A}"/>
                  </a:ext>
                </a:extLst>
              </p:cNvPr>
              <p:cNvSpPr txBox="1">
                <a:spLocks noRot="1" noChangeAspect="1" noMove="1" noResize="1" noEditPoints="1" noAdjustHandles="1" noChangeArrowheads="1" noChangeShapeType="1" noTextEdit="1"/>
              </p:cNvSpPr>
              <p:nvPr/>
            </p:nvSpPr>
            <p:spPr>
              <a:xfrm>
                <a:off x="1764878" y="5482936"/>
                <a:ext cx="9077877" cy="723275"/>
              </a:xfrm>
              <a:prstGeom prst="rect">
                <a:avLst/>
              </a:prstGeom>
              <a:blipFill>
                <a:blip r:embed="rId5"/>
                <a:stretch>
                  <a:fillRect l="-470" t="-4202" b="-12605"/>
                </a:stretch>
              </a:blipFill>
            </p:spPr>
            <p:txBody>
              <a:bodyPr/>
              <a:lstStyle/>
              <a:p>
                <a:r>
                  <a:rPr lang="en-US">
                    <a:noFill/>
                  </a:rPr>
                  <a:t> </a:t>
                </a:r>
              </a:p>
            </p:txBody>
          </p:sp>
        </mc:Fallback>
      </mc:AlternateContent>
    </p:spTree>
    <p:extLst>
      <p:ext uri="{BB962C8B-B14F-4D97-AF65-F5344CB8AC3E}">
        <p14:creationId xmlns:p14="http://schemas.microsoft.com/office/powerpoint/2010/main" val="81511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0" name="Google Shape;160;p8"/>
          <p:cNvSpPr txBox="1"/>
          <p:nvPr/>
        </p:nvSpPr>
        <p:spPr>
          <a:xfrm>
            <a:off x="4548417" y="3123892"/>
            <a:ext cx="309516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A5A5A5"/>
                </a:solidFill>
                <a:latin typeface="+mn-lt"/>
                <a:ea typeface="Helvetica Neue Light"/>
                <a:cs typeface="Helvetica Neue Light"/>
                <a:sym typeface="Helvetica Neue Light"/>
              </a:rPr>
              <a:t>CHART / GRAPH</a:t>
            </a:r>
            <a:endParaRPr dirty="0">
              <a:latin typeface="+mn-lt"/>
            </a:endParaRPr>
          </a:p>
        </p:txBody>
      </p:sp>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Increasing </a:t>
                </a:r>
                <a14:m>
                  <m:oMath xmlns:m="http://schemas.openxmlformats.org/officeDocument/2006/math">
                    <m:r>
                      <m:rPr>
                        <m:sty m:val="p"/>
                      </m:rPr>
                      <a:rPr lang="en-US" sz="2400" b="0" i="0" u="none" strike="noStrike" cap="none" smtClean="0">
                        <a:solidFill>
                          <a:schemeClr val="lt1"/>
                        </a:solidFill>
                        <a:latin typeface="Cambria Math" panose="02040503050406030204" pitchFamily="18" charset="0"/>
                        <a:ea typeface="Helvetica Neue Light"/>
                        <a:cs typeface="Helvetica Neue Light"/>
                        <a:sym typeface="Helvetica Neue Light"/>
                      </a:rPr>
                      <m:t>Γ</m:t>
                    </m:r>
                  </m:oMath>
                </a14:m>
                <a:r>
                  <a:rPr lang="en-US" sz="2400" dirty="0">
                    <a:solidFill>
                      <a:schemeClr val="lt1"/>
                    </a:solidFill>
                    <a:latin typeface="+mn-lt"/>
                    <a:ea typeface="Helvetica Neue Light"/>
                    <a:cs typeface="Helvetica Neue Light"/>
                    <a:sym typeface="Helvetica Neue Light"/>
                  </a:rPr>
                  <a:t> adaptive gain improves tracking for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ℒ</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10" y="204051"/>
                <a:ext cx="10910026" cy="461624"/>
              </a:xfrm>
              <a:prstGeom prst="rect">
                <a:avLst/>
              </a:prstGeom>
              <a:blipFill>
                <a:blip r:embed="rId3"/>
                <a:stretch>
                  <a:fillRect l="-894" t="-9211" b="-30263"/>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66FA67F5-7C2E-41EC-B1FD-0E3939ED771F}"/>
              </a:ext>
            </a:extLst>
          </p:cNvPr>
          <p:cNvPicPr>
            <a:picLocks noChangeAspect="1"/>
          </p:cNvPicPr>
          <p:nvPr/>
        </p:nvPicPr>
        <p:blipFill>
          <a:blip r:embed="rId4"/>
          <a:stretch>
            <a:fillRect/>
          </a:stretch>
        </p:blipFill>
        <p:spPr>
          <a:xfrm>
            <a:off x="2366801" y="1142919"/>
            <a:ext cx="6930044" cy="4331278"/>
          </a:xfrm>
          <a:prstGeom prst="rect">
            <a:avLst/>
          </a:prstGeom>
        </p:spPr>
      </p:pic>
      <p:pic>
        <p:nvPicPr>
          <p:cNvPr id="7" name="Picture 6">
            <a:extLst>
              <a:ext uri="{FF2B5EF4-FFF2-40B4-BE49-F238E27FC236}">
                <a16:creationId xmlns:a16="http://schemas.microsoft.com/office/drawing/2014/main" id="{B421B6C5-541D-49F8-AA50-32A76871C9F8}"/>
              </a:ext>
            </a:extLst>
          </p:cNvPr>
          <p:cNvPicPr>
            <a:picLocks noChangeAspect="1"/>
          </p:cNvPicPr>
          <p:nvPr/>
        </p:nvPicPr>
        <p:blipFill rotWithShape="1">
          <a:blip r:embed="rId5"/>
          <a:srcRect l="9607" t="66733" r="57588" b="8976"/>
          <a:stretch/>
        </p:blipFill>
        <p:spPr>
          <a:xfrm>
            <a:off x="8841476" y="3591383"/>
            <a:ext cx="3350524" cy="1550710"/>
          </a:xfrm>
          <a:prstGeom prst="rect">
            <a:avLst/>
          </a:prstGeom>
          <a:ln>
            <a:solidFill>
              <a:srgbClr val="1313F5"/>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8399F5-07F8-4F04-ACC9-57B166D74B08}"/>
                  </a:ext>
                </a:extLst>
              </p:cNvPr>
              <p:cNvSpPr txBox="1"/>
              <p:nvPr/>
            </p:nvSpPr>
            <p:spPr>
              <a:xfrm>
                <a:off x="1557060" y="5278135"/>
                <a:ext cx="9077877" cy="1000274"/>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Higher frequency components more noticeable in control signal with higher gain (still strongly attenuated) – control signal largely decoupled from </a:t>
                </a:r>
                <a14:m>
                  <m:oMath xmlns:m="http://schemas.openxmlformats.org/officeDocument/2006/math">
                    <m:r>
                      <m:rPr>
                        <m:sty m:val="p"/>
                      </m:rPr>
                      <a:rPr lang="en-US" sz="1800" b="0" i="0" smtClean="0">
                        <a:latin typeface="Cambria Math" panose="02040503050406030204" pitchFamily="18" charset="0"/>
                      </a:rPr>
                      <m:t>Γ</m:t>
                    </m:r>
                  </m:oMath>
                </a14:m>
                <a:endParaRPr lang="en-US" sz="1800" dirty="0"/>
              </a:p>
              <a:p>
                <a:pPr marL="285750" indent="-285750">
                  <a:spcAft>
                    <a:spcPts val="600"/>
                  </a:spcAft>
                  <a:buFont typeface="Wingdings" panose="05000000000000000000" pitchFamily="2" charset="2"/>
                  <a:buChar char="Ø"/>
                </a:pPr>
                <a:r>
                  <a:rPr lang="en-US" sz="1800" dirty="0"/>
                  <a:t> Insignificant increase in performance above </a:t>
                </a:r>
                <a14:m>
                  <m:oMath xmlns:m="http://schemas.openxmlformats.org/officeDocument/2006/math">
                    <m:r>
                      <m:rPr>
                        <m:sty m:val="p"/>
                      </m:rPr>
                      <a:rPr lang="en-US" sz="1800" b="0" i="0" smtClean="0">
                        <a:latin typeface="Cambria Math" panose="02040503050406030204" pitchFamily="18" charset="0"/>
                      </a:rPr>
                      <m:t>Γ</m:t>
                    </m:r>
                    <m:r>
                      <a:rPr lang="en-US" sz="1800" b="0" i="1" smtClean="0">
                        <a:latin typeface="Cambria Math" panose="02040503050406030204" pitchFamily="18" charset="0"/>
                      </a:rPr>
                      <m:t>=500</m:t>
                    </m:r>
                  </m:oMath>
                </a14:m>
                <a:endParaRPr lang="en-US" sz="1800" dirty="0"/>
              </a:p>
            </p:txBody>
          </p:sp>
        </mc:Choice>
        <mc:Fallback xmlns="">
          <p:sp>
            <p:nvSpPr>
              <p:cNvPr id="8" name="TextBox 7">
                <a:extLst>
                  <a:ext uri="{FF2B5EF4-FFF2-40B4-BE49-F238E27FC236}">
                    <a16:creationId xmlns:a16="http://schemas.microsoft.com/office/drawing/2014/main" id="{B28399F5-07F8-4F04-ACC9-57B166D74B08}"/>
                  </a:ext>
                </a:extLst>
              </p:cNvPr>
              <p:cNvSpPr txBox="1">
                <a:spLocks noRot="1" noChangeAspect="1" noMove="1" noResize="1" noEditPoints="1" noAdjustHandles="1" noChangeArrowheads="1" noChangeShapeType="1" noTextEdit="1"/>
              </p:cNvSpPr>
              <p:nvPr/>
            </p:nvSpPr>
            <p:spPr>
              <a:xfrm>
                <a:off x="1557060" y="5278135"/>
                <a:ext cx="9077877" cy="1000274"/>
              </a:xfrm>
              <a:prstGeom prst="rect">
                <a:avLst/>
              </a:prstGeom>
              <a:blipFill>
                <a:blip r:embed="rId6"/>
                <a:stretch>
                  <a:fillRect l="-403" t="-3659" r="-268" b="-914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FB97165-05B7-40F2-85DD-B051B675A50D}"/>
              </a:ext>
            </a:extLst>
          </p:cNvPr>
          <p:cNvSpPr txBox="1"/>
          <p:nvPr/>
        </p:nvSpPr>
        <p:spPr>
          <a:xfrm>
            <a:off x="8830731" y="3535559"/>
            <a:ext cx="905933" cy="307777"/>
          </a:xfrm>
          <a:prstGeom prst="rect">
            <a:avLst/>
          </a:prstGeom>
          <a:noFill/>
        </p:spPr>
        <p:txBody>
          <a:bodyPr wrap="square" rtlCol="0">
            <a:spAutoFit/>
          </a:bodyPr>
          <a:lstStyle/>
          <a:p>
            <a:r>
              <a:rPr lang="en-US" dirty="0"/>
              <a:t>call out</a:t>
            </a:r>
          </a:p>
        </p:txBody>
      </p:sp>
      <p:sp>
        <p:nvSpPr>
          <p:cNvPr id="16" name="TextBox 15">
            <a:extLst>
              <a:ext uri="{FF2B5EF4-FFF2-40B4-BE49-F238E27FC236}">
                <a16:creationId xmlns:a16="http://schemas.microsoft.com/office/drawing/2014/main" id="{143BDE1E-8241-4969-899E-77AFFE07A359}"/>
              </a:ext>
            </a:extLst>
          </p:cNvPr>
          <p:cNvSpPr txBox="1"/>
          <p:nvPr/>
        </p:nvSpPr>
        <p:spPr>
          <a:xfrm>
            <a:off x="3225797" y="3909520"/>
            <a:ext cx="905933" cy="307777"/>
          </a:xfrm>
          <a:prstGeom prst="rect">
            <a:avLst/>
          </a:prstGeom>
          <a:noFill/>
        </p:spPr>
        <p:txBody>
          <a:bodyPr wrap="square" rtlCol="0">
            <a:spAutoFit/>
          </a:bodyPr>
          <a:lstStyle/>
          <a:p>
            <a:r>
              <a:rPr lang="en-US" dirty="0"/>
              <a:t>call out</a:t>
            </a:r>
          </a:p>
        </p:txBody>
      </p:sp>
      <p:sp>
        <p:nvSpPr>
          <p:cNvPr id="10" name="Rectangle 9">
            <a:extLst>
              <a:ext uri="{FF2B5EF4-FFF2-40B4-BE49-F238E27FC236}">
                <a16:creationId xmlns:a16="http://schemas.microsoft.com/office/drawing/2014/main" id="{324A7300-8920-4FF8-9F4B-D27751C6B863}"/>
              </a:ext>
            </a:extLst>
          </p:cNvPr>
          <p:cNvSpPr/>
          <p:nvPr/>
        </p:nvSpPr>
        <p:spPr>
          <a:xfrm>
            <a:off x="3268130" y="4168423"/>
            <a:ext cx="592670" cy="240484"/>
          </a:xfrm>
          <a:prstGeom prst="rect">
            <a:avLst/>
          </a:prstGeom>
          <a:noFill/>
          <a:ln w="9525">
            <a:solidFill>
              <a:srgbClr val="1313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89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202276" y="154948"/>
                <a:ext cx="11986952" cy="50913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System subject to constant input disturbance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𝑢</m:t>
                    </m:r>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r>
                      <a:rPr lang="en-US" sz="2400" b="0" i="1" smtClean="0">
                        <a:solidFill>
                          <a:schemeClr val="lt1"/>
                        </a:solidFill>
                        <a:latin typeface="Cambria Math" panose="02040503050406030204" pitchFamily="18" charset="0"/>
                        <a:ea typeface="Helvetica Neue Light"/>
                        <a:cs typeface="Helvetica Neue Light"/>
                        <a:sym typeface="Helvetica Neue Light"/>
                      </a:rPr>
                      <m:t>=</m:t>
                    </m:r>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𝑢</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𝑎𝑑</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r>
                      <a:rPr lang="en-US" sz="2400" b="0" i="1" smtClean="0">
                        <a:solidFill>
                          <a:schemeClr val="lt1"/>
                        </a:solidFill>
                        <a:latin typeface="Cambria Math" panose="02040503050406030204" pitchFamily="18" charset="0"/>
                        <a:ea typeface="Helvetica Neue Light"/>
                        <a:cs typeface="Helvetica Neue Light"/>
                        <a:sym typeface="Helvetica Neue Light"/>
                      </a:rPr>
                      <m:t>+</m:t>
                    </m:r>
                    <m:sSubSup>
                      <m:sSubSup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SupPr>
                      <m:e>
                        <m:r>
                          <a:rPr lang="en-US" sz="2400" b="0" i="1" smtClean="0">
                            <a:solidFill>
                              <a:schemeClr val="lt1"/>
                            </a:solidFill>
                            <a:latin typeface="Cambria Math" panose="02040503050406030204" pitchFamily="18" charset="0"/>
                            <a:ea typeface="Helvetica Neue Light"/>
                            <a:cs typeface="Helvetica Neue Light"/>
                            <a:sym typeface="Helvetica Neue Light"/>
                          </a:rPr>
                          <m:t>𝑘</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𝑥</m:t>
                        </m:r>
                      </m:sub>
                      <m:sup>
                        <m:r>
                          <a:rPr lang="en-US" sz="2400" b="0" i="1" smtClean="0">
                            <a:solidFill>
                              <a:schemeClr val="lt1"/>
                            </a:solidFill>
                            <a:latin typeface="Cambria Math" panose="02040503050406030204" pitchFamily="18" charset="0"/>
                            <a:ea typeface="Helvetica Neue Light"/>
                            <a:cs typeface="Helvetica Neue Light"/>
                            <a:sym typeface="Helvetica Neue Light"/>
                          </a:rPr>
                          <m:t>𝑇</m:t>
                        </m:r>
                      </m:sup>
                    </m:sSubSup>
                    <m:r>
                      <a:rPr lang="en-US" sz="2400" b="0" i="1" smtClean="0">
                        <a:solidFill>
                          <a:schemeClr val="lt1"/>
                        </a:solidFill>
                        <a:latin typeface="Cambria Math" panose="02040503050406030204" pitchFamily="18" charset="0"/>
                        <a:ea typeface="Helvetica Neue Light"/>
                        <a:cs typeface="Helvetica Neue Light"/>
                        <a:sym typeface="Helvetica Neue Light"/>
                      </a:rPr>
                      <m:t>𝑥</m:t>
                    </m:r>
                    <m:r>
                      <a:rPr lang="en-US" sz="2400" b="0" i="1" smtClean="0">
                        <a:solidFill>
                          <a:schemeClr val="lt1"/>
                        </a:solidFill>
                        <a:latin typeface="Cambria Math" panose="02040503050406030204" pitchFamily="18" charset="0"/>
                        <a:ea typeface="Helvetica Neue Light"/>
                        <a:cs typeface="Helvetica Neue Light"/>
                        <a:sym typeface="Helvetica Neue Light"/>
                      </a:rPr>
                      <m:t>+</m:t>
                    </m:r>
                    <m:r>
                      <a:rPr lang="en-US" sz="2400" b="0" i="1" smtClean="0">
                        <a:solidFill>
                          <a:schemeClr val="lt1"/>
                        </a:solidFill>
                        <a:latin typeface="Cambria Math" panose="02040503050406030204" pitchFamily="18" charset="0"/>
                        <a:ea typeface="Helvetica Neue Light"/>
                        <a:cs typeface="Helvetica Neue Light"/>
                        <a:sym typeface="Helvetica Neue Light"/>
                      </a:rPr>
                      <m:t>𝐶</m:t>
                    </m:r>
                    <m:r>
                      <a:rPr lang="en-US" sz="2400" b="0" i="1" smtClean="0">
                        <a:solidFill>
                          <a:schemeClr val="lt1"/>
                        </a:solidFill>
                        <a:latin typeface="Cambria Math" panose="02040503050406030204" pitchFamily="18" charset="0"/>
                        <a:ea typeface="Helvetica Neue Light"/>
                        <a:cs typeface="Helvetica Neue Light"/>
                        <a:sym typeface="Helvetica Neue Light"/>
                      </a:rPr>
                      <m:t>, </m:t>
                    </m:r>
                    <m:r>
                      <a:rPr lang="en-US" sz="2400" b="0" i="1" smtClean="0">
                        <a:solidFill>
                          <a:schemeClr val="lt1"/>
                        </a:solidFill>
                        <a:latin typeface="Cambria Math" panose="02040503050406030204" pitchFamily="18" charset="0"/>
                        <a:ea typeface="Helvetica Neue Light"/>
                        <a:cs typeface="Helvetica Neue Light"/>
                        <a:sym typeface="Helvetica Neue Light"/>
                      </a:rPr>
                      <m:t>𝛿</m:t>
                    </m:r>
                    <m:r>
                      <a:rPr lang="en-US" sz="2400" b="0" i="1" smtClean="0">
                        <a:solidFill>
                          <a:schemeClr val="lt1"/>
                        </a:solidFill>
                        <a:latin typeface="Cambria Math" panose="02040503050406030204" pitchFamily="18" charset="0"/>
                        <a:ea typeface="Helvetica Neue Light"/>
                        <a:cs typeface="Helvetica Neue Light"/>
                        <a:sym typeface="Helvetica Neue Light"/>
                      </a:rPr>
                      <m:t>=</m:t>
                    </m:r>
                    <m:func>
                      <m:func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funcPr>
                      <m:fName>
                        <m:sSup>
                          <m:sSup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pPr>
                          <m:e>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tan</m:t>
                            </m:r>
                          </m:e>
                          <m:sup>
                            <m:r>
                              <a:rPr lang="en-US" sz="2400" b="0" i="1" smtClean="0">
                                <a:solidFill>
                                  <a:schemeClr val="lt1"/>
                                </a:solidFill>
                                <a:latin typeface="Cambria Math" panose="02040503050406030204" pitchFamily="18" charset="0"/>
                                <a:ea typeface="Helvetica Neue Light"/>
                                <a:cs typeface="Helvetica Neue Light"/>
                                <a:sym typeface="Helvetica Neue Light"/>
                              </a:rPr>
                              <m:t>−1</m:t>
                            </m:r>
                          </m:sup>
                        </m:sSup>
                      </m:fName>
                      <m:e>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𝑢</m:t>
                            </m:r>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e>
                        </m:d>
                      </m:e>
                    </m:func>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202276" y="154948"/>
                <a:ext cx="11986952" cy="509138"/>
              </a:xfrm>
              <a:prstGeom prst="rect">
                <a:avLst/>
              </a:prstGeom>
              <a:blipFill>
                <a:blip r:embed="rId3"/>
                <a:stretch>
                  <a:fillRect l="-763" t="-4762" b="-21429"/>
                </a:stretch>
              </a:blipFill>
              <a:ln>
                <a:noFill/>
              </a:ln>
            </p:spPr>
            <p:txBody>
              <a:bodyPr/>
              <a:lstStyle/>
              <a:p>
                <a:r>
                  <a:rPr lang="en-US">
                    <a:noFill/>
                  </a:rPr>
                  <a:t> </a:t>
                </a:r>
              </a:p>
            </p:txBody>
          </p:sp>
        </mc:Fallback>
      </mc:AlternateContent>
      <p:pic>
        <p:nvPicPr>
          <p:cNvPr id="4" name="Picture 3">
            <a:extLst>
              <a:ext uri="{FF2B5EF4-FFF2-40B4-BE49-F238E27FC236}">
                <a16:creationId xmlns:a16="http://schemas.microsoft.com/office/drawing/2014/main" id="{9E5A6CDC-2A12-4B23-A097-A5010800D23B}"/>
              </a:ext>
            </a:extLst>
          </p:cNvPr>
          <p:cNvPicPr>
            <a:picLocks noChangeAspect="1"/>
          </p:cNvPicPr>
          <p:nvPr/>
        </p:nvPicPr>
        <p:blipFill rotWithShape="1">
          <a:blip r:embed="rId4"/>
          <a:srcRect l="2294" t="5057" r="8125"/>
          <a:stretch/>
        </p:blipFill>
        <p:spPr>
          <a:xfrm>
            <a:off x="6195750" y="869425"/>
            <a:ext cx="5732655" cy="4926307"/>
          </a:xfrm>
          <a:prstGeom prst="rect">
            <a:avLst/>
          </a:prstGeom>
        </p:spPr>
      </p:pic>
      <p:pic>
        <p:nvPicPr>
          <p:cNvPr id="7" name="Picture 6">
            <a:extLst>
              <a:ext uri="{FF2B5EF4-FFF2-40B4-BE49-F238E27FC236}">
                <a16:creationId xmlns:a16="http://schemas.microsoft.com/office/drawing/2014/main" id="{C47A94EC-9700-4EA7-A28F-24906D15EC66}"/>
              </a:ext>
            </a:extLst>
          </p:cNvPr>
          <p:cNvPicPr>
            <a:picLocks noChangeAspect="1"/>
          </p:cNvPicPr>
          <p:nvPr/>
        </p:nvPicPr>
        <p:blipFill rotWithShape="1">
          <a:blip r:embed="rId5"/>
          <a:srcRect l="2572" t="5056" r="8012" b="5366"/>
          <a:stretch/>
        </p:blipFill>
        <p:spPr>
          <a:xfrm>
            <a:off x="263595" y="869425"/>
            <a:ext cx="5732655" cy="465645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2684206" y="5721675"/>
                <a:ext cx="8337755"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dirty="0"/>
                  <a:t> adaptive parameter steady state values adjust</a:t>
                </a:r>
              </a:p>
              <a:p>
                <a:pPr marL="285750" indent="-285750">
                  <a:spcAft>
                    <a:spcPts val="600"/>
                  </a:spcAft>
                  <a:buFont typeface="Wingdings" panose="05000000000000000000" pitchFamily="2" charset="2"/>
                  <a:buChar char="Ø"/>
                </a:pPr>
                <a:r>
                  <a:rPr lang="en-US" sz="1800" dirty="0"/>
                  <a:t>MRAC adaptive parameters  slowly diverge, becomes extremely stiff</a:t>
                </a:r>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2684206" y="5721675"/>
                <a:ext cx="8337755" cy="723275"/>
              </a:xfrm>
              <a:prstGeom prst="rect">
                <a:avLst/>
              </a:prstGeom>
              <a:blipFill>
                <a:blip r:embed="rId6"/>
                <a:stretch>
                  <a:fillRect l="-439" t="-5085" b="-13559"/>
                </a:stretch>
              </a:blipFill>
            </p:spPr>
            <p:txBody>
              <a:bodyPr/>
              <a:lstStyle/>
              <a:p>
                <a:r>
                  <a:rPr lang="en-US">
                    <a:noFill/>
                  </a:rPr>
                  <a:t> </a:t>
                </a:r>
              </a:p>
            </p:txBody>
          </p:sp>
        </mc:Fallback>
      </mc:AlternateContent>
    </p:spTree>
    <p:extLst>
      <p:ext uri="{BB962C8B-B14F-4D97-AF65-F5344CB8AC3E}">
        <p14:creationId xmlns:p14="http://schemas.microsoft.com/office/powerpoint/2010/main" val="206101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8" y="10694"/>
                <a:ext cx="11815192" cy="830956"/>
              </a:xfrm>
              <a:prstGeom prst="rect">
                <a:avLst/>
              </a:prstGeom>
              <a:noFill/>
              <a:ln>
                <a:noFill/>
              </a:ln>
            </p:spPr>
            <p:txBody>
              <a:bodyPr spcFirstLastPara="1" wrap="square" lIns="91425" tIns="45700" rIns="91425" bIns="45700" anchor="t" anchorCtr="0">
                <a:spAutoFit/>
              </a:bodyPr>
              <a:lstStyle/>
              <a:p>
                <a:pPr lvl="0"/>
                <a:r>
                  <a:rPr lang="en-US" sz="2400" u="none" strike="noStrike" cap="none" dirty="0">
                    <a:solidFill>
                      <a:schemeClr val="lt1"/>
                    </a:solidFill>
                    <a:latin typeface="+mn-lt"/>
                    <a:ea typeface="Helvetica Neue Light"/>
                    <a:cs typeface="Helvetica Neue Light"/>
                    <a:sym typeface="Helvetica Neue Light"/>
                  </a:rPr>
                  <a:t>Comparing transient performance between MRAC and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ℒ</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oMath>
                </a14:m>
                <a:r>
                  <a:rPr lang="en-US" sz="2400" dirty="0">
                    <a:solidFill>
                      <a:schemeClr val="lt1"/>
                    </a:solidFill>
                    <a:latin typeface="+mn-lt"/>
                    <a:ea typeface="Helvetica Neue Light"/>
                    <a:cs typeface="Helvetica Neue Light"/>
                    <a:sym typeface="Helvetica Neue Light"/>
                  </a:rPr>
                  <a:t>-adaptive control for sinusoidal disturbance without retuning of </a:t>
                </a:r>
                <a14:m>
                  <m:oMath xmlns:m="http://schemas.openxmlformats.org/officeDocument/2006/math">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Γ</m:t>
                    </m:r>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r>
                      <a:rPr lang="en-US" sz="2400" i="1">
                        <a:solidFill>
                          <a:schemeClr val="lt1"/>
                        </a:solidFill>
                        <a:latin typeface="Cambria Math" panose="02040503050406030204" pitchFamily="18" charset="0"/>
                        <a:ea typeface="Helvetica Neue Light"/>
                        <a:cs typeface="Helvetica Neue Light"/>
                        <a:sym typeface="Helvetica Neue Light"/>
                      </a:rPr>
                      <m:t>𝑢</m:t>
                    </m:r>
                    <m:d>
                      <m:dPr>
                        <m:ctrlPr>
                          <a:rPr lang="en-US" sz="2400" i="1">
                            <a:solidFill>
                              <a:schemeClr val="lt1"/>
                            </a:solidFill>
                            <a:latin typeface="Cambria Math" panose="02040503050406030204" pitchFamily="18" charset="0"/>
                            <a:ea typeface="Helvetica Neue Light"/>
                            <a:cs typeface="Helvetica Neue Light"/>
                            <a:sym typeface="Helvetica Neue Light"/>
                          </a:rPr>
                        </m:ctrlPr>
                      </m:dPr>
                      <m:e>
                        <m:r>
                          <a:rPr lang="en-US" sz="2400" i="1">
                            <a:solidFill>
                              <a:schemeClr val="lt1"/>
                            </a:solidFill>
                            <a:latin typeface="Cambria Math" panose="02040503050406030204" pitchFamily="18" charset="0"/>
                            <a:ea typeface="Helvetica Neue Light"/>
                            <a:cs typeface="Helvetica Neue Light"/>
                            <a:sym typeface="Helvetica Neue Light"/>
                          </a:rPr>
                          <m:t>𝑡</m:t>
                        </m:r>
                      </m:e>
                    </m:d>
                    <m:r>
                      <a:rPr lang="en-US" sz="2400" i="1">
                        <a:solidFill>
                          <a:schemeClr val="lt1"/>
                        </a:solidFill>
                        <a:latin typeface="Cambria Math" panose="02040503050406030204" pitchFamily="18" charset="0"/>
                        <a:ea typeface="Helvetica Neue Light"/>
                        <a:cs typeface="Helvetica Neue Light"/>
                        <a:sym typeface="Helvetica Neue Light"/>
                      </a:rPr>
                      <m:t>=</m:t>
                    </m:r>
                    <m:sSub>
                      <m:sSubPr>
                        <m:ctrlPr>
                          <a:rPr lang="en-US" sz="2400" i="1">
                            <a:solidFill>
                              <a:schemeClr val="lt1"/>
                            </a:solidFill>
                            <a:latin typeface="Cambria Math" panose="02040503050406030204" pitchFamily="18" charset="0"/>
                            <a:ea typeface="Helvetica Neue Light"/>
                            <a:cs typeface="Helvetica Neue Light"/>
                            <a:sym typeface="Helvetica Neue Light"/>
                          </a:rPr>
                        </m:ctrlPr>
                      </m:sSubPr>
                      <m:e>
                        <m:r>
                          <a:rPr lang="en-US" sz="2400" i="1">
                            <a:solidFill>
                              <a:schemeClr val="lt1"/>
                            </a:solidFill>
                            <a:latin typeface="Cambria Math" panose="02040503050406030204" pitchFamily="18" charset="0"/>
                            <a:ea typeface="Helvetica Neue Light"/>
                            <a:cs typeface="Helvetica Neue Light"/>
                            <a:sym typeface="Helvetica Neue Light"/>
                          </a:rPr>
                          <m:t>𝑢</m:t>
                        </m:r>
                      </m:e>
                      <m:sub>
                        <m:r>
                          <a:rPr lang="en-US" sz="2400" i="1">
                            <a:solidFill>
                              <a:schemeClr val="lt1"/>
                            </a:solidFill>
                            <a:latin typeface="Cambria Math" panose="02040503050406030204" pitchFamily="18" charset="0"/>
                            <a:ea typeface="Helvetica Neue Light"/>
                            <a:cs typeface="Helvetica Neue Light"/>
                            <a:sym typeface="Helvetica Neue Light"/>
                          </a:rPr>
                          <m:t>𝑎𝑑</m:t>
                        </m:r>
                      </m:sub>
                    </m:sSub>
                    <m:d>
                      <m:dPr>
                        <m:ctrlPr>
                          <a:rPr lang="en-US" sz="2400" i="1">
                            <a:solidFill>
                              <a:schemeClr val="lt1"/>
                            </a:solidFill>
                            <a:latin typeface="Cambria Math" panose="02040503050406030204" pitchFamily="18" charset="0"/>
                            <a:ea typeface="Helvetica Neue Light"/>
                            <a:cs typeface="Helvetica Neue Light"/>
                            <a:sym typeface="Helvetica Neue Light"/>
                          </a:rPr>
                        </m:ctrlPr>
                      </m:dPr>
                      <m:e>
                        <m:r>
                          <a:rPr lang="en-US" sz="2400" i="1">
                            <a:solidFill>
                              <a:schemeClr val="lt1"/>
                            </a:solidFill>
                            <a:latin typeface="Cambria Math" panose="02040503050406030204" pitchFamily="18" charset="0"/>
                            <a:ea typeface="Helvetica Neue Light"/>
                            <a:cs typeface="Helvetica Neue Light"/>
                            <a:sym typeface="Helvetica Neue Light"/>
                          </a:rPr>
                          <m:t>𝑡</m:t>
                        </m:r>
                      </m:e>
                    </m:d>
                    <m:r>
                      <a:rPr lang="en-US" sz="2400" i="1">
                        <a:solidFill>
                          <a:schemeClr val="lt1"/>
                        </a:solidFill>
                        <a:latin typeface="Cambria Math" panose="02040503050406030204" pitchFamily="18" charset="0"/>
                        <a:ea typeface="Helvetica Neue Light"/>
                        <a:cs typeface="Helvetica Neue Light"/>
                        <a:sym typeface="Helvetica Neue Light"/>
                      </a:rPr>
                      <m:t>+</m:t>
                    </m:r>
                    <m:sSubSup>
                      <m:sSubSupPr>
                        <m:ctrlPr>
                          <a:rPr lang="en-US" sz="2400" i="1">
                            <a:solidFill>
                              <a:schemeClr val="lt1"/>
                            </a:solidFill>
                            <a:latin typeface="Cambria Math" panose="02040503050406030204" pitchFamily="18" charset="0"/>
                            <a:ea typeface="Helvetica Neue Light"/>
                            <a:cs typeface="Helvetica Neue Light"/>
                            <a:sym typeface="Helvetica Neue Light"/>
                          </a:rPr>
                        </m:ctrlPr>
                      </m:sSubSupPr>
                      <m:e>
                        <m:r>
                          <a:rPr lang="en-US" sz="2400" i="1">
                            <a:solidFill>
                              <a:schemeClr val="lt1"/>
                            </a:solidFill>
                            <a:latin typeface="Cambria Math" panose="02040503050406030204" pitchFamily="18" charset="0"/>
                            <a:ea typeface="Helvetica Neue Light"/>
                            <a:cs typeface="Helvetica Neue Light"/>
                            <a:sym typeface="Helvetica Neue Light"/>
                          </a:rPr>
                          <m:t>𝑘</m:t>
                        </m:r>
                      </m:e>
                      <m:sub>
                        <m:r>
                          <a:rPr lang="en-US" sz="2400" i="1">
                            <a:solidFill>
                              <a:schemeClr val="lt1"/>
                            </a:solidFill>
                            <a:latin typeface="Cambria Math" panose="02040503050406030204" pitchFamily="18" charset="0"/>
                            <a:ea typeface="Helvetica Neue Light"/>
                            <a:cs typeface="Helvetica Neue Light"/>
                            <a:sym typeface="Helvetica Neue Light"/>
                          </a:rPr>
                          <m:t>𝑥</m:t>
                        </m:r>
                      </m:sub>
                      <m:sup>
                        <m:r>
                          <a:rPr lang="en-US" sz="2400" i="1">
                            <a:solidFill>
                              <a:schemeClr val="lt1"/>
                            </a:solidFill>
                            <a:latin typeface="Cambria Math" panose="02040503050406030204" pitchFamily="18" charset="0"/>
                            <a:ea typeface="Helvetica Neue Light"/>
                            <a:cs typeface="Helvetica Neue Light"/>
                            <a:sym typeface="Helvetica Neue Light"/>
                          </a:rPr>
                          <m:t>𝑇</m:t>
                        </m:r>
                      </m:sup>
                    </m:sSubSup>
                    <m:r>
                      <a:rPr lang="en-US" sz="2400" i="1">
                        <a:solidFill>
                          <a:schemeClr val="lt1"/>
                        </a:solidFill>
                        <a:latin typeface="Cambria Math" panose="02040503050406030204" pitchFamily="18" charset="0"/>
                        <a:ea typeface="Helvetica Neue Light"/>
                        <a:cs typeface="Helvetica Neue Light"/>
                        <a:sym typeface="Helvetica Neue Light"/>
                      </a:rPr>
                      <m:t>𝑥</m:t>
                    </m:r>
                    <m:r>
                      <a:rPr lang="en-US" sz="2400" i="1">
                        <a:solidFill>
                          <a:schemeClr val="lt1"/>
                        </a:solidFill>
                        <a:latin typeface="Cambria Math" panose="02040503050406030204" pitchFamily="18" charset="0"/>
                        <a:ea typeface="Helvetica Neue Light"/>
                        <a:cs typeface="Helvetica Neue Light"/>
                        <a:sym typeface="Helvetica Neue Light"/>
                      </a:rPr>
                      <m:t>+</m:t>
                    </m:r>
                    <m:r>
                      <a:rPr lang="en-US" sz="2400" b="0" i="1" smtClean="0">
                        <a:solidFill>
                          <a:schemeClr val="lt1"/>
                        </a:solidFill>
                        <a:latin typeface="Cambria Math" panose="02040503050406030204" pitchFamily="18" charset="0"/>
                        <a:ea typeface="Helvetica Neue Light"/>
                        <a:cs typeface="Helvetica Neue Light"/>
                        <a:sym typeface="Helvetica Neue Light"/>
                      </a:rPr>
                      <m:t>𝐴</m:t>
                    </m:r>
                    <m:r>
                      <a:rPr lang="en-US" sz="2400" i="1">
                        <a:solidFill>
                          <a:schemeClr val="lt1"/>
                        </a:solidFill>
                        <a:latin typeface="Cambria Math" panose="02040503050406030204" pitchFamily="18" charset="0"/>
                        <a:ea typeface="Helvetica Neue Light"/>
                        <a:cs typeface="Helvetica Neue Light"/>
                        <a:sym typeface="Helvetica Neue Light"/>
                      </a:rPr>
                      <m:t>𝑠𝑖𝑛</m:t>
                    </m:r>
                    <m:d>
                      <m:dPr>
                        <m:ctrlPr>
                          <a:rPr lang="en-US" sz="2400" i="1">
                            <a:solidFill>
                              <a:schemeClr val="lt1"/>
                            </a:solidFill>
                            <a:latin typeface="Cambria Math" panose="02040503050406030204" pitchFamily="18" charset="0"/>
                            <a:ea typeface="Helvetica Neue Light"/>
                            <a:cs typeface="Helvetica Neue Light"/>
                            <a:sym typeface="Helvetica Neue Light"/>
                          </a:rPr>
                        </m:ctrlPr>
                      </m:dPr>
                      <m:e>
                        <m:r>
                          <a:rPr lang="en-US" sz="2400" i="1">
                            <a:solidFill>
                              <a:schemeClr val="lt1"/>
                            </a:solidFill>
                            <a:latin typeface="Cambria Math" panose="02040503050406030204" pitchFamily="18" charset="0"/>
                            <a:ea typeface="Helvetica Neue Light"/>
                            <a:cs typeface="Helvetica Neue Light"/>
                            <a:sym typeface="Helvetica Neue Light"/>
                          </a:rPr>
                          <m:t>10</m:t>
                        </m:r>
                        <m:r>
                          <a:rPr lang="en-US" sz="2400" i="1">
                            <a:solidFill>
                              <a:schemeClr val="lt1"/>
                            </a:solidFill>
                            <a:latin typeface="Cambria Math" panose="02040503050406030204" pitchFamily="18" charset="0"/>
                            <a:ea typeface="Helvetica Neue Light"/>
                            <a:cs typeface="Helvetica Neue Light"/>
                            <a:sym typeface="Helvetica Neue Light"/>
                          </a:rPr>
                          <m:t>𝑡</m:t>
                        </m:r>
                      </m:e>
                    </m:d>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8" y="10694"/>
                <a:ext cx="11815192" cy="830956"/>
              </a:xfrm>
              <a:prstGeom prst="rect">
                <a:avLst/>
              </a:prstGeom>
              <a:blipFill>
                <a:blip r:embed="rId3"/>
                <a:stretch>
                  <a:fillRect l="-826" t="-5147" b="-169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1563523" y="5154555"/>
                <a:ext cx="9789813" cy="1277273"/>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dirty="0"/>
                  <a:t>-adaptive controller keeps adaptive parameters bounded due to projection – equations become excessively stiff for larger sinusoidal disturbances</a:t>
                </a:r>
              </a:p>
              <a:p>
                <a:pPr marL="285750" indent="-285750">
                  <a:spcAft>
                    <a:spcPts val="600"/>
                  </a:spcAft>
                  <a:buFont typeface="Wingdings" panose="05000000000000000000" pitchFamily="2" charset="2"/>
                  <a:buChar char="Ø"/>
                </a:pPr>
                <a:r>
                  <a:rPr lang="en-US" sz="1800" dirty="0"/>
                  <a:t>Indirect MRAC scheme designed with ISS-Backstepping has some robustness to disturbances (design parameter </a:t>
                </a:r>
                <a14:m>
                  <m:oMath xmlns:m="http://schemas.openxmlformats.org/officeDocument/2006/math">
                    <m:r>
                      <a:rPr lang="en-US" sz="1800" b="0" i="1" smtClean="0">
                        <a:latin typeface="Cambria Math" panose="02040503050406030204" pitchFamily="18" charset="0"/>
                      </a:rPr>
                      <m:t>𝜇</m:t>
                    </m:r>
                  </m:oMath>
                </a14:m>
                <a:r>
                  <a:rPr lang="en-US" sz="1800" dirty="0"/>
                  <a:t>) – Still has unbounded adaptive parameters</a:t>
                </a:r>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1563523" y="5154555"/>
                <a:ext cx="9789813" cy="1277273"/>
              </a:xfrm>
              <a:prstGeom prst="rect">
                <a:avLst/>
              </a:prstGeom>
              <a:blipFill>
                <a:blip r:embed="rId4"/>
                <a:stretch>
                  <a:fillRect l="-374" t="-2871" b="-717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5C71859-568C-4633-9F4E-79F35F2C130C}"/>
              </a:ext>
            </a:extLst>
          </p:cNvPr>
          <p:cNvPicPr>
            <a:picLocks noChangeAspect="1"/>
          </p:cNvPicPr>
          <p:nvPr/>
        </p:nvPicPr>
        <p:blipFill rotWithShape="1">
          <a:blip r:embed="rId5"/>
          <a:srcRect l="5217" t="4727" r="8115" b="4865"/>
          <a:stretch/>
        </p:blipFill>
        <p:spPr>
          <a:xfrm>
            <a:off x="838664" y="872647"/>
            <a:ext cx="4771504" cy="4303393"/>
          </a:xfrm>
          <a:prstGeom prst="rect">
            <a:avLst/>
          </a:prstGeom>
        </p:spPr>
      </p:pic>
      <p:pic>
        <p:nvPicPr>
          <p:cNvPr id="11" name="Picture 10">
            <a:extLst>
              <a:ext uri="{FF2B5EF4-FFF2-40B4-BE49-F238E27FC236}">
                <a16:creationId xmlns:a16="http://schemas.microsoft.com/office/drawing/2014/main" id="{D20F7AC2-5562-4CA4-9151-954DD0F98618}"/>
              </a:ext>
            </a:extLst>
          </p:cNvPr>
          <p:cNvPicPr>
            <a:picLocks noChangeAspect="1"/>
          </p:cNvPicPr>
          <p:nvPr/>
        </p:nvPicPr>
        <p:blipFill rotWithShape="1">
          <a:blip r:embed="rId6"/>
          <a:srcRect l="2433" t="5269" r="7175" b="5269"/>
          <a:stretch/>
        </p:blipFill>
        <p:spPr>
          <a:xfrm>
            <a:off x="6149945" y="929019"/>
            <a:ext cx="5362761" cy="4303394"/>
          </a:xfrm>
          <a:prstGeom prst="rect">
            <a:avLst/>
          </a:prstGeom>
        </p:spPr>
      </p:pic>
    </p:spTree>
    <p:extLst>
      <p:ext uri="{BB962C8B-B14F-4D97-AF65-F5344CB8AC3E}">
        <p14:creationId xmlns:p14="http://schemas.microsoft.com/office/powerpoint/2010/main" val="158973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7" y="-7696"/>
                <a:ext cx="10910026" cy="87847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Adjusting bandwidth </a:t>
                </a:r>
                <a14:m>
                  <m:oMath xmlns:m="http://schemas.openxmlformats.org/officeDocument/2006/math">
                    <m:r>
                      <a:rPr lang="en-US" sz="2400" b="0" i="1" u="none" strike="noStrike" cap="none" smtClean="0">
                        <a:solidFill>
                          <a:schemeClr val="lt1"/>
                        </a:solidFill>
                        <a:latin typeface="Cambria Math" panose="02040503050406030204" pitchFamily="18" charset="0"/>
                        <a:ea typeface="Helvetica Neue Light"/>
                        <a:cs typeface="Helvetica Neue Light"/>
                        <a:sym typeface="Helvetica Neue Light"/>
                      </a:rPr>
                      <m:t>𝑘</m:t>
                    </m:r>
                  </m:oMath>
                </a14:m>
                <a:r>
                  <a:rPr lang="en-US" sz="2400" dirty="0">
                    <a:solidFill>
                      <a:schemeClr val="lt1"/>
                    </a:solidFill>
                    <a:latin typeface="+mn-lt"/>
                    <a:ea typeface="Helvetica Neue Light"/>
                    <a:cs typeface="Helvetica Neue Light"/>
                    <a:sym typeface="Helvetica Neue Light"/>
                  </a:rPr>
                  <a:t> subject, system subject to mid-frequency input disturbance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𝑢</m:t>
                    </m:r>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r>
                      <a:rPr lang="en-US" sz="2400" b="0" i="1" smtClean="0">
                        <a:solidFill>
                          <a:schemeClr val="lt1"/>
                        </a:solidFill>
                        <a:latin typeface="Cambria Math" panose="02040503050406030204" pitchFamily="18" charset="0"/>
                        <a:ea typeface="Helvetica Neue Light"/>
                        <a:cs typeface="Helvetica Neue Light"/>
                        <a:sym typeface="Helvetica Neue Light"/>
                      </a:rPr>
                      <m:t>=</m:t>
                    </m:r>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𝑢</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𝑎𝑑</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r>
                      <a:rPr lang="en-US" sz="2400" b="0" i="1" smtClean="0">
                        <a:solidFill>
                          <a:schemeClr val="lt1"/>
                        </a:solidFill>
                        <a:latin typeface="Cambria Math" panose="02040503050406030204" pitchFamily="18" charset="0"/>
                        <a:ea typeface="Helvetica Neue Light"/>
                        <a:cs typeface="Helvetica Neue Light"/>
                        <a:sym typeface="Helvetica Neue Light"/>
                      </a:rPr>
                      <m:t>+</m:t>
                    </m:r>
                    <m:sSubSup>
                      <m:sSubSup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SupPr>
                      <m:e>
                        <m:r>
                          <a:rPr lang="en-US" sz="2400" b="0" i="1" smtClean="0">
                            <a:solidFill>
                              <a:schemeClr val="lt1"/>
                            </a:solidFill>
                            <a:latin typeface="Cambria Math" panose="02040503050406030204" pitchFamily="18" charset="0"/>
                            <a:ea typeface="Helvetica Neue Light"/>
                            <a:cs typeface="Helvetica Neue Light"/>
                            <a:sym typeface="Helvetica Neue Light"/>
                          </a:rPr>
                          <m:t>𝑘</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𝑥</m:t>
                        </m:r>
                      </m:sub>
                      <m:sup>
                        <m:r>
                          <a:rPr lang="en-US" sz="2400" b="0" i="1" smtClean="0">
                            <a:solidFill>
                              <a:schemeClr val="lt1"/>
                            </a:solidFill>
                            <a:latin typeface="Cambria Math" panose="02040503050406030204" pitchFamily="18" charset="0"/>
                            <a:ea typeface="Helvetica Neue Light"/>
                            <a:cs typeface="Helvetica Neue Light"/>
                            <a:sym typeface="Helvetica Neue Light"/>
                          </a:rPr>
                          <m:t>𝑇</m:t>
                        </m:r>
                      </m:sup>
                    </m:sSubSup>
                    <m:r>
                      <a:rPr lang="en-US" sz="2400" b="0" i="1" smtClean="0">
                        <a:solidFill>
                          <a:schemeClr val="lt1"/>
                        </a:solidFill>
                        <a:latin typeface="Cambria Math" panose="02040503050406030204" pitchFamily="18" charset="0"/>
                        <a:ea typeface="Helvetica Neue Light"/>
                        <a:cs typeface="Helvetica Neue Light"/>
                        <a:sym typeface="Helvetica Neue Light"/>
                      </a:rPr>
                      <m:t>𝑥</m:t>
                    </m:r>
                    <m:r>
                      <a:rPr lang="en-US" sz="2400" b="0" i="1" smtClean="0">
                        <a:solidFill>
                          <a:schemeClr val="lt1"/>
                        </a:solidFill>
                        <a:latin typeface="Cambria Math" panose="02040503050406030204" pitchFamily="18" charset="0"/>
                        <a:ea typeface="Helvetica Neue Light"/>
                        <a:cs typeface="Helvetica Neue Light"/>
                        <a:sym typeface="Helvetica Neue Light"/>
                      </a:rPr>
                      <m:t>+</m:t>
                    </m:r>
                    <m:r>
                      <a:rPr lang="en-US" sz="2400" b="0" i="1" smtClean="0">
                        <a:solidFill>
                          <a:schemeClr val="lt1"/>
                        </a:solidFill>
                        <a:latin typeface="Cambria Math" panose="02040503050406030204" pitchFamily="18" charset="0"/>
                        <a:ea typeface="Helvetica Neue Light"/>
                        <a:cs typeface="Helvetica Neue Light"/>
                        <a:sym typeface="Helvetica Neue Light"/>
                      </a:rPr>
                      <m:t>𝑠𝑖𝑛</m:t>
                    </m:r>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10</m:t>
                        </m:r>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r>
                      <a:rPr lang="en-US" sz="2400" b="0" i="1" smtClean="0">
                        <a:solidFill>
                          <a:schemeClr val="lt1"/>
                        </a:solidFill>
                        <a:latin typeface="Cambria Math" panose="02040503050406030204" pitchFamily="18" charset="0"/>
                        <a:ea typeface="Helvetica Neue Light"/>
                        <a:cs typeface="Helvetica Neue Light"/>
                        <a:sym typeface="Helvetica Neue Light"/>
                      </a:rPr>
                      <m:t>, </m:t>
                    </m:r>
                    <m:r>
                      <a:rPr lang="en-US" sz="2400" b="0" i="1" smtClean="0">
                        <a:solidFill>
                          <a:schemeClr val="lt1"/>
                        </a:solidFill>
                        <a:latin typeface="Cambria Math" panose="02040503050406030204" pitchFamily="18" charset="0"/>
                        <a:ea typeface="Helvetica Neue Light"/>
                        <a:cs typeface="Helvetica Neue Light"/>
                        <a:sym typeface="Helvetica Neue Light"/>
                      </a:rPr>
                      <m:t>𝛿</m:t>
                    </m:r>
                    <m:r>
                      <a:rPr lang="en-US" sz="2400" b="0" i="1" smtClean="0">
                        <a:solidFill>
                          <a:schemeClr val="lt1"/>
                        </a:solidFill>
                        <a:latin typeface="Cambria Math" panose="02040503050406030204" pitchFamily="18" charset="0"/>
                        <a:ea typeface="Helvetica Neue Light"/>
                        <a:cs typeface="Helvetica Neue Light"/>
                        <a:sym typeface="Helvetica Neue Light"/>
                      </a:rPr>
                      <m:t>=</m:t>
                    </m:r>
                    <m:func>
                      <m:func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funcPr>
                      <m:fName>
                        <m:sSup>
                          <m:sSup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pPr>
                          <m:e>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tan</m:t>
                            </m:r>
                          </m:e>
                          <m:sup>
                            <m:r>
                              <a:rPr lang="en-US" sz="2400" b="0" i="1" smtClean="0">
                                <a:solidFill>
                                  <a:schemeClr val="lt1"/>
                                </a:solidFill>
                                <a:latin typeface="Cambria Math" panose="02040503050406030204" pitchFamily="18" charset="0"/>
                                <a:ea typeface="Helvetica Neue Light"/>
                                <a:cs typeface="Helvetica Neue Light"/>
                                <a:sym typeface="Helvetica Neue Light"/>
                              </a:rPr>
                              <m:t>−1</m:t>
                            </m:r>
                          </m:sup>
                        </m:sSup>
                      </m:fName>
                      <m:e>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𝑢</m:t>
                            </m:r>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e>
                        </m:d>
                      </m:e>
                    </m:func>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7" y="-7696"/>
                <a:ext cx="10910026" cy="878470"/>
              </a:xfrm>
              <a:prstGeom prst="rect">
                <a:avLst/>
              </a:prstGeom>
              <a:blipFill>
                <a:blip r:embed="rId3"/>
                <a:stretch>
                  <a:fillRect l="-894" t="-4861" b="-125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1557061" y="5826792"/>
                <a:ext cx="9077877" cy="369332"/>
              </a:xfrm>
              <a:prstGeom prst="rect">
                <a:avLst/>
              </a:prstGeom>
              <a:noFill/>
            </p:spPr>
            <p:txBody>
              <a:bodyPr wrap="square" rtlCol="0">
                <a:spAutoFit/>
              </a:bodyPr>
              <a:lstStyle/>
              <a:p>
                <a:pPr marL="285750" indent="-285750" algn="ctr">
                  <a:spcAft>
                    <a:spcPts val="600"/>
                  </a:spcAft>
                  <a:buFont typeface="Wingdings" panose="05000000000000000000" pitchFamily="2" charset="2"/>
                  <a:buChar char="Ø"/>
                </a:pPr>
                <a:r>
                  <a:rPr lang="en-US" sz="1800" dirty="0"/>
                  <a:t>Minimal improvement in tracking beyond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=10</m:t>
                    </m:r>
                  </m:oMath>
                </a14:m>
                <a:r>
                  <a:rPr lang="en-US" sz="1800" dirty="0"/>
                  <a:t> to disturbance </a:t>
                </a:r>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sin</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10</m:t>
                            </m:r>
                            <m:r>
                              <a:rPr lang="en-US" sz="1800" b="0" i="1" smtClean="0">
                                <a:latin typeface="Cambria Math" panose="02040503050406030204" pitchFamily="18" charset="0"/>
                              </a:rPr>
                              <m:t>𝑡</m:t>
                            </m:r>
                          </m:e>
                        </m:d>
                      </m:e>
                    </m:func>
                  </m:oMath>
                </a14:m>
                <a:endParaRPr lang="en-US" sz="1800" dirty="0"/>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1557061" y="5826792"/>
                <a:ext cx="9077877" cy="369332"/>
              </a:xfrm>
              <a:prstGeom prst="rect">
                <a:avLst/>
              </a:prstGeom>
              <a:blipFill>
                <a:blip r:embed="rId4"/>
                <a:stretch>
                  <a:fillRect t="-10000" b="-2666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2313C0-7E7F-4D5C-9C91-6C9A447DBC8E}"/>
              </a:ext>
            </a:extLst>
          </p:cNvPr>
          <p:cNvPicPr>
            <a:picLocks noChangeAspect="1"/>
          </p:cNvPicPr>
          <p:nvPr/>
        </p:nvPicPr>
        <p:blipFill rotWithShape="1">
          <a:blip r:embed="rId5"/>
          <a:srcRect t="4363" b="4864"/>
          <a:stretch/>
        </p:blipFill>
        <p:spPr>
          <a:xfrm>
            <a:off x="3104944" y="1120586"/>
            <a:ext cx="5453753" cy="4641060"/>
          </a:xfrm>
          <a:prstGeom prst="rect">
            <a:avLst/>
          </a:prstGeom>
        </p:spPr>
      </p:pic>
    </p:spTree>
    <p:extLst>
      <p:ext uri="{BB962C8B-B14F-4D97-AF65-F5344CB8AC3E}">
        <p14:creationId xmlns:p14="http://schemas.microsoft.com/office/powerpoint/2010/main" val="90731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7" y="190175"/>
                <a:ext cx="11707037"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Effects of input disturbance </a:t>
                </a:r>
                <a14:m>
                  <m:oMath xmlns:m="http://schemas.openxmlformats.org/officeDocument/2006/math">
                    <m:func>
                      <m:func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funcPr>
                      <m:fName>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sin</m:t>
                        </m:r>
                      </m:fName>
                      <m:e>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10</m:t>
                            </m:r>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e>
                    </m:func>
                    <m:r>
                      <a:rPr lang="en-US" sz="2400" b="0" i="1" smtClean="0">
                        <a:solidFill>
                          <a:schemeClr val="lt1"/>
                        </a:solidFill>
                        <a:latin typeface="Cambria Math" panose="02040503050406030204" pitchFamily="18" charset="0"/>
                        <a:ea typeface="Helvetica Neue Light"/>
                        <a:cs typeface="Helvetica Neue Light"/>
                        <a:sym typeface="Helvetica Neue Light"/>
                      </a:rPr>
                      <m:t> </m:t>
                    </m:r>
                  </m:oMath>
                </a14:m>
                <a:r>
                  <a:rPr lang="en-US" sz="2400" dirty="0">
                    <a:solidFill>
                      <a:schemeClr val="lt1"/>
                    </a:solidFill>
                    <a:latin typeface="+mn-lt"/>
                    <a:ea typeface="Helvetica Neue Light"/>
                    <a:cs typeface="Helvetica Neue Light"/>
                    <a:sym typeface="Helvetica Neue Light"/>
                  </a:rPr>
                  <a:t>and bandwidth on control signal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𝑢</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𝑎𝑑</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𝑡</m:t>
                        </m:r>
                      </m:e>
                    </m:d>
                  </m:oMath>
                </a14:m>
                <a:r>
                  <a:rPr lang="en-US" sz="2400" dirty="0">
                    <a:solidFill>
                      <a:schemeClr val="lt1"/>
                    </a:solidFill>
                    <a:latin typeface="+mn-lt"/>
                    <a:ea typeface="Helvetica Neue Light"/>
                    <a:cs typeface="Helvetica Neue Light"/>
                    <a:sym typeface="Helvetica Neue Light"/>
                  </a:rPr>
                  <a:t> and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𝑢</m:t>
                    </m:r>
                    <m:r>
                      <a:rPr lang="en-US" sz="2400" b="0" i="1" smtClean="0">
                        <a:solidFill>
                          <a:schemeClr val="lt1"/>
                        </a:solidFill>
                        <a:latin typeface="Cambria Math" panose="02040503050406030204" pitchFamily="18" charset="0"/>
                        <a:ea typeface="Helvetica Neue Light"/>
                        <a:cs typeface="Helvetica Neue Light"/>
                        <a:sym typeface="Helvetica Neue Light"/>
                      </a:rPr>
                      <m:t>(</m:t>
                    </m:r>
                    <m:r>
                      <a:rPr lang="en-US" sz="2400" b="0" i="1" smtClean="0">
                        <a:solidFill>
                          <a:schemeClr val="lt1"/>
                        </a:solidFill>
                        <a:latin typeface="Cambria Math" panose="02040503050406030204" pitchFamily="18" charset="0"/>
                        <a:ea typeface="Helvetica Neue Light"/>
                        <a:cs typeface="Helvetica Neue Light"/>
                        <a:sym typeface="Helvetica Neue Light"/>
                      </a:rPr>
                      <m:t>𝑡</m:t>
                    </m:r>
                    <m:r>
                      <a:rPr lang="en-US" sz="2400" b="0" i="1" smtClean="0">
                        <a:solidFill>
                          <a:schemeClr val="lt1"/>
                        </a:solidFill>
                        <a:latin typeface="Cambria Math" panose="02040503050406030204" pitchFamily="18" charset="0"/>
                        <a:ea typeface="Helvetica Neue Light"/>
                        <a:cs typeface="Helvetica Neue Light"/>
                        <a:sym typeface="Helvetica Neue Light"/>
                      </a:rPr>
                      <m:t>)</m:t>
                    </m:r>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7" y="190175"/>
                <a:ext cx="11707037" cy="461624"/>
              </a:xfrm>
              <a:prstGeom prst="rect">
                <a:avLst/>
              </a:prstGeom>
              <a:blipFill>
                <a:blip r:embed="rId3"/>
                <a:stretch>
                  <a:fillRect l="-833" t="-9211" b="-30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1752376" y="5706767"/>
                <a:ext cx="8687247"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For all bandwidths, control signal </a:t>
                </a:r>
                <a14:m>
                  <m:oMath xmlns:m="http://schemas.openxmlformats.org/officeDocument/2006/math">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oMath>
                </a14:m>
                <a:r>
                  <a:rPr lang="en-US" sz="1800" dirty="0"/>
                  <a:t> similar although amplitude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𝑎𝑑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oMath>
                </a14:m>
                <a:r>
                  <a:rPr lang="en-US" sz="1800" dirty="0"/>
                  <a:t> differ</a:t>
                </a:r>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1752376" y="5706767"/>
                <a:ext cx="8687247" cy="369332"/>
              </a:xfrm>
              <a:prstGeom prst="rect">
                <a:avLst/>
              </a:prstGeom>
              <a:blipFill>
                <a:blip r:embed="rId4"/>
                <a:stretch>
                  <a:fillRect l="-42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92BB9C0-A2EB-4A3B-AFB0-61858B408CFB}"/>
              </a:ext>
            </a:extLst>
          </p:cNvPr>
          <p:cNvPicPr>
            <a:picLocks noChangeAspect="1"/>
          </p:cNvPicPr>
          <p:nvPr/>
        </p:nvPicPr>
        <p:blipFill>
          <a:blip r:embed="rId5"/>
          <a:stretch>
            <a:fillRect/>
          </a:stretch>
        </p:blipFill>
        <p:spPr>
          <a:xfrm>
            <a:off x="0" y="1053935"/>
            <a:ext cx="12192000" cy="4750130"/>
          </a:xfrm>
          <a:prstGeom prst="rect">
            <a:avLst/>
          </a:prstGeom>
        </p:spPr>
      </p:pic>
      <p:sp>
        <p:nvSpPr>
          <p:cNvPr id="6" name="TextBox 5">
            <a:extLst>
              <a:ext uri="{FF2B5EF4-FFF2-40B4-BE49-F238E27FC236}">
                <a16:creationId xmlns:a16="http://schemas.microsoft.com/office/drawing/2014/main" id="{76797B4C-EAEF-4A6D-BA7B-F78E713EE956}"/>
              </a:ext>
            </a:extLst>
          </p:cNvPr>
          <p:cNvSpPr txBox="1"/>
          <p:nvPr/>
        </p:nvSpPr>
        <p:spPr>
          <a:xfrm>
            <a:off x="8293289" y="1130858"/>
            <a:ext cx="1309974" cy="307777"/>
          </a:xfrm>
          <a:prstGeom prst="rect">
            <a:avLst/>
          </a:prstGeom>
          <a:solidFill>
            <a:schemeClr val="bg1"/>
          </a:solidFill>
        </p:spPr>
        <p:txBody>
          <a:bodyPr wrap="none" rtlCol="0">
            <a:spAutoFit/>
          </a:bodyPr>
          <a:lstStyle/>
          <a:p>
            <a:r>
              <a:rPr lang="en-US" dirty="0"/>
              <a:t>Control Signal</a:t>
            </a:r>
          </a:p>
        </p:txBody>
      </p:sp>
      <p:sp>
        <p:nvSpPr>
          <p:cNvPr id="14" name="TextBox 13">
            <a:extLst>
              <a:ext uri="{FF2B5EF4-FFF2-40B4-BE49-F238E27FC236}">
                <a16:creationId xmlns:a16="http://schemas.microsoft.com/office/drawing/2014/main" id="{ACA3ACDE-52F1-4B23-AD01-342E4E0D6B2E}"/>
              </a:ext>
            </a:extLst>
          </p:cNvPr>
          <p:cNvSpPr txBox="1"/>
          <p:nvPr/>
        </p:nvSpPr>
        <p:spPr>
          <a:xfrm>
            <a:off x="7707675" y="3406522"/>
            <a:ext cx="2653290" cy="307777"/>
          </a:xfrm>
          <a:prstGeom prst="rect">
            <a:avLst/>
          </a:prstGeom>
          <a:solidFill>
            <a:schemeClr val="bg1"/>
          </a:solidFill>
        </p:spPr>
        <p:txBody>
          <a:bodyPr wrap="none" rtlCol="0">
            <a:spAutoFit/>
          </a:bodyPr>
          <a:lstStyle/>
          <a:p>
            <a:r>
              <a:rPr lang="en-US" dirty="0"/>
              <a:t>Control Signal with disturbance</a:t>
            </a:r>
          </a:p>
        </p:txBody>
      </p:sp>
    </p:spTree>
    <p:extLst>
      <p:ext uri="{BB962C8B-B14F-4D97-AF65-F5344CB8AC3E}">
        <p14:creationId xmlns:p14="http://schemas.microsoft.com/office/powerpoint/2010/main" val="170858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8" y="23517"/>
                <a:ext cx="11352104" cy="86058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Comparing response of MRAC and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ℒ</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oMath>
                </a14:m>
                <a:r>
                  <a:rPr lang="en-US" sz="2400" dirty="0">
                    <a:solidFill>
                      <a:schemeClr val="lt1"/>
                    </a:solidFill>
                    <a:latin typeface="+mn-lt"/>
                    <a:ea typeface="Helvetica Neue Light"/>
                    <a:cs typeface="Helvetica Neue Light"/>
                    <a:sym typeface="Helvetica Neue Light"/>
                  </a:rPr>
                  <a:t>-adaptive controller to state disturbances </a:t>
                </a:r>
                <a14:m>
                  <m:oMath xmlns:m="http://schemas.openxmlformats.org/officeDocument/2006/math">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Δ</m:t>
                    </m:r>
                  </m:oMath>
                </a14:m>
                <a:endParaRPr lang="en-US" sz="2400" dirty="0">
                  <a:solidFill>
                    <a:schemeClr val="lt1"/>
                  </a:solidFill>
                  <a:latin typeface="+mn-lt"/>
                  <a:ea typeface="Helvetica Neue Light"/>
                  <a:cs typeface="Helvetica Neue Light"/>
                  <a:sym typeface="Helvetica Neue Light"/>
                </a:endParaRPr>
              </a:p>
              <a:p>
                <a:pPr marL="0" marR="0" lvl="0" indent="0"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𝛽</m:t>
                          </m:r>
                        </m:e>
                        <m:sub>
                          <m:r>
                            <a:rPr lang="en-US" sz="2400" b="0" i="1" smtClean="0">
                              <a:solidFill>
                                <a:schemeClr val="lt1"/>
                              </a:solidFill>
                              <a:latin typeface="Cambria Math" panose="02040503050406030204" pitchFamily="18" charset="0"/>
                              <a:ea typeface="Helvetica Neue Light"/>
                              <a:cs typeface="Helvetica Neue Light"/>
                              <a:sym typeface="Helvetica Neue Light"/>
                            </a:rPr>
                            <m:t>𝑓</m:t>
                          </m:r>
                        </m:sub>
                      </m:sSub>
                      <m:r>
                        <a:rPr lang="en-US" sz="2400" b="0" i="1" smtClean="0">
                          <a:solidFill>
                            <a:schemeClr val="lt1"/>
                          </a:solidFill>
                          <a:latin typeface="Cambria Math" panose="02040503050406030204" pitchFamily="18" charset="0"/>
                          <a:ea typeface="Helvetica Neue Light"/>
                          <a:cs typeface="Helvetica Neue Light"/>
                          <a:sym typeface="Helvetica Neue Light"/>
                        </a:rPr>
                        <m:t>∈</m:t>
                      </m:r>
                      <m:d>
                        <m:dPr>
                          <m:begChr m:val="["/>
                          <m:endChr m:val="]"/>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−0.3, 0, 0.3</m:t>
                          </m:r>
                        </m:e>
                      </m:d>
                    </m:oMath>
                  </m:oMathPara>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8" y="23517"/>
                <a:ext cx="11352104" cy="860580"/>
              </a:xfrm>
              <a:prstGeom prst="rect">
                <a:avLst/>
              </a:prstGeom>
              <a:blipFill>
                <a:blip r:embed="rId3"/>
                <a:stretch>
                  <a:fillRect l="-859" t="-4965" b="-63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906946" y="5701868"/>
                <a:ext cx="11352104" cy="1119217"/>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dirty="0"/>
                  <a:t>adaptive controller can tolerate front wheel disturbances better than MRAC</a:t>
                </a:r>
              </a:p>
              <a:p>
                <a:pPr marL="285750" indent="-285750">
                  <a:spcAft>
                    <a:spcPts val="600"/>
                  </a:spcAft>
                  <a:buFont typeface="Wingdings" panose="05000000000000000000" pitchFamily="2" charset="2"/>
                  <a:buChar char="Ø"/>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ℒ</m:t>
                        </m:r>
                      </m:e>
                      <m:sub>
                        <m:r>
                          <a:rPr lang="en-US" sz="1800" i="1">
                            <a:latin typeface="Cambria Math" panose="02040503050406030204" pitchFamily="18" charset="0"/>
                          </a:rPr>
                          <m:t>1</m:t>
                        </m:r>
                      </m:sub>
                    </m:sSub>
                  </m:oMath>
                </a14:m>
                <a:r>
                  <a:rPr lang="en-US" sz="1800" dirty="0"/>
                  <a:t>adaptive controller unstable beyond MRAC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𝑓</m:t>
                            </m:r>
                          </m:sub>
                        </m:sSub>
                      </m:e>
                    </m:d>
                    <m:r>
                      <a:rPr lang="en-US" sz="1800" i="1">
                        <a:latin typeface="Cambria Math" panose="02040503050406030204" pitchFamily="18" charset="0"/>
                      </a:rPr>
                      <m:t>≈0.</m:t>
                    </m:r>
                    <m:r>
                      <a:rPr lang="en-US" sz="1800" b="0" i="1" smtClean="0">
                        <a:latin typeface="Cambria Math" panose="02040503050406030204" pitchFamily="18" charset="0"/>
                      </a:rPr>
                      <m:t>5</m:t>
                    </m:r>
                  </m:oMath>
                </a14:m>
                <a:r>
                  <a:rPr lang="en-US" sz="1800" dirty="0"/>
                  <a:t> rad, MRAC unstable beyond </a:t>
                </a:r>
                <a14:m>
                  <m:oMath xmlns:m="http://schemas.openxmlformats.org/officeDocument/2006/math">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𝑓</m:t>
                            </m:r>
                          </m:sub>
                        </m:sSub>
                      </m:e>
                    </m:d>
                    <m:r>
                      <a:rPr lang="en-US" sz="1800" b="0" i="1" smtClean="0">
                        <a:latin typeface="Cambria Math" panose="02040503050406030204" pitchFamily="18" charset="0"/>
                      </a:rPr>
                      <m:t>≈0.3</m:t>
                    </m:r>
                  </m:oMath>
                </a14:m>
                <a:r>
                  <a:rPr lang="en-US" sz="1800" dirty="0"/>
                  <a:t> rad</a:t>
                </a:r>
              </a:p>
              <a:p>
                <a:pPr marL="285750" indent="-285750">
                  <a:spcAft>
                    <a:spcPts val="600"/>
                  </a:spcAft>
                  <a:buFont typeface="Wingdings" panose="05000000000000000000" pitchFamily="2" charset="2"/>
                  <a:buChar char="Ø"/>
                </a:pPr>
                <a:endParaRPr lang="en-US" sz="1800" dirty="0"/>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906946" y="5701868"/>
                <a:ext cx="11352104" cy="1119217"/>
              </a:xfrm>
              <a:prstGeom prst="rect">
                <a:avLst/>
              </a:prstGeom>
              <a:blipFill>
                <a:blip r:embed="rId4"/>
                <a:stretch>
                  <a:fillRect l="-376" t="-27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531B09E-8E4E-4D58-9188-5B3510F76458}"/>
              </a:ext>
            </a:extLst>
          </p:cNvPr>
          <p:cNvPicPr>
            <a:picLocks noChangeAspect="1"/>
          </p:cNvPicPr>
          <p:nvPr/>
        </p:nvPicPr>
        <p:blipFill rotWithShape="1">
          <a:blip r:embed="rId5"/>
          <a:srcRect l="2282" t="5057" r="7466" b="5054"/>
          <a:stretch/>
        </p:blipFill>
        <p:spPr>
          <a:xfrm>
            <a:off x="6052860" y="860524"/>
            <a:ext cx="5975001" cy="4825062"/>
          </a:xfrm>
          <a:prstGeom prst="rect">
            <a:avLst/>
          </a:prstGeom>
        </p:spPr>
      </p:pic>
      <p:pic>
        <p:nvPicPr>
          <p:cNvPr id="7" name="Picture 6">
            <a:extLst>
              <a:ext uri="{FF2B5EF4-FFF2-40B4-BE49-F238E27FC236}">
                <a16:creationId xmlns:a16="http://schemas.microsoft.com/office/drawing/2014/main" id="{14424EB5-AA6B-471A-B442-D30FA637D7C2}"/>
              </a:ext>
            </a:extLst>
          </p:cNvPr>
          <p:cNvPicPr>
            <a:picLocks noChangeAspect="1"/>
          </p:cNvPicPr>
          <p:nvPr/>
        </p:nvPicPr>
        <p:blipFill rotWithShape="1">
          <a:blip r:embed="rId6"/>
          <a:srcRect l="2665" t="4365" r="7082" b="4222"/>
          <a:stretch/>
        </p:blipFill>
        <p:spPr>
          <a:xfrm>
            <a:off x="1" y="884097"/>
            <a:ext cx="5918760" cy="4860692"/>
          </a:xfrm>
          <a:prstGeom prst="rect">
            <a:avLst/>
          </a:prstGeom>
        </p:spPr>
      </p:pic>
    </p:spTree>
    <p:extLst>
      <p:ext uri="{BB962C8B-B14F-4D97-AF65-F5344CB8AC3E}">
        <p14:creationId xmlns:p14="http://schemas.microsoft.com/office/powerpoint/2010/main" val="204451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 name="Google Shape;100;p1">
            <a:extLst>
              <a:ext uri="{FF2B5EF4-FFF2-40B4-BE49-F238E27FC236}">
                <a16:creationId xmlns:a16="http://schemas.microsoft.com/office/drawing/2014/main" id="{774F6727-8801-C64F-BFC2-04EC87E30D51}"/>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376807" y="10936"/>
                <a:ext cx="11319199" cy="83095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Minimal difference in tracking a changing reference </a:t>
                </a:r>
                <a14:m>
                  <m:oMath xmlns:m="http://schemas.openxmlformats.org/officeDocument/2006/math">
                    <m:r>
                      <a:rPr lang="en-US" sz="2400" i="1" dirty="0" smtClean="0">
                        <a:solidFill>
                          <a:schemeClr val="lt1"/>
                        </a:solidFill>
                        <a:latin typeface="Cambria Math" panose="02040503050406030204" pitchFamily="18" charset="0"/>
                        <a:ea typeface="Helvetica Neue Light"/>
                        <a:cs typeface="Helvetica Neue Light"/>
                        <a:sym typeface="Helvetica Neue Light"/>
                      </a:rPr>
                      <m:t>𝑟</m:t>
                    </m:r>
                    <m:d>
                      <m:dPr>
                        <m:ctrlPr>
                          <a:rPr lang="en-US" sz="2400" i="1" dirty="0" smtClean="0">
                            <a:solidFill>
                              <a:schemeClr val="lt1"/>
                            </a:solidFill>
                            <a:latin typeface="Cambria Math" panose="02040503050406030204" pitchFamily="18" charset="0"/>
                            <a:ea typeface="Helvetica Neue Light"/>
                            <a:cs typeface="Helvetica Neue Light"/>
                            <a:sym typeface="Helvetica Neue Light"/>
                          </a:rPr>
                        </m:ctrlPr>
                      </m:dPr>
                      <m:e>
                        <m:r>
                          <a:rPr lang="en-US" sz="2400" i="1" dirty="0" smtClean="0">
                            <a:solidFill>
                              <a:schemeClr val="lt1"/>
                            </a:solidFill>
                            <a:latin typeface="Cambria Math" panose="02040503050406030204" pitchFamily="18" charset="0"/>
                            <a:ea typeface="Helvetica Neue Light"/>
                            <a:cs typeface="Helvetica Neue Light"/>
                            <a:sym typeface="Helvetica Neue Light"/>
                          </a:rPr>
                          <m:t>𝑡</m:t>
                        </m:r>
                      </m:e>
                    </m:d>
                  </m:oMath>
                </a14:m>
                <a:r>
                  <a:rPr lang="en-US" sz="2400" dirty="0">
                    <a:solidFill>
                      <a:schemeClr val="lt1"/>
                    </a:solidFill>
                    <a:latin typeface="+mn-lt"/>
                    <a:ea typeface="Helvetica Neue Light"/>
                    <a:cs typeface="Helvetica Neue Light"/>
                    <a:sym typeface="Helvetica Neue Light"/>
                  </a:rPr>
                  <a:t> for constant </a:t>
                </a:r>
                <a14:m>
                  <m:oMath xmlns:m="http://schemas.openxmlformats.org/officeDocument/2006/math">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Γ</m:t>
                    </m:r>
                  </m:oMath>
                </a14:m>
                <a:r>
                  <a:rPr lang="en-US" sz="2400" dirty="0">
                    <a:solidFill>
                      <a:schemeClr val="lt1"/>
                    </a:solidFill>
                    <a:latin typeface="+mn-lt"/>
                    <a:ea typeface="Helvetica Neue Light"/>
                    <a:cs typeface="Helvetica Neue Light"/>
                    <a:sym typeface="Helvetica Neue Light"/>
                  </a:rPr>
                  <a:t> between MRAC controller and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ℒ</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oMath>
                </a14:m>
                <a:r>
                  <a:rPr lang="en-US" sz="2400" dirty="0">
                    <a:solidFill>
                      <a:schemeClr val="lt1"/>
                    </a:solidFill>
                    <a:latin typeface="+mn-lt"/>
                    <a:ea typeface="Helvetica Neue Light"/>
                    <a:cs typeface="Helvetica Neue Light"/>
                    <a:sym typeface="Helvetica Neue Light"/>
                  </a:rPr>
                  <a:t>-adaptive controller</a:t>
                </a: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376807" y="10936"/>
                <a:ext cx="11319199" cy="830956"/>
              </a:xfrm>
              <a:prstGeom prst="rect">
                <a:avLst/>
              </a:prstGeom>
              <a:blipFill>
                <a:blip r:embed="rId3"/>
                <a:stretch>
                  <a:fillRect l="-862" t="-5147" b="-169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054DBA-6E06-4BB7-9321-0C6A64B3D05D}"/>
                  </a:ext>
                </a:extLst>
              </p:cNvPr>
              <p:cNvSpPr txBox="1"/>
              <p:nvPr/>
            </p:nvSpPr>
            <p:spPr>
              <a:xfrm>
                <a:off x="1374180" y="4829820"/>
                <a:ext cx="9789813" cy="1631216"/>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Expect transient performance of MRAC controller to vary significantly for different reference inputs</a:t>
                </a:r>
              </a:p>
              <a:p>
                <a:pPr marL="285750" indent="-285750">
                  <a:spcAft>
                    <a:spcPts val="600"/>
                  </a:spcAft>
                  <a:buFont typeface="Wingdings" panose="05000000000000000000" pitchFamily="2" charset="2"/>
                  <a:buChar char="Ø"/>
                </a:pPr>
                <a:r>
                  <a:rPr lang="en-US" sz="1800" dirty="0"/>
                  <a:t>Equations become stiff for MRAC for more frequency piece-wise jumps in reference </a:t>
                </a:r>
                <a14:m>
                  <m:oMath xmlns:m="http://schemas.openxmlformats.org/officeDocument/2006/math">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oMath>
                </a14:m>
                <a:r>
                  <a:rPr lang="en-US" sz="1800" dirty="0"/>
                  <a:t> while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dirty="0"/>
                  <a:t>-adaptive controller has no such trouble</a:t>
                </a:r>
              </a:p>
              <a:p>
                <a:pPr marL="914400" lvl="4" indent="-285750">
                  <a:spcAft>
                    <a:spcPts val="600"/>
                  </a:spcAft>
                  <a:buFont typeface="Wingdings" panose="05000000000000000000" pitchFamily="2" charset="2"/>
                  <a:buChar char="Ø"/>
                </a:pPr>
                <a:r>
                  <a:rPr lang="en-US" dirty="0"/>
                  <a:t>Step-change in control signal at step-change in reference </a:t>
                </a:r>
                <a14:m>
                  <m:oMath xmlns:m="http://schemas.openxmlformats.org/officeDocument/2006/math">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dirty="0"/>
              </a:p>
            </p:txBody>
          </p:sp>
        </mc:Choice>
        <mc:Fallback xmlns="">
          <p:sp>
            <p:nvSpPr>
              <p:cNvPr id="8" name="TextBox 7">
                <a:extLst>
                  <a:ext uri="{FF2B5EF4-FFF2-40B4-BE49-F238E27FC236}">
                    <a16:creationId xmlns:a16="http://schemas.microsoft.com/office/drawing/2014/main" id="{8F054DBA-6E06-4BB7-9321-0C6A64B3D05D}"/>
                  </a:ext>
                </a:extLst>
              </p:cNvPr>
              <p:cNvSpPr txBox="1">
                <a:spLocks noRot="1" noChangeAspect="1" noMove="1" noResize="1" noEditPoints="1" noAdjustHandles="1" noChangeArrowheads="1" noChangeShapeType="1" noTextEdit="1"/>
              </p:cNvSpPr>
              <p:nvPr/>
            </p:nvSpPr>
            <p:spPr>
              <a:xfrm>
                <a:off x="1374180" y="4829820"/>
                <a:ext cx="9789813" cy="1631216"/>
              </a:xfrm>
              <a:prstGeom prst="rect">
                <a:avLst/>
              </a:prstGeom>
              <a:blipFill>
                <a:blip r:embed="rId4"/>
                <a:stretch>
                  <a:fillRect l="-374" t="-1866" r="-18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1D0ADDF7-BBB1-4D04-82A8-99FAF5BE45F9}"/>
              </a:ext>
            </a:extLst>
          </p:cNvPr>
          <p:cNvPicPr>
            <a:picLocks noChangeAspect="1"/>
          </p:cNvPicPr>
          <p:nvPr/>
        </p:nvPicPr>
        <p:blipFill>
          <a:blip r:embed="rId5"/>
          <a:stretch>
            <a:fillRect/>
          </a:stretch>
        </p:blipFill>
        <p:spPr>
          <a:xfrm>
            <a:off x="1" y="929260"/>
            <a:ext cx="6095999" cy="3809999"/>
          </a:xfrm>
          <a:prstGeom prst="rect">
            <a:avLst/>
          </a:prstGeom>
        </p:spPr>
      </p:pic>
      <p:pic>
        <p:nvPicPr>
          <p:cNvPr id="3" name="Picture 2">
            <a:extLst>
              <a:ext uri="{FF2B5EF4-FFF2-40B4-BE49-F238E27FC236}">
                <a16:creationId xmlns:a16="http://schemas.microsoft.com/office/drawing/2014/main" id="{38BD5B71-2718-4998-9F41-3B487B9F61D9}"/>
              </a:ext>
            </a:extLst>
          </p:cNvPr>
          <p:cNvPicPr>
            <a:picLocks noChangeAspect="1"/>
          </p:cNvPicPr>
          <p:nvPr/>
        </p:nvPicPr>
        <p:blipFill>
          <a:blip r:embed="rId6"/>
          <a:stretch>
            <a:fillRect/>
          </a:stretch>
        </p:blipFill>
        <p:spPr>
          <a:xfrm>
            <a:off x="5860426" y="919342"/>
            <a:ext cx="6096000" cy="38100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AA40C4-82B5-4AEE-9813-068C42F55FAA}"/>
                  </a:ext>
                </a:extLst>
              </p:cNvPr>
              <p:cNvSpPr txBox="1"/>
              <p:nvPr/>
            </p:nvSpPr>
            <p:spPr>
              <a:xfrm>
                <a:off x="2747725" y="4575453"/>
                <a:ext cx="60054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dirty="0"/>
              </a:p>
            </p:txBody>
          </p:sp>
        </mc:Choice>
        <mc:Fallback xmlns="">
          <p:sp>
            <p:nvSpPr>
              <p:cNvPr id="2" name="TextBox 1">
                <a:extLst>
                  <a:ext uri="{FF2B5EF4-FFF2-40B4-BE49-F238E27FC236}">
                    <a16:creationId xmlns:a16="http://schemas.microsoft.com/office/drawing/2014/main" id="{EEAA40C4-82B5-4AEE-9813-068C42F55FAA}"/>
                  </a:ext>
                </a:extLst>
              </p:cNvPr>
              <p:cNvSpPr txBox="1">
                <a:spLocks noRot="1" noChangeAspect="1" noMove="1" noResize="1" noEditPoints="1" noAdjustHandles="1" noChangeArrowheads="1" noChangeShapeType="1" noTextEdit="1"/>
              </p:cNvSpPr>
              <p:nvPr/>
            </p:nvSpPr>
            <p:spPr>
              <a:xfrm>
                <a:off x="2747725" y="4575453"/>
                <a:ext cx="600549"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81B288-F68E-4A01-99EA-EFAF6A24DCFA}"/>
                  </a:ext>
                </a:extLst>
              </p:cNvPr>
              <p:cNvSpPr txBox="1"/>
              <p:nvPr/>
            </p:nvSpPr>
            <p:spPr>
              <a:xfrm>
                <a:off x="8608152" y="4521095"/>
                <a:ext cx="60625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dirty="0"/>
              </a:p>
            </p:txBody>
          </p:sp>
        </mc:Choice>
        <mc:Fallback xmlns="">
          <p:sp>
            <p:nvSpPr>
              <p:cNvPr id="11" name="TextBox 10">
                <a:extLst>
                  <a:ext uri="{FF2B5EF4-FFF2-40B4-BE49-F238E27FC236}">
                    <a16:creationId xmlns:a16="http://schemas.microsoft.com/office/drawing/2014/main" id="{5C81B288-F68E-4A01-99EA-EFAF6A24DCFA}"/>
                  </a:ext>
                </a:extLst>
              </p:cNvPr>
              <p:cNvSpPr txBox="1">
                <a:spLocks noRot="1" noChangeAspect="1" noMove="1" noResize="1" noEditPoints="1" noAdjustHandles="1" noChangeArrowheads="1" noChangeShapeType="1" noTextEdit="1"/>
              </p:cNvSpPr>
              <p:nvPr/>
            </p:nvSpPr>
            <p:spPr>
              <a:xfrm>
                <a:off x="8608152" y="4521095"/>
                <a:ext cx="606255"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920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Tractor-Trailer System</a:t>
            </a:r>
            <a:endParaRPr lang="en-US" sz="2400" dirty="0">
              <a:solidFill>
                <a:schemeClr val="lt1"/>
              </a:solidFill>
              <a:latin typeface="+mn-lt"/>
              <a:ea typeface="Helvetica Neue Light"/>
              <a:cs typeface="Helvetica Neue Light"/>
              <a:sym typeface="Helvetica Neue Light"/>
            </a:endParaRPr>
          </a:p>
        </p:txBody>
      </p:sp>
      <p:pic>
        <p:nvPicPr>
          <p:cNvPr id="44" name="Google Shape;106;p2" descr="Download Free png Tractor clip art royalty free download free download on  melbournechapter - DLPNG.com">
            <a:extLst>
              <a:ext uri="{FF2B5EF4-FFF2-40B4-BE49-F238E27FC236}">
                <a16:creationId xmlns:a16="http://schemas.microsoft.com/office/drawing/2014/main" id="{6C4D8EBB-DF0C-4B73-AA3F-345C4868FBB0}"/>
              </a:ext>
            </a:extLst>
          </p:cNvPr>
          <p:cNvPicPr preferRelativeResize="0"/>
          <p:nvPr/>
        </p:nvPicPr>
        <p:blipFill rotWithShape="1">
          <a:blip r:embed="rId3">
            <a:alphaModFix/>
          </a:blip>
          <a:srcRect/>
          <a:stretch/>
        </p:blipFill>
        <p:spPr>
          <a:xfrm>
            <a:off x="3488295" y="920266"/>
            <a:ext cx="4644260" cy="1858205"/>
          </a:xfrm>
          <a:prstGeom prst="rect">
            <a:avLst/>
          </a:prstGeom>
          <a:noFill/>
          <a:ln>
            <a:noFill/>
          </a:ln>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91568A1-B574-4CCB-94B8-6CC6EDF46E86}"/>
                  </a:ext>
                </a:extLst>
              </p:cNvPr>
              <p:cNvSpPr txBox="1"/>
              <p:nvPr/>
            </p:nvSpPr>
            <p:spPr>
              <a:xfrm>
                <a:off x="5887874" y="4999642"/>
                <a:ext cx="93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oMath>
                  </m:oMathPara>
                </a14:m>
                <a:endParaRPr lang="en-US" dirty="0"/>
              </a:p>
            </p:txBody>
          </p:sp>
        </mc:Choice>
        <mc:Fallback xmlns="">
          <p:sp>
            <p:nvSpPr>
              <p:cNvPr id="55" name="TextBox 54">
                <a:extLst>
                  <a:ext uri="{FF2B5EF4-FFF2-40B4-BE49-F238E27FC236}">
                    <a16:creationId xmlns:a16="http://schemas.microsoft.com/office/drawing/2014/main" id="{C91568A1-B574-4CCB-94B8-6CC6EDF46E86}"/>
                  </a:ext>
                </a:extLst>
              </p:cNvPr>
              <p:cNvSpPr txBox="1">
                <a:spLocks noRot="1" noChangeAspect="1" noMove="1" noResize="1" noEditPoints="1" noAdjustHandles="1" noChangeArrowheads="1" noChangeShapeType="1" noTextEdit="1"/>
              </p:cNvSpPr>
              <p:nvPr/>
            </p:nvSpPr>
            <p:spPr>
              <a:xfrm>
                <a:off x="5887874" y="4999642"/>
                <a:ext cx="936090" cy="369332"/>
              </a:xfrm>
              <a:prstGeom prst="rect">
                <a:avLst/>
              </a:prstGeom>
              <a:blipFill>
                <a:blip r:embed="rId4"/>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DFBD1A88-156F-4D70-B287-4A1429C47DAA}"/>
              </a:ext>
            </a:extLst>
          </p:cNvPr>
          <p:cNvCxnSpPr>
            <a:cxnSpLocks/>
          </p:cNvCxnSpPr>
          <p:nvPr/>
        </p:nvCxnSpPr>
        <p:spPr>
          <a:xfrm>
            <a:off x="5853808" y="3701760"/>
            <a:ext cx="0" cy="23395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94BD6B8-320B-42BD-966D-CFD3E687121D}"/>
              </a:ext>
            </a:extLst>
          </p:cNvPr>
          <p:cNvCxnSpPr>
            <a:cxnSpLocks/>
            <a:stCxn id="61" idx="7"/>
            <a:endCxn id="58" idx="3"/>
          </p:cNvCxnSpPr>
          <p:nvPr/>
        </p:nvCxnSpPr>
        <p:spPr>
          <a:xfrm>
            <a:off x="4807364" y="4918028"/>
            <a:ext cx="956448" cy="49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D973D44-EAE8-462D-8DE1-A64CDE71A1FD}"/>
              </a:ext>
            </a:extLst>
          </p:cNvPr>
          <p:cNvSpPr/>
          <p:nvPr/>
        </p:nvSpPr>
        <p:spPr>
          <a:xfrm rot="3089397">
            <a:off x="5763231" y="4842604"/>
            <a:ext cx="181155" cy="18115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8376E89-2A45-4AE4-BA9A-C335758F3407}"/>
              </a:ext>
            </a:extLst>
          </p:cNvPr>
          <p:cNvCxnSpPr>
            <a:cxnSpLocks/>
          </p:cNvCxnSpPr>
          <p:nvPr/>
        </p:nvCxnSpPr>
        <p:spPr>
          <a:xfrm flipV="1">
            <a:off x="5458555" y="3707321"/>
            <a:ext cx="783752"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47C200-26D0-4DB4-B68C-A42FF42B7BDF}"/>
              </a:ext>
            </a:extLst>
          </p:cNvPr>
          <p:cNvCxnSpPr>
            <a:cxnSpLocks/>
          </p:cNvCxnSpPr>
          <p:nvPr/>
        </p:nvCxnSpPr>
        <p:spPr>
          <a:xfrm>
            <a:off x="5478973" y="6047125"/>
            <a:ext cx="777542" cy="5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5D1B5C1-5B85-4A56-931B-23A0979AD3C3}"/>
              </a:ext>
            </a:extLst>
          </p:cNvPr>
          <p:cNvSpPr/>
          <p:nvPr/>
        </p:nvSpPr>
        <p:spPr>
          <a:xfrm rot="3089397">
            <a:off x="4716217" y="4867140"/>
            <a:ext cx="91440" cy="9144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D1DF537A-676E-43D2-AEB0-7DCF6E769910}"/>
              </a:ext>
            </a:extLst>
          </p:cNvPr>
          <p:cNvCxnSpPr>
            <a:cxnSpLocks/>
            <a:stCxn id="63" idx="2"/>
            <a:endCxn id="61" idx="3"/>
          </p:cNvCxnSpPr>
          <p:nvPr/>
        </p:nvCxnSpPr>
        <p:spPr>
          <a:xfrm>
            <a:off x="3512090" y="4894129"/>
            <a:ext cx="1204420" cy="13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C4332DA3-72B6-4B1E-B491-1532B0C25990}"/>
              </a:ext>
            </a:extLst>
          </p:cNvPr>
          <p:cNvSpPr/>
          <p:nvPr/>
        </p:nvSpPr>
        <p:spPr>
          <a:xfrm rot="20497941">
            <a:off x="3046895" y="4817749"/>
            <a:ext cx="905691" cy="7837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DB2BD0B-4C5B-4081-80EA-412E112D199E}"/>
                  </a:ext>
                </a:extLst>
              </p:cNvPr>
              <p:cNvSpPr txBox="1"/>
              <p:nvPr/>
            </p:nvSpPr>
            <p:spPr>
              <a:xfrm>
                <a:off x="2483149" y="5366648"/>
                <a:ext cx="2381342" cy="369332"/>
              </a:xfrm>
              <a:prstGeom prst="rect">
                <a:avLst/>
              </a:prstGeom>
              <a:noFill/>
            </p:spPr>
            <p:txBody>
              <a:bodyPr wrap="square" rtlCol="0">
                <a:spAutoFit/>
              </a:bodyPr>
              <a:lstStyle/>
              <a:p>
                <a:r>
                  <a:rPr lang="en-US" dirty="0"/>
                  <a:t>Trailer steering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oMath>
                </a14:m>
                <a:endParaRPr lang="en-US" dirty="0"/>
              </a:p>
            </p:txBody>
          </p:sp>
        </mc:Choice>
        <mc:Fallback xmlns="">
          <p:sp>
            <p:nvSpPr>
              <p:cNvPr id="64" name="TextBox 63">
                <a:extLst>
                  <a:ext uri="{FF2B5EF4-FFF2-40B4-BE49-F238E27FC236}">
                    <a16:creationId xmlns:a16="http://schemas.microsoft.com/office/drawing/2014/main" id="{DDB2BD0B-4C5B-4081-80EA-412E112D199E}"/>
                  </a:ext>
                </a:extLst>
              </p:cNvPr>
              <p:cNvSpPr txBox="1">
                <a:spLocks noRot="1" noChangeAspect="1" noMove="1" noResize="1" noEditPoints="1" noAdjustHandles="1" noChangeArrowheads="1" noChangeShapeType="1" noTextEdit="1"/>
              </p:cNvSpPr>
              <p:nvPr/>
            </p:nvSpPr>
            <p:spPr>
              <a:xfrm>
                <a:off x="2483149" y="5366648"/>
                <a:ext cx="2381342" cy="369332"/>
              </a:xfrm>
              <a:prstGeom prst="rect">
                <a:avLst/>
              </a:prstGeom>
              <a:blipFill>
                <a:blip r:embed="rId5"/>
                <a:stretch>
                  <a:fillRect l="-767" t="-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7E15A55-69F9-4A18-AC8B-406511B4A9E7}"/>
                  </a:ext>
                </a:extLst>
              </p:cNvPr>
              <p:cNvSpPr txBox="1"/>
              <p:nvPr/>
            </p:nvSpPr>
            <p:spPr>
              <a:xfrm>
                <a:off x="7515526" y="5775661"/>
                <a:ext cx="2381342" cy="369332"/>
              </a:xfrm>
              <a:prstGeom prst="rect">
                <a:avLst/>
              </a:prstGeom>
              <a:noFill/>
            </p:spPr>
            <p:txBody>
              <a:bodyPr wrap="square" rtlCol="0">
                <a:spAutoFit/>
              </a:bodyPr>
              <a:lstStyle/>
              <a:p>
                <a:r>
                  <a:rPr lang="en-US" dirty="0"/>
                  <a:t>Front wheel steering </a:t>
                </a:r>
                <a14:m>
                  <m:oMath xmlns:m="http://schemas.openxmlformats.org/officeDocument/2006/math">
                    <m:r>
                      <a:rPr lang="en-US" b="0" i="1" smtClean="0">
                        <a:latin typeface="Cambria Math" panose="02040503050406030204" pitchFamily="18" charset="0"/>
                      </a:rPr>
                      <m:t>𝛿</m:t>
                    </m:r>
                  </m:oMath>
                </a14:m>
                <a:endParaRPr lang="en-US" dirty="0"/>
              </a:p>
            </p:txBody>
          </p:sp>
        </mc:Choice>
        <mc:Fallback xmlns="">
          <p:sp>
            <p:nvSpPr>
              <p:cNvPr id="65" name="TextBox 64">
                <a:extLst>
                  <a:ext uri="{FF2B5EF4-FFF2-40B4-BE49-F238E27FC236}">
                    <a16:creationId xmlns:a16="http://schemas.microsoft.com/office/drawing/2014/main" id="{27E15A55-69F9-4A18-AC8B-406511B4A9E7}"/>
                  </a:ext>
                </a:extLst>
              </p:cNvPr>
              <p:cNvSpPr txBox="1">
                <a:spLocks noRot="1" noChangeAspect="1" noMove="1" noResize="1" noEditPoints="1" noAdjustHandles="1" noChangeArrowheads="1" noChangeShapeType="1" noTextEdit="1"/>
              </p:cNvSpPr>
              <p:nvPr/>
            </p:nvSpPr>
            <p:spPr>
              <a:xfrm>
                <a:off x="7515526" y="5775661"/>
                <a:ext cx="2381342" cy="369332"/>
              </a:xfrm>
              <a:prstGeom prst="rect">
                <a:avLst/>
              </a:prstGeom>
              <a:blipFill>
                <a:blip r:embed="rId6"/>
                <a:stretch>
                  <a:fillRect l="-767" t="-1639"/>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18290197-E119-4445-995E-85AE617ED1D3}"/>
              </a:ext>
            </a:extLst>
          </p:cNvPr>
          <p:cNvCxnSpPr>
            <a:cxnSpLocks/>
          </p:cNvCxnSpPr>
          <p:nvPr/>
        </p:nvCxnSpPr>
        <p:spPr>
          <a:xfrm>
            <a:off x="5943805" y="4925954"/>
            <a:ext cx="2662889" cy="144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D5C7D99-D389-4E92-A233-962E1306346C}"/>
              </a:ext>
            </a:extLst>
          </p:cNvPr>
          <p:cNvSpPr/>
          <p:nvPr/>
        </p:nvSpPr>
        <p:spPr>
          <a:xfrm rot="19700222">
            <a:off x="8153849" y="4878838"/>
            <a:ext cx="905691" cy="7837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5CAD3E20-7C3C-4F72-BFA9-8001189DEB4C}"/>
                  </a:ext>
                </a:extLst>
              </p:cNvPr>
              <p:cNvSpPr txBox="1"/>
              <p:nvPr/>
            </p:nvSpPr>
            <p:spPr>
              <a:xfrm>
                <a:off x="4697693" y="6119336"/>
                <a:ext cx="3089229" cy="369332"/>
              </a:xfrm>
              <a:prstGeom prst="rect">
                <a:avLst/>
              </a:prstGeom>
              <a:noFill/>
            </p:spPr>
            <p:txBody>
              <a:bodyPr wrap="square" rtlCol="0">
                <a:spAutoFit/>
              </a:bodyPr>
              <a:lstStyle/>
              <a:p>
                <a:r>
                  <a:rPr lang="en-US" dirty="0"/>
                  <a:t>Powered rear wheels </a:t>
                </a:r>
                <a14:m>
                  <m:oMath xmlns:m="http://schemas.openxmlformats.org/officeDocument/2006/math">
                    <m:r>
                      <a:rPr lang="en-US" b="0" i="1" smtClean="0">
                        <a:latin typeface="Cambria Math" panose="02040503050406030204" pitchFamily="18" charset="0"/>
                      </a:rPr>
                      <m:t>𝑉</m:t>
                    </m:r>
                  </m:oMath>
                </a14:m>
                <a:endParaRPr lang="en-US" dirty="0"/>
              </a:p>
            </p:txBody>
          </p:sp>
        </mc:Choice>
        <mc:Fallback xmlns="">
          <p:sp>
            <p:nvSpPr>
              <p:cNvPr id="68" name="TextBox 67">
                <a:extLst>
                  <a:ext uri="{FF2B5EF4-FFF2-40B4-BE49-F238E27FC236}">
                    <a16:creationId xmlns:a16="http://schemas.microsoft.com/office/drawing/2014/main" id="{5CAD3E20-7C3C-4F72-BFA9-8001189DEB4C}"/>
                  </a:ext>
                </a:extLst>
              </p:cNvPr>
              <p:cNvSpPr txBox="1">
                <a:spLocks noRot="1" noChangeAspect="1" noMove="1" noResize="1" noEditPoints="1" noAdjustHandles="1" noChangeArrowheads="1" noChangeShapeType="1" noTextEdit="1"/>
              </p:cNvSpPr>
              <p:nvPr/>
            </p:nvSpPr>
            <p:spPr>
              <a:xfrm>
                <a:off x="4697693" y="6119336"/>
                <a:ext cx="3089229" cy="369332"/>
              </a:xfrm>
              <a:prstGeom prst="rect">
                <a:avLst/>
              </a:prstGeom>
              <a:blipFill>
                <a:blip r:embed="rId7"/>
                <a:stretch>
                  <a:fillRect l="-593" t="-3333"/>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3AE30D46-AEAA-4960-9206-069314475052}"/>
              </a:ext>
            </a:extLst>
          </p:cNvPr>
          <p:cNvSpPr txBox="1"/>
          <p:nvPr/>
        </p:nvSpPr>
        <p:spPr>
          <a:xfrm>
            <a:off x="4453085" y="4490091"/>
            <a:ext cx="865499" cy="369332"/>
          </a:xfrm>
          <a:prstGeom prst="rect">
            <a:avLst/>
          </a:prstGeom>
          <a:noFill/>
        </p:spPr>
        <p:txBody>
          <a:bodyPr wrap="square" rtlCol="0">
            <a:spAutoFit/>
          </a:bodyPr>
          <a:lstStyle/>
          <a:p>
            <a:r>
              <a:rPr lang="en-US" dirty="0"/>
              <a:t>Hitch</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57EDAC1-22B0-47D4-8C67-926B58F383D3}"/>
                  </a:ext>
                </a:extLst>
              </p:cNvPr>
              <p:cNvSpPr txBox="1"/>
              <p:nvPr/>
            </p:nvSpPr>
            <p:spPr>
              <a:xfrm>
                <a:off x="2721640" y="4416256"/>
                <a:ext cx="9090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oMath>
                  </m:oMathPara>
                </a14:m>
                <a:endParaRPr lang="en-US" dirty="0"/>
              </a:p>
            </p:txBody>
          </p:sp>
        </mc:Choice>
        <mc:Fallback xmlns="">
          <p:sp>
            <p:nvSpPr>
              <p:cNvPr id="70" name="TextBox 69">
                <a:extLst>
                  <a:ext uri="{FF2B5EF4-FFF2-40B4-BE49-F238E27FC236}">
                    <a16:creationId xmlns:a16="http://schemas.microsoft.com/office/drawing/2014/main" id="{D57EDAC1-22B0-47D4-8C67-926B58F383D3}"/>
                  </a:ext>
                </a:extLst>
              </p:cNvPr>
              <p:cNvSpPr txBox="1">
                <a:spLocks noRot="1" noChangeAspect="1" noMove="1" noResize="1" noEditPoints="1" noAdjustHandles="1" noChangeArrowheads="1" noChangeShapeType="1" noTextEdit="1"/>
              </p:cNvSpPr>
              <p:nvPr/>
            </p:nvSpPr>
            <p:spPr>
              <a:xfrm>
                <a:off x="2721640" y="4416256"/>
                <a:ext cx="909030" cy="369332"/>
              </a:xfrm>
              <a:prstGeom prst="rect">
                <a:avLst/>
              </a:prstGeom>
              <a:blipFill>
                <a:blip r:embed="rId8"/>
                <a:stretch>
                  <a:fillRect/>
                </a:stretch>
              </a:blipFill>
            </p:spPr>
            <p:txBody>
              <a:bodyPr/>
              <a:lstStyle/>
              <a:p>
                <a:r>
                  <a:rPr lang="en-US">
                    <a:noFill/>
                  </a:rPr>
                  <a:t> </a:t>
                </a:r>
              </a:p>
            </p:txBody>
          </p:sp>
        </mc:Fallback>
      </mc:AlternateContent>
      <p:sp>
        <p:nvSpPr>
          <p:cNvPr id="71" name="Right Brace 70">
            <a:extLst>
              <a:ext uri="{FF2B5EF4-FFF2-40B4-BE49-F238E27FC236}">
                <a16:creationId xmlns:a16="http://schemas.microsoft.com/office/drawing/2014/main" id="{6055739D-82F6-41FA-9328-DF05C05D1584}"/>
              </a:ext>
            </a:extLst>
          </p:cNvPr>
          <p:cNvSpPr/>
          <p:nvPr/>
        </p:nvSpPr>
        <p:spPr>
          <a:xfrm rot="16200000">
            <a:off x="3698063" y="2662061"/>
            <a:ext cx="528519" cy="1727720"/>
          </a:xfrm>
          <a:prstGeom prst="rightBrace">
            <a:avLst>
              <a:gd name="adj1" fmla="val 256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Right Brace 71">
            <a:extLst>
              <a:ext uri="{FF2B5EF4-FFF2-40B4-BE49-F238E27FC236}">
                <a16:creationId xmlns:a16="http://schemas.microsoft.com/office/drawing/2014/main" id="{43B84CA7-635B-4853-BC49-CEAF423A2A32}"/>
              </a:ext>
            </a:extLst>
          </p:cNvPr>
          <p:cNvSpPr/>
          <p:nvPr/>
        </p:nvSpPr>
        <p:spPr>
          <a:xfrm rot="16200000">
            <a:off x="6834846" y="1271015"/>
            <a:ext cx="542129" cy="4459373"/>
          </a:xfrm>
          <a:prstGeom prst="rightBrace">
            <a:avLst>
              <a:gd name="adj1" fmla="val 21452"/>
              <a:gd name="adj2" fmla="val 477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A9459D5-260B-44E6-93A8-A41E81861AC5}"/>
              </a:ext>
            </a:extLst>
          </p:cNvPr>
          <p:cNvSpPr txBox="1"/>
          <p:nvPr/>
        </p:nvSpPr>
        <p:spPr>
          <a:xfrm>
            <a:off x="3395465" y="2745431"/>
            <a:ext cx="1092800" cy="523220"/>
          </a:xfrm>
          <a:prstGeom prst="rect">
            <a:avLst/>
          </a:prstGeom>
          <a:noFill/>
        </p:spPr>
        <p:txBody>
          <a:bodyPr wrap="none" rtlCol="0">
            <a:spAutoFit/>
          </a:bodyPr>
          <a:lstStyle/>
          <a:p>
            <a:r>
              <a:rPr lang="en-US" sz="2800" dirty="0"/>
              <a:t>Tra</a:t>
            </a:r>
            <a:r>
              <a:rPr lang="en-US" sz="2800" u="sng" dirty="0"/>
              <a:t>i</a:t>
            </a:r>
            <a:r>
              <a:rPr lang="en-US" sz="2800" dirty="0"/>
              <a:t>ler</a:t>
            </a:r>
          </a:p>
        </p:txBody>
      </p:sp>
      <p:sp>
        <p:nvSpPr>
          <p:cNvPr id="74" name="TextBox 73">
            <a:extLst>
              <a:ext uri="{FF2B5EF4-FFF2-40B4-BE49-F238E27FC236}">
                <a16:creationId xmlns:a16="http://schemas.microsoft.com/office/drawing/2014/main" id="{FCE0756F-A67F-4587-BCEA-01CFDA2F4121}"/>
              </a:ext>
            </a:extLst>
          </p:cNvPr>
          <p:cNvSpPr txBox="1"/>
          <p:nvPr/>
        </p:nvSpPr>
        <p:spPr>
          <a:xfrm>
            <a:off x="6473945" y="2688547"/>
            <a:ext cx="1209498" cy="523220"/>
          </a:xfrm>
          <a:prstGeom prst="rect">
            <a:avLst/>
          </a:prstGeom>
          <a:noFill/>
        </p:spPr>
        <p:txBody>
          <a:bodyPr wrap="none" rtlCol="0">
            <a:spAutoFit/>
          </a:bodyPr>
          <a:lstStyle/>
          <a:p>
            <a:r>
              <a:rPr lang="en-US" sz="2800" u="sng" dirty="0"/>
              <a:t>T</a:t>
            </a:r>
            <a:r>
              <a:rPr lang="en-US" sz="2800" dirty="0"/>
              <a:t>ractor</a:t>
            </a:r>
          </a:p>
        </p:txBody>
      </p:sp>
      <p:sp>
        <p:nvSpPr>
          <p:cNvPr id="29" name="Google Shape;100;p1">
            <a:extLst>
              <a:ext uri="{FF2B5EF4-FFF2-40B4-BE49-F238E27FC236}">
                <a16:creationId xmlns:a16="http://schemas.microsoft.com/office/drawing/2014/main" id="{3DCF1636-B91E-4A1B-A2C7-837973F94B83}"/>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extLst>
      <p:ext uri="{BB962C8B-B14F-4D97-AF65-F5344CB8AC3E}">
        <p14:creationId xmlns:p14="http://schemas.microsoft.com/office/powerpoint/2010/main" val="43462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Summary of observations and Conclusions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351534-2B6C-4406-991B-CEB04E78090E}"/>
                  </a:ext>
                </a:extLst>
              </p:cNvPr>
              <p:cNvSpPr txBox="1"/>
              <p:nvPr/>
            </p:nvSpPr>
            <p:spPr>
              <a:xfrm>
                <a:off x="6449338" y="1534839"/>
                <a:ext cx="5312370" cy="3724096"/>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High adaptive gain </a:t>
                </a:r>
                <a14:m>
                  <m:oMath xmlns:m="http://schemas.openxmlformats.org/officeDocument/2006/math">
                    <m:r>
                      <m:rPr>
                        <m:sty m:val="p"/>
                      </m:rPr>
                      <a:rPr lang="en-US" sz="1800" b="0" i="0" smtClean="0">
                        <a:latin typeface="Cambria Math" panose="02040503050406030204" pitchFamily="18" charset="0"/>
                      </a:rPr>
                      <m:t>Γ</m:t>
                    </m:r>
                  </m:oMath>
                </a14:m>
                <a:r>
                  <a:rPr lang="en-US" sz="1800" dirty="0"/>
                  <a:t> leads to high frequency inputs </a:t>
                </a:r>
                <a14:m>
                  <m:oMath xmlns:m="http://schemas.openxmlformats.org/officeDocument/2006/math">
                    <m:r>
                      <a:rPr lang="en-US" sz="1800" b="0" i="1" smtClean="0">
                        <a:latin typeface="Cambria Math" panose="02040503050406030204" pitchFamily="18" charset="0"/>
                      </a:rPr>
                      <m:t>𝑢</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oMath>
                </a14:m>
                <a:endParaRPr lang="en-US" sz="1800" dirty="0"/>
              </a:p>
              <a:p>
                <a:pPr marL="742950" indent="-285750">
                  <a:spcAft>
                    <a:spcPts val="600"/>
                  </a:spcAft>
                  <a:buFont typeface="Wingdings" panose="05000000000000000000" pitchFamily="2" charset="2"/>
                  <a:buChar char="Ø"/>
                </a:pPr>
                <a:r>
                  <a:rPr lang="en-US" sz="1600" dirty="0"/>
                  <a:t>Robustness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oMath>
                </a14:m>
                <a:r>
                  <a:rPr lang="en-US" sz="1600" dirty="0"/>
                  <a:t> and performance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e>
                    </m:d>
                  </m:oMath>
                </a14:m>
                <a:r>
                  <a:rPr lang="en-US" sz="1600" dirty="0"/>
                  <a:t> with </a:t>
                </a:r>
                <a14:m>
                  <m:oMath xmlns:m="http://schemas.openxmlformats.org/officeDocument/2006/math">
                    <m:r>
                      <m:rPr>
                        <m:sty m:val="p"/>
                      </m:rPr>
                      <a:rPr lang="en-US" sz="1600" b="0" i="0" smtClean="0">
                        <a:latin typeface="Cambria Math" panose="02040503050406030204" pitchFamily="18" charset="0"/>
                      </a:rPr>
                      <m:t>Γ</m:t>
                    </m:r>
                    <m:r>
                      <a:rPr lang="en-US" sz="1600" b="0" i="1" smtClean="0">
                        <a:latin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e>
                    </m:d>
                  </m:oMath>
                </a14:m>
                <a:endParaRPr lang="en-US" sz="1800" dirty="0"/>
              </a:p>
              <a:p>
                <a:pPr marL="285750" indent="-285750">
                  <a:spcAft>
                    <a:spcPts val="600"/>
                  </a:spcAft>
                  <a:buFont typeface="Wingdings" panose="05000000000000000000" pitchFamily="2" charset="2"/>
                  <a:buChar char="Ø"/>
                </a:pPr>
                <a:r>
                  <a:rPr lang="en-US" sz="1800" dirty="0"/>
                  <a:t>Minimal time delay margin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𝜏</m:t>
                        </m:r>
                      </m:e>
                      <m:sub>
                        <m:r>
                          <a:rPr lang="en-US" sz="1800" b="0" i="1" smtClean="0">
                            <a:latin typeface="Cambria Math" panose="02040503050406030204" pitchFamily="18" charset="0"/>
                          </a:rPr>
                          <m:t>𝑑</m:t>
                        </m:r>
                      </m:sub>
                    </m:sSub>
                  </m:oMath>
                </a14:m>
                <a:r>
                  <a:rPr lang="en-US" sz="1800" dirty="0"/>
                  <a:t> which decreases with </a:t>
                </a:r>
                <a14:m>
                  <m:oMath xmlns:m="http://schemas.openxmlformats.org/officeDocument/2006/math">
                    <m:r>
                      <m:rPr>
                        <m:sty m:val="p"/>
                      </m:rPr>
                      <a:rPr lang="en-US" sz="1800" b="0" i="0" smtClean="0">
                        <a:latin typeface="Cambria Math" panose="02040503050406030204" pitchFamily="18" charset="0"/>
                      </a:rPr>
                      <m:t>Γ</m:t>
                    </m:r>
                  </m:oMath>
                </a14:m>
                <a:endParaRPr lang="en-US" sz="1800" dirty="0"/>
              </a:p>
              <a:p>
                <a:pPr marL="285750" indent="-285750">
                  <a:spcAft>
                    <a:spcPts val="600"/>
                  </a:spcAft>
                  <a:buFont typeface="Wingdings" panose="05000000000000000000" pitchFamily="2" charset="2"/>
                  <a:buChar char="Ø"/>
                </a:pPr>
                <a:r>
                  <a:rPr lang="en-US" sz="1800" dirty="0"/>
                  <a:t>unbounded parameter drift to input disturbances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oMath>
                </a14:m>
                <a:endParaRPr lang="en-US" sz="1800" dirty="0"/>
              </a:p>
              <a:p>
                <a:pPr marL="742950" lvl="1" indent="-285750">
                  <a:spcAft>
                    <a:spcPts val="600"/>
                  </a:spcAft>
                  <a:buFont typeface="Wingdings" panose="05000000000000000000" pitchFamily="2" charset="2"/>
                  <a:buChar char="Ø"/>
                </a:pPr>
                <a:r>
                  <a:rPr lang="en-US" sz="1600" dirty="0"/>
                  <a:t>ISS-backstepping design may provide some robustness to input disturbances</a:t>
                </a:r>
              </a:p>
              <a:p>
                <a:pPr marL="285750" lvl="1" indent="-285750">
                  <a:spcAft>
                    <a:spcPts val="600"/>
                  </a:spcAft>
                  <a:buFont typeface="Wingdings" panose="05000000000000000000" pitchFamily="2" charset="2"/>
                  <a:buChar char="Ø"/>
                </a:pPr>
                <a:r>
                  <a:rPr lang="en-US" sz="1800" dirty="0"/>
                  <a:t>No guaranteed transients</a:t>
                </a:r>
              </a:p>
              <a:p>
                <a:pPr marL="914400" lvl="1" indent="-285750">
                  <a:spcAft>
                    <a:spcPts val="600"/>
                  </a:spcAft>
                  <a:buFont typeface="Wingdings" panose="05000000000000000000" pitchFamily="2" charset="2"/>
                  <a:buChar char="Ø"/>
                </a:pPr>
                <a:r>
                  <a:rPr lang="en-US" sz="1600" dirty="0"/>
                  <a:t>Cannot guarantee performance when </a:t>
                </a:r>
                <a14:m>
                  <m:oMath xmlns:m="http://schemas.openxmlformats.org/officeDocument/2006/math">
                    <m:r>
                      <a:rPr lang="en-US" sz="1600" b="0" i="1" smtClean="0">
                        <a:latin typeface="Cambria Math" panose="02040503050406030204" pitchFamily="18" charset="0"/>
                      </a:rPr>
                      <m:t>𝑟</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oMath>
                </a14:m>
                <a:r>
                  <a:rPr lang="en-US" sz="1600" dirty="0"/>
                  <a:t> changes</a:t>
                </a:r>
              </a:p>
            </p:txBody>
          </p:sp>
        </mc:Choice>
        <mc:Fallback xmlns="">
          <p:sp>
            <p:nvSpPr>
              <p:cNvPr id="8" name="TextBox 7">
                <a:extLst>
                  <a:ext uri="{FF2B5EF4-FFF2-40B4-BE49-F238E27FC236}">
                    <a16:creationId xmlns:a16="http://schemas.microsoft.com/office/drawing/2014/main" id="{48351534-2B6C-4406-991B-CEB04E78090E}"/>
                  </a:ext>
                </a:extLst>
              </p:cNvPr>
              <p:cNvSpPr txBox="1">
                <a:spLocks noRot="1" noChangeAspect="1" noMove="1" noResize="1" noEditPoints="1" noAdjustHandles="1" noChangeArrowheads="1" noChangeShapeType="1" noTextEdit="1"/>
              </p:cNvSpPr>
              <p:nvPr/>
            </p:nvSpPr>
            <p:spPr>
              <a:xfrm>
                <a:off x="6449338" y="1534839"/>
                <a:ext cx="5312370" cy="3724096"/>
              </a:xfrm>
              <a:prstGeom prst="rect">
                <a:avLst/>
              </a:prstGeom>
              <a:blipFill>
                <a:blip r:embed="rId3"/>
                <a:stretch>
                  <a:fillRect l="-804" t="-982" b="-1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433E61-D846-48BD-AC79-EB1EDA4111A2}"/>
                  </a:ext>
                </a:extLst>
              </p:cNvPr>
              <p:cNvSpPr txBox="1"/>
              <p:nvPr/>
            </p:nvSpPr>
            <p:spPr>
              <a:xfrm>
                <a:off x="376807" y="1534839"/>
                <a:ext cx="5596889" cy="3719929"/>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z="1800" dirty="0"/>
                  <a:t>Decouples </a:t>
                </a:r>
                <a14:m>
                  <m:oMath xmlns:m="http://schemas.openxmlformats.org/officeDocument/2006/math">
                    <m:r>
                      <m:rPr>
                        <m:sty m:val="p"/>
                      </m:rPr>
                      <a:rPr lang="en-US" sz="1800" b="0" i="0" smtClean="0">
                        <a:latin typeface="Cambria Math" panose="02040503050406030204" pitchFamily="18" charset="0"/>
                      </a:rPr>
                      <m:t>Γ</m:t>
                    </m:r>
                  </m:oMath>
                </a14:m>
                <a:r>
                  <a:rPr lang="en-US" sz="1800" dirty="0"/>
                  <a:t> from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𝑎𝑑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oMath>
                </a14:m>
                <a:r>
                  <a:rPr lang="en-US" sz="1800" dirty="0"/>
                  <a:t> using LPF </a:t>
                </a:r>
                <a14:m>
                  <m:oMath xmlns:m="http://schemas.openxmlformats.org/officeDocument/2006/math">
                    <m:r>
                      <a:rPr lang="en-US" sz="1800" b="0" i="1" smtClean="0">
                        <a:latin typeface="Cambria Math" panose="02040503050406030204" pitchFamily="18" charset="0"/>
                      </a:rPr>
                      <m:t>𝐶</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𝑠</m:t>
                        </m:r>
                      </m:e>
                    </m:d>
                  </m:oMath>
                </a14:m>
                <a:endParaRPr lang="en-US" sz="1800" dirty="0"/>
              </a:p>
              <a:p>
                <a:pPr marL="742950" indent="-285750">
                  <a:spcAft>
                    <a:spcPts val="600"/>
                  </a:spcAft>
                  <a:buFont typeface="Wingdings" panose="05000000000000000000" pitchFamily="2" charset="2"/>
                  <a:buChar char="Ø"/>
                </a:pPr>
                <a14:m>
                  <m:oMath xmlns:m="http://schemas.openxmlformats.org/officeDocument/2006/math">
                    <m:r>
                      <m:rPr>
                        <m:sty m:val="p"/>
                      </m:rPr>
                      <a:rPr lang="en-US" sz="1600" b="0" i="0" smtClean="0">
                        <a:latin typeface="Cambria Math" panose="02040503050406030204" pitchFamily="18" charset="0"/>
                      </a:rPr>
                      <m:t>Γ</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e>
                    </m:d>
                  </m:oMath>
                </a14:m>
                <a:r>
                  <a:rPr lang="en-US" sz="1600" b="0" dirty="0"/>
                  <a:t> has minimal effect on time delay margin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𝑑</m:t>
                        </m:r>
                      </m:sub>
                    </m:sSub>
                  </m:oMath>
                </a14:m>
                <a:endParaRPr lang="en-US" sz="1600" b="0" dirty="0"/>
              </a:p>
              <a:p>
                <a:pPr marL="742950" indent="-285750">
                  <a:spcAft>
                    <a:spcPts val="600"/>
                  </a:spcAft>
                  <a:buFont typeface="Wingdings" panose="05000000000000000000" pitchFamily="2" charset="2"/>
                  <a:buChar char="Ø"/>
                </a:pPr>
                <a:r>
                  <a:rPr lang="en-US" sz="1600" b="0" dirty="0"/>
                  <a:t>Bandwidth </a:t>
                </a:r>
                <a14:m>
                  <m:oMath xmlns:m="http://schemas.openxmlformats.org/officeDocument/2006/math">
                    <m:r>
                      <a:rPr lang="en-US" sz="1600" b="0" i="1" smtClean="0">
                        <a:latin typeface="Cambria Math" panose="02040503050406030204" pitchFamily="18" charset="0"/>
                      </a:rPr>
                      <m:t>𝑘</m:t>
                    </m:r>
                    <m:r>
                      <a:rPr lang="en-US" sz="1600" b="0" i="0"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e>
                    </m:d>
                  </m:oMath>
                </a14:m>
                <a:r>
                  <a:rPr lang="en-US" sz="1600" dirty="0"/>
                  <a:t> improves tracking, allowing higher frequencies in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𝑎𝑑</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oMath>
                </a14:m>
                <a:r>
                  <a:rPr lang="en-US" sz="1600" dirty="0"/>
                  <a:t>, reduces time delay margin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𝑑</m:t>
                        </m:r>
                      </m:sub>
                    </m:sSub>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e>
                    </m:d>
                  </m:oMath>
                </a14:m>
                <a:endParaRPr lang="en-US" sz="1800" dirty="0"/>
              </a:p>
              <a:p>
                <a:pPr marL="285750" indent="-285750">
                  <a:spcAft>
                    <a:spcPts val="600"/>
                  </a:spcAft>
                  <a:buFont typeface="Wingdings" panose="05000000000000000000" pitchFamily="2" charset="2"/>
                  <a:buChar char="Ø"/>
                </a:pPr>
                <a:r>
                  <a:rPr lang="en-US" sz="1800" dirty="0"/>
                  <a:t>Higher time delay margin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𝜏</m:t>
                        </m:r>
                      </m:e>
                      <m:sub>
                        <m:r>
                          <a:rPr lang="en-US" sz="1800" b="0" i="1" smtClean="0">
                            <a:latin typeface="Cambria Math" panose="02040503050406030204" pitchFamily="18" charset="0"/>
                          </a:rPr>
                          <m:t>𝑑</m:t>
                        </m:r>
                      </m:sub>
                    </m:sSub>
                  </m:oMath>
                </a14:m>
                <a:r>
                  <a:rPr lang="en-US" sz="1800" dirty="0"/>
                  <a:t> for all cases tested than MRAC</a:t>
                </a:r>
              </a:p>
              <a:p>
                <a:pPr marL="285750" indent="-285750">
                  <a:spcAft>
                    <a:spcPts val="600"/>
                  </a:spcAft>
                  <a:buFont typeface="Wingdings" panose="05000000000000000000" pitchFamily="2" charset="2"/>
                  <a:buChar char="Ø"/>
                </a:pPr>
                <a:r>
                  <a:rPr lang="en-US" sz="1800" dirty="0"/>
                  <a:t>Lower frequency control signals for same performance, same input disturbances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𝑑</m:t>
                        </m:r>
                      </m:sub>
                    </m:sSub>
                    <m:r>
                      <a:rPr lang="en-US" sz="1800" b="0" i="1" smtClean="0">
                        <a:latin typeface="Cambria Math" panose="02040503050406030204" pitchFamily="18" charset="0"/>
                      </a:rPr>
                      <m:t> </m:t>
                    </m:r>
                  </m:oMath>
                </a14:m>
                <a:r>
                  <a:rPr lang="en-US" sz="1800" dirty="0"/>
                  <a:t>and same piece-wise continuous references </a:t>
                </a:r>
                <a14:m>
                  <m:oMath xmlns:m="http://schemas.openxmlformats.org/officeDocument/2006/math">
                    <m:r>
                      <a:rPr lang="en-US" sz="1800" b="0" i="1" smtClean="0">
                        <a:latin typeface="Cambria Math" panose="02040503050406030204" pitchFamily="18" charset="0"/>
                      </a:rPr>
                      <m:t>𝑟</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oMath>
                </a14:m>
                <a:endParaRPr lang="en-US" sz="1800" dirty="0"/>
              </a:p>
              <a:p>
                <a:pPr marL="285750" indent="-285750">
                  <a:spcAft>
                    <a:spcPts val="600"/>
                  </a:spcAft>
                  <a:buFont typeface="Wingdings" panose="05000000000000000000" pitchFamily="2" charset="2"/>
                  <a:buChar char="Ø"/>
                </a:pPr>
                <a:r>
                  <a:rPr lang="en-US" sz="1800" dirty="0"/>
                  <a:t>Guaranteed transient envelope </a:t>
                </a:r>
                <a14:m>
                  <m:oMath xmlns:m="http://schemas.openxmlformats.org/officeDocument/2006/math">
                    <m:d>
                      <m:dPr>
                        <m:begChr m:val="‖"/>
                        <m:endChr m:val="‖"/>
                        <m:ctrlPr>
                          <a:rPr lang="en-US" sz="180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𝑟𝑒𝑓</m:t>
                            </m:r>
                          </m:sub>
                        </m:sSub>
                      </m:e>
                    </m:d>
                  </m:oMath>
                </a14:m>
                <a:r>
                  <a:rPr lang="en-US" sz="1800" dirty="0"/>
                  <a:t> which can be adjusted by tuning LPF </a:t>
                </a:r>
                <a14:m>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oMath>
                </a14:m>
                <a:r>
                  <a:rPr lang="en-US" sz="1800" dirty="0"/>
                  <a:t> and </a:t>
                </a:r>
                <a14:m>
                  <m:oMath xmlns:m="http://schemas.openxmlformats.org/officeDocument/2006/math">
                    <m:r>
                      <m:rPr>
                        <m:sty m:val="p"/>
                      </m:rPr>
                      <a:rPr lang="en-US" sz="1800" b="0" i="0" smtClean="0">
                        <a:latin typeface="Cambria Math" panose="02040503050406030204" pitchFamily="18" charset="0"/>
                      </a:rPr>
                      <m:t>Γ</m:t>
                    </m:r>
                  </m:oMath>
                </a14:m>
                <a:endParaRPr lang="en-US" sz="1800" dirty="0"/>
              </a:p>
            </p:txBody>
          </p:sp>
        </mc:Choice>
        <mc:Fallback xmlns="">
          <p:sp>
            <p:nvSpPr>
              <p:cNvPr id="9" name="TextBox 8">
                <a:extLst>
                  <a:ext uri="{FF2B5EF4-FFF2-40B4-BE49-F238E27FC236}">
                    <a16:creationId xmlns:a16="http://schemas.microsoft.com/office/drawing/2014/main" id="{AB433E61-D846-48BD-AC79-EB1EDA4111A2}"/>
                  </a:ext>
                </a:extLst>
              </p:cNvPr>
              <p:cNvSpPr txBox="1">
                <a:spLocks noRot="1" noChangeAspect="1" noMove="1" noResize="1" noEditPoints="1" noAdjustHandles="1" noChangeArrowheads="1" noChangeShapeType="1" noTextEdit="1"/>
              </p:cNvSpPr>
              <p:nvPr/>
            </p:nvSpPr>
            <p:spPr>
              <a:xfrm>
                <a:off x="376807" y="1534839"/>
                <a:ext cx="5596889" cy="3719929"/>
              </a:xfrm>
              <a:prstGeom prst="rect">
                <a:avLst/>
              </a:prstGeom>
              <a:blipFill>
                <a:blip r:embed="rId4"/>
                <a:stretch>
                  <a:fillRect l="-763" t="-984" b="-180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1257F86-1A37-43E3-ACE7-8A093D421F5E}"/>
              </a:ext>
            </a:extLst>
          </p:cNvPr>
          <p:cNvSpPr txBox="1"/>
          <p:nvPr/>
        </p:nvSpPr>
        <p:spPr>
          <a:xfrm>
            <a:off x="8693795" y="1015504"/>
            <a:ext cx="1559519" cy="400110"/>
          </a:xfrm>
          <a:prstGeom prst="rect">
            <a:avLst/>
          </a:prstGeom>
          <a:noFill/>
        </p:spPr>
        <p:txBody>
          <a:bodyPr wrap="square" rtlCol="0">
            <a:spAutoFit/>
          </a:bodyPr>
          <a:lstStyle/>
          <a:p>
            <a:pPr>
              <a:spcAft>
                <a:spcPts val="600"/>
              </a:spcAft>
            </a:pPr>
            <a:r>
              <a:rPr lang="en-US" sz="2000" dirty="0"/>
              <a:t>MRAC</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C7CDD6-5F0F-42F2-BFA0-ED84CBF2F7CA}"/>
                  </a:ext>
                </a:extLst>
              </p:cNvPr>
              <p:cNvSpPr txBox="1"/>
              <p:nvPr/>
            </p:nvSpPr>
            <p:spPr>
              <a:xfrm>
                <a:off x="1848392" y="979394"/>
                <a:ext cx="2369204" cy="400110"/>
              </a:xfrm>
              <a:prstGeom prst="rect">
                <a:avLst/>
              </a:prstGeom>
              <a:noFill/>
            </p:spPr>
            <p:txBody>
              <a:bodyPr wrap="square" rtlCol="0">
                <a:spAutoFit/>
              </a:bodyPr>
              <a:lstStyle/>
              <a:p>
                <a:pPr>
                  <a:spcAft>
                    <a:spcPts val="600"/>
                  </a:spcAft>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ℒ</m:t>
                        </m:r>
                      </m:e>
                      <m:sub>
                        <m:r>
                          <a:rPr lang="en-US" sz="2000" b="0" i="1" smtClean="0">
                            <a:latin typeface="Cambria Math" panose="02040503050406030204" pitchFamily="18" charset="0"/>
                          </a:rPr>
                          <m:t>1</m:t>
                        </m:r>
                      </m:sub>
                    </m:sSub>
                  </m:oMath>
                </a14:m>
                <a:r>
                  <a:rPr lang="en-US" sz="2000" dirty="0"/>
                  <a:t>-adaptive control</a:t>
                </a:r>
              </a:p>
            </p:txBody>
          </p:sp>
        </mc:Choice>
        <mc:Fallback xmlns="">
          <p:sp>
            <p:nvSpPr>
              <p:cNvPr id="11" name="TextBox 10">
                <a:extLst>
                  <a:ext uri="{FF2B5EF4-FFF2-40B4-BE49-F238E27FC236}">
                    <a16:creationId xmlns:a16="http://schemas.microsoft.com/office/drawing/2014/main" id="{E4C7CDD6-5F0F-42F2-BFA0-ED84CBF2F7CA}"/>
                  </a:ext>
                </a:extLst>
              </p:cNvPr>
              <p:cNvSpPr txBox="1">
                <a:spLocks noRot="1" noChangeAspect="1" noMove="1" noResize="1" noEditPoints="1" noAdjustHandles="1" noChangeArrowheads="1" noChangeShapeType="1" noTextEdit="1"/>
              </p:cNvSpPr>
              <p:nvPr/>
            </p:nvSpPr>
            <p:spPr>
              <a:xfrm>
                <a:off x="1848392" y="979394"/>
                <a:ext cx="2369204" cy="400110"/>
              </a:xfrm>
              <a:prstGeom prst="rect">
                <a:avLst/>
              </a:prstGeom>
              <a:blipFill>
                <a:blip r:embed="rId5"/>
                <a:stretch>
                  <a:fillRect t="-7692" r="-1285"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C67EBE-BCE2-4B25-AF1A-1690040F6957}"/>
                  </a:ext>
                </a:extLst>
              </p:cNvPr>
              <p:cNvSpPr txBox="1"/>
              <p:nvPr/>
            </p:nvSpPr>
            <p:spPr>
              <a:xfrm>
                <a:off x="1001792" y="5549355"/>
                <a:ext cx="10759916" cy="784830"/>
              </a:xfrm>
              <a:prstGeom prst="rect">
                <a:avLst/>
              </a:prstGeom>
              <a:noFill/>
            </p:spPr>
            <p:txBody>
              <a:bodyPr wrap="square">
                <a:spAutoFit/>
              </a:bodyPr>
              <a:lstStyle/>
              <a:p>
                <a:pPr marL="285750" indent="-285750">
                  <a:spcAft>
                    <a:spcPts val="600"/>
                  </a:spcAft>
                  <a:buFont typeface="Wingdings" panose="05000000000000000000" pitchFamily="2" charset="2"/>
                  <a:buChar char="Ø"/>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ℒ</m:t>
                        </m:r>
                      </m:e>
                      <m:sub>
                        <m:r>
                          <a:rPr lang="en-US" sz="2000" b="0" i="1" smtClean="0">
                            <a:latin typeface="Cambria Math" panose="02040503050406030204" pitchFamily="18" charset="0"/>
                          </a:rPr>
                          <m:t>1</m:t>
                        </m:r>
                      </m:sub>
                    </m:sSub>
                  </m:oMath>
                </a14:m>
                <a:r>
                  <a:rPr lang="en-US" sz="2000" dirty="0">
                    <a:latin typeface="+mj-lt"/>
                  </a:rPr>
                  <a:t> adaptive control would help where transients risk destroying crops at corners of fields </a:t>
                </a:r>
              </a:p>
              <a:p>
                <a:pPr marL="285750" indent="-285750">
                  <a:spcAft>
                    <a:spcPts val="600"/>
                  </a:spcAft>
                  <a:buFont typeface="Wingdings" panose="05000000000000000000" pitchFamily="2" charset="2"/>
                  <a:buChar char="Ø"/>
                </a:pPr>
                <a:r>
                  <a:rPr lang="en-US" sz="2000" dirty="0">
                    <a:latin typeface="+mj-lt"/>
                    <a:ea typeface="Cambria Math" panose="02040503050406030204" pitchFamily="18" charset="0"/>
                  </a:rPr>
                  <a:t>Possesses sufficient robustness to surface property and topological disturbances</a:t>
                </a:r>
              </a:p>
            </p:txBody>
          </p:sp>
        </mc:Choice>
        <mc:Fallback xmlns="">
          <p:sp>
            <p:nvSpPr>
              <p:cNvPr id="19" name="TextBox 18">
                <a:extLst>
                  <a:ext uri="{FF2B5EF4-FFF2-40B4-BE49-F238E27FC236}">
                    <a16:creationId xmlns:a16="http://schemas.microsoft.com/office/drawing/2014/main" id="{68C67EBE-BCE2-4B25-AF1A-1690040F6957}"/>
                  </a:ext>
                </a:extLst>
              </p:cNvPr>
              <p:cNvSpPr txBox="1">
                <a:spLocks noRot="1" noChangeAspect="1" noMove="1" noResize="1" noEditPoints="1" noAdjustHandles="1" noChangeArrowheads="1" noChangeShapeType="1" noTextEdit="1"/>
              </p:cNvSpPr>
              <p:nvPr/>
            </p:nvSpPr>
            <p:spPr>
              <a:xfrm>
                <a:off x="1001792" y="5549355"/>
                <a:ext cx="10759916" cy="784830"/>
              </a:xfrm>
              <a:prstGeom prst="rect">
                <a:avLst/>
              </a:prstGeom>
              <a:blipFill>
                <a:blip r:embed="rId6"/>
                <a:stretch>
                  <a:fillRect l="-510" t="-3101" b="-13178"/>
                </a:stretch>
              </a:blipFill>
            </p:spPr>
            <p:txBody>
              <a:bodyPr/>
              <a:lstStyle/>
              <a:p>
                <a:r>
                  <a:rPr lang="en-US">
                    <a:noFill/>
                  </a:rPr>
                  <a:t> </a:t>
                </a:r>
              </a:p>
            </p:txBody>
          </p:sp>
        </mc:Fallback>
      </mc:AlternateContent>
    </p:spTree>
    <p:extLst>
      <p:ext uri="{BB962C8B-B14F-4D97-AF65-F5344CB8AC3E}">
        <p14:creationId xmlns:p14="http://schemas.microsoft.com/office/powerpoint/2010/main" val="89980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References</a:t>
            </a:r>
          </a:p>
        </p:txBody>
      </p:sp>
      <p:sp>
        <p:nvSpPr>
          <p:cNvPr id="4" name="Text Placeholder 3">
            <a:extLst>
              <a:ext uri="{FF2B5EF4-FFF2-40B4-BE49-F238E27FC236}">
                <a16:creationId xmlns:a16="http://schemas.microsoft.com/office/drawing/2014/main" id="{B1111E75-F276-4305-9B3A-5D6D0D202A05}"/>
              </a:ext>
            </a:extLst>
          </p:cNvPr>
          <p:cNvSpPr>
            <a:spLocks noGrp="1"/>
          </p:cNvSpPr>
          <p:nvPr>
            <p:ph type="body" idx="1"/>
          </p:nvPr>
        </p:nvSpPr>
        <p:spPr>
          <a:xfrm>
            <a:off x="838200" y="947891"/>
            <a:ext cx="10515600" cy="5489121"/>
          </a:xfrm>
        </p:spPr>
        <p:txBody>
          <a:bodyPr wrap="square">
            <a:no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[1] Huynh, V.T., (2011), Model Development and Control for an Agricultural Tractor-trailer under the Influence of Slip. </a:t>
            </a:r>
            <a:r>
              <a:rPr lang="en-US" sz="2000" i="1" dirty="0">
                <a:solidFill>
                  <a:schemeClr val="dk1"/>
                </a:solidFill>
                <a:latin typeface="Calibri"/>
                <a:ea typeface="Calibri"/>
                <a:cs typeface="Calibri"/>
                <a:sym typeface="Calibri"/>
              </a:rPr>
              <a:t>Masters Thesis, School of Mechanical and Manufacturing Engineering, The University of New South Wales. </a:t>
            </a:r>
            <a:endParaRPr lang="en-US" sz="1100" dirty="0"/>
          </a:p>
          <a:p>
            <a:pPr marL="0" marR="0" lvl="0" indent="0" algn="l" rtl="0">
              <a:spcBef>
                <a:spcPts val="0"/>
              </a:spcBef>
              <a:spcAft>
                <a:spcPts val="0"/>
              </a:spcAft>
              <a:buNone/>
            </a:pPr>
            <a:endParaRPr lang="en-US" sz="20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[2] Morgan, Robert (2015) "Linearization and Stability Analysis of Nonlinear Problems," Rose-</a:t>
            </a:r>
            <a:r>
              <a:rPr lang="en-US" sz="2000" dirty="0" err="1">
                <a:solidFill>
                  <a:schemeClr val="dk1"/>
                </a:solidFill>
                <a:latin typeface="Calibri"/>
                <a:ea typeface="Calibri"/>
                <a:cs typeface="Calibri"/>
                <a:sym typeface="Calibri"/>
              </a:rPr>
              <a:t>Hulman</a:t>
            </a:r>
            <a:r>
              <a:rPr lang="en-US" sz="2000" dirty="0">
                <a:solidFill>
                  <a:schemeClr val="dk1"/>
                </a:solidFill>
                <a:latin typeface="Calibri"/>
                <a:ea typeface="Calibri"/>
                <a:cs typeface="Calibri"/>
                <a:sym typeface="Calibri"/>
              </a:rPr>
              <a:t> Undergraduate Mathematics Journal: Vol. 16 : </a:t>
            </a:r>
            <a:r>
              <a:rPr lang="en-US" sz="2000" dirty="0" err="1">
                <a:solidFill>
                  <a:schemeClr val="dk1"/>
                </a:solidFill>
                <a:latin typeface="Calibri"/>
                <a:ea typeface="Calibri"/>
                <a:cs typeface="Calibri"/>
                <a:sym typeface="Calibri"/>
              </a:rPr>
              <a:t>Iss</a:t>
            </a:r>
            <a:r>
              <a:rPr lang="en-US" sz="2000" dirty="0">
                <a:solidFill>
                  <a:schemeClr val="dk1"/>
                </a:solidFill>
                <a:latin typeface="Calibri"/>
                <a:ea typeface="Calibri"/>
                <a:cs typeface="Calibri"/>
                <a:sym typeface="Calibri"/>
              </a:rPr>
              <a:t>. 2 , Article 5. Available at: </a:t>
            </a:r>
            <a:r>
              <a:rPr lang="en-US" sz="2000" dirty="0">
                <a:solidFill>
                  <a:schemeClr val="dk1"/>
                </a:solidFill>
                <a:latin typeface="Calibri"/>
                <a:ea typeface="Calibri"/>
                <a:cs typeface="Calibri"/>
                <a:sym typeface="Calibri"/>
                <a:hlinkClick r:id="rId3"/>
              </a:rPr>
              <a:t>https://scholar.rose-hulman.edu/rhumj/vol16/iss2/5</a:t>
            </a:r>
            <a:endParaRPr lang="en-US"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000" dirty="0"/>
          </a:p>
          <a:p>
            <a:pPr marL="0" marR="0" lvl="0" indent="0" algn="l" rtl="0">
              <a:spcBef>
                <a:spcPts val="0"/>
              </a:spcBef>
              <a:spcAft>
                <a:spcPts val="0"/>
              </a:spcAft>
              <a:buNone/>
            </a:pPr>
            <a:r>
              <a:rPr lang="en-US" sz="2000" dirty="0"/>
              <a:t>[3] </a:t>
            </a:r>
            <a:r>
              <a:rPr lang="en-US" sz="2000" dirty="0" err="1"/>
              <a:t>Hovakimyan</a:t>
            </a:r>
            <a:r>
              <a:rPr lang="en-US" sz="2000" dirty="0"/>
              <a:t>, N., &amp; Cao, C. (2010). L1 adaptive control theory : guaranteed robustness with fast adaptation . Society for Industrial and Applied Mathematics SIAM, 3600 Market Street, Floor 6, Philadelphia, PA 19104.</a:t>
            </a:r>
            <a:endParaRPr lang="en-US" sz="1100" dirty="0"/>
          </a:p>
        </p:txBody>
      </p:sp>
    </p:spTree>
    <p:extLst>
      <p:ext uri="{BB962C8B-B14F-4D97-AF65-F5344CB8AC3E}">
        <p14:creationId xmlns:p14="http://schemas.microsoft.com/office/powerpoint/2010/main" val="98311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Offset model and reference path tracking</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7F6AF15-A3BB-4AA0-BD1F-9613EDF51F9E}"/>
                  </a:ext>
                </a:extLst>
              </p:cNvPr>
              <p:cNvSpPr txBox="1"/>
              <p:nvPr/>
            </p:nvSpPr>
            <p:spPr>
              <a:xfrm>
                <a:off x="2005613" y="971216"/>
                <a:ext cx="8434527" cy="2285241"/>
              </a:xfrm>
              <a:prstGeom prst="rect">
                <a:avLst/>
              </a:prstGeom>
              <a:noFill/>
              <a:ln>
                <a:solidFill>
                  <a:schemeClr val="tx1"/>
                </a:solidFill>
              </a:ln>
            </p:spPr>
            <p:txBody>
              <a:bodyPr wrap="square" rtlCol="0">
                <a:spAutoFit/>
              </a:bodyPr>
              <a:lstStyle/>
              <a:p>
                <a:pPr algn="ctr"/>
                <a:r>
                  <a:rPr lang="en-US" sz="2000" dirty="0"/>
                  <a:t>Stationary reference frame</a:t>
                </a:r>
              </a:p>
              <a:p>
                <a:pPr algn="ct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m:rPr>
                                            <m:brk m:alnAt="7"/>
                                          </m:rPr>
                                          <a:rPr lang="en-US" b="0" i="1" smtClean="0">
                                            <a:latin typeface="Cambria Math" panose="02040503050406030204" pitchFamily="18" charset="0"/>
                                          </a:rPr>
                                          <m:t>𝑥</m:t>
                                        </m:r>
                                      </m:e>
                                    </m:acc>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𝑉</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𝑙𝑟</m:t>
                                        </m:r>
                                      </m:sub>
                                    </m:sSub>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𝑡</m:t>
                                            </m:r>
                                          </m:sub>
                                        </m:sSub>
                                      </m:e>
                                    </m:d>
                                  </m:e>
                                </m:fun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𝑠𝑟</m:t>
                                    </m:r>
                                  </m:sub>
                                </m:sSub>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e>
                                </m:func>
                              </m:e>
                            </m:mr>
                            <m:m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𝑉</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𝑙𝑟</m:t>
                                        </m:r>
                                      </m:sub>
                                    </m:sSub>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e>
                                </m:fun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𝑠𝑟</m:t>
                                    </m:r>
                                  </m:sub>
                                </m:sSub>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e>
                                </m:func>
                              </m:e>
                            </m:mr>
                            <m:m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𝑉</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𝑙𝑟</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1</m:t>
                                        </m:r>
                                      </m:sub>
                                    </m:sSub>
                                  </m:den>
                                </m:f>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tan</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𝛿</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𝑓</m:t>
                                            </m:r>
                                          </m:sub>
                                        </m:sSub>
                                      </m:e>
                                    </m:d>
                                  </m:e>
                                </m:fun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𝑠𝑟</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1</m:t>
                                        </m:r>
                                      </m:sub>
                                    </m:sSub>
                                  </m:den>
                                </m:f>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Ω</m:t>
                                    </m:r>
                                  </m:e>
                                  <m:sub>
                                    <m:r>
                                      <a:rPr lang="en-US" b="0" i="1" dirty="0" smtClean="0">
                                        <a:latin typeface="Cambria Math" panose="02040503050406030204" pitchFamily="18" charset="0"/>
                                      </a:rPr>
                                      <m:t>𝑡</m:t>
                                    </m:r>
                                  </m:sub>
                                </m:sSub>
                              </m:e>
                            </m:mr>
                            <m:m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Ω</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𝑡</m:t>
                                            </m:r>
                                          </m:sub>
                                        </m:sSub>
                                      </m:e>
                                    </m:d>
                                  </m:e>
                                </m:fun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Ω</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𝑖</m:t>
                                            </m:r>
                                          </m:sub>
                                        </m:sSub>
                                      </m:e>
                                    </m:d>
                                  </m:e>
                                </m:func>
                              </m:e>
                            </m:mr>
                            <m:m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Ω</m:t>
                                    </m:r>
                                  </m:e>
                                  <m:sub>
                                    <m:r>
                                      <a:rPr lang="en-US" i="1" dirty="0">
                                        <a:latin typeface="Cambria Math" panose="02040503050406030204" pitchFamily="18" charset="0"/>
                                      </a:rPr>
                                      <m:t>𝑡</m:t>
                                    </m:r>
                                  </m:sub>
                                </m:sSub>
                                <m:r>
                                  <a:rPr lang="en-US" i="1" dirty="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e>
                                </m:func>
                                <m:r>
                                  <a:rPr lang="en-US" i="1"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Ω</m:t>
                                    </m:r>
                                  </m:e>
                                  <m:sub>
                                    <m:r>
                                      <a:rPr lang="en-US" i="1" dirty="0">
                                        <a:latin typeface="Cambria Math" panose="02040503050406030204" pitchFamily="18" charset="0"/>
                                      </a:rPr>
                                      <m:t>𝑖</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𝑙</m:t>
                                    </m:r>
                                  </m:e>
                                  <m:sub>
                                    <m:r>
                                      <a:rPr lang="en-US" i="1" dirty="0">
                                        <a:latin typeface="Cambria Math" panose="02040503050406030204" pitchFamily="18" charset="0"/>
                                      </a:rPr>
                                      <m:t>2</m:t>
                                    </m:r>
                                  </m:sub>
                                </m:sSub>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d>
                                  </m:e>
                                </m:func>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𝜙</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𝑖</m:t>
                                                </m:r>
                                              </m:sub>
                                            </m:sSub>
                                          </m:e>
                                        </m:d>
                                      </m:e>
                                    </m:func>
                                  </m:den>
                                </m:f>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𝑉</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𝑙𝑟</m:t>
                                            </m:r>
                                          </m:sub>
                                        </m:sSub>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sin</m:t>
                                        </m:r>
                                      </m:fName>
                                      <m:e>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𝜙</m:t>
                                            </m:r>
                                          </m:e>
                                        </m:d>
                                      </m:e>
                                    </m:func>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𝑠𝑟</m:t>
                                        </m:r>
                                      </m:sub>
                                    </m:sSub>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𝛿</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𝜙</m:t>
                                            </m:r>
                                          </m:e>
                                        </m:d>
                                      </m:e>
                                    </m:fun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Ω</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𝜙</m:t>
                                                </m:r>
                                              </m:e>
                                            </m:d>
                                          </m:e>
                                        </m:fun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𝑖</m:t>
                                                    </m:r>
                                                  </m:sub>
                                                </m:sSub>
                                              </m:e>
                                            </m:d>
                                          </m:e>
                                        </m:func>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𝑠𝑖</m:t>
                                        </m:r>
                                      </m:sub>
                                    </m:sSub>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𝑡</m:t>
                                    </m:r>
                                  </m:sub>
                                </m:sSub>
                              </m:e>
                            </m:mr>
                          </m:m>
                        </m:e>
                      </m:d>
                    </m:oMath>
                  </m:oMathPara>
                </a14:m>
                <a:endParaRPr lang="en-US" dirty="0"/>
              </a:p>
            </p:txBody>
          </p:sp>
        </mc:Choice>
        <mc:Fallback xmlns="">
          <p:sp>
            <p:nvSpPr>
              <p:cNvPr id="28" name="TextBox 27">
                <a:extLst>
                  <a:ext uri="{FF2B5EF4-FFF2-40B4-BE49-F238E27FC236}">
                    <a16:creationId xmlns:a16="http://schemas.microsoft.com/office/drawing/2014/main" id="{27F6AF15-A3BB-4AA0-BD1F-9613EDF51F9E}"/>
                  </a:ext>
                </a:extLst>
              </p:cNvPr>
              <p:cNvSpPr txBox="1">
                <a:spLocks noRot="1" noChangeAspect="1" noMove="1" noResize="1" noEditPoints="1" noAdjustHandles="1" noChangeArrowheads="1" noChangeShapeType="1" noTextEdit="1"/>
              </p:cNvSpPr>
              <p:nvPr/>
            </p:nvSpPr>
            <p:spPr>
              <a:xfrm>
                <a:off x="2005613" y="971216"/>
                <a:ext cx="8434527" cy="2285241"/>
              </a:xfrm>
              <a:prstGeom prst="rect">
                <a:avLst/>
              </a:prstGeom>
              <a:blipFill>
                <a:blip r:embed="rId3"/>
                <a:stretch>
                  <a:fillRect t="-79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E157E8F-C53B-4144-BC97-2C344AB2660E}"/>
                  </a:ext>
                </a:extLst>
              </p:cNvPr>
              <p:cNvSpPr txBox="1"/>
              <p:nvPr/>
            </p:nvSpPr>
            <p:spPr>
              <a:xfrm>
                <a:off x="2685049" y="4157286"/>
                <a:ext cx="7075653" cy="2139560"/>
              </a:xfrm>
              <a:prstGeom prst="rect">
                <a:avLst/>
              </a:prstGeom>
              <a:noFill/>
              <a:ln>
                <a:solidFill>
                  <a:schemeClr val="tx1"/>
                </a:solidFill>
              </a:ln>
            </p:spPr>
            <p:txBody>
              <a:bodyPr wrap="square" rtlCol="0">
                <a:spAutoFit/>
              </a:bodyPr>
              <a:lstStyle/>
              <a:p>
                <a:pPr algn="ctr"/>
                <a:r>
                  <a:rPr lang="en-US" sz="2000" dirty="0"/>
                  <a:t>Decoupled Error Model (rotating reference frame)</a:t>
                </a:r>
              </a:p>
              <a:p>
                <a:pPr algn="ctr"/>
                <a14:m>
                  <m:oMathPara xmlns:m="http://schemas.openxmlformats.org/officeDocument/2006/math">
                    <m:oMathParaPr>
                      <m:jc m:val="center"/>
                    </m:oMathParaPr>
                    <m:oMath xmlns:m="http://schemas.openxmlformats.org/officeDocument/2006/math">
                      <m:r>
                        <m:rPr>
                          <m:sty m:val="p"/>
                        </m:rPr>
                        <a:rPr lang="en-US" b="0" i="0" smtClean="0">
                          <a:latin typeface="Cambria Math" panose="02040503050406030204" pitchFamily="18" charset="0"/>
                        </a:rPr>
                        <m:t>Tractor</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𝑙</m:t>
                                        </m:r>
                                      </m:e>
                                      <m:sub>
                                        <m:r>
                                          <m:rPr>
                                            <m:brk m:alnAt="7"/>
                                          </m:rPr>
                                          <a:rPr lang="en-US" b="0" i="1" smtClean="0">
                                            <a:latin typeface="Cambria Math" panose="02040503050406030204" pitchFamily="18" charset="0"/>
                                          </a:rPr>
                                          <m:t>𝑜</m:t>
                                        </m:r>
                                        <m:r>
                                          <a:rPr lang="en-US" b="0" i="1" smtClean="0">
                                            <a:latin typeface="Cambria Math" panose="02040503050406030204" pitchFamily="18" charset="0"/>
                                          </a:rPr>
                                          <m:t>𝑠</m:t>
                                        </m:r>
                                      </m:sub>
                                    </m:sSub>
                                  </m:e>
                                </m:acc>
                                <m:r>
                                  <a:rPr lang="en-US" b="0" i="1" dirty="0"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𝜎</m:t>
                                </m:r>
                                <m:d>
                                  <m:dPr>
                                    <m:ctrlPr>
                                      <a:rPr lang="en-US" i="1" smtClean="0">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𝑙𝑟</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𝑜𝑠</m:t>
                                            </m:r>
                                          </m:sub>
                                        </m:sSub>
                                      </m:e>
                                    </m:d>
                                    <m:r>
                                      <a:rPr lang="en-US" i="1">
                                        <a:latin typeface="Cambria Math" panose="02040503050406030204" pitchFamily="18" charset="0"/>
                                      </a:rPr>
                                      <m:t>−</m:t>
                                    </m:r>
                                    <m:r>
                                      <a:rPr lang="en-US" b="0" i="1" smtClean="0">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𝑠𝑟</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𝑜𝑠</m:t>
                                                </m:r>
                                              </m:sub>
                                            </m:sSub>
                                          </m:e>
                                        </m:d>
                                      </m:e>
                                    </m:func>
                                  </m:e>
                                </m:fun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𝑜𝑠</m:t>
                                        </m:r>
                                      </m:sub>
                                    </m:sSub>
                                  </m:e>
                                </m:acc>
                                <m:r>
                                  <a:rPr lang="en-US" b="0" i="1" dirty="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𝑙𝑟</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d>
                                      <m:dPr>
                                        <m:ctrlPr>
                                          <a:rPr lang="en-US" i="1">
                                            <a:latin typeface="Cambria Math" panose="02040503050406030204" pitchFamily="18" charset="0"/>
                                          </a:rPr>
                                        </m:ctrlPr>
                                      </m:dPr>
                                      <m:e>
                                        <m:r>
                                          <a:rPr lang="en-US" i="1">
                                            <a:latin typeface="Cambria Math" panose="02040503050406030204" pitchFamily="18" charset="0"/>
                                          </a:rPr>
                                          <m:t>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𝑓</m:t>
                                            </m:r>
                                          </m:sub>
                                        </m:sSub>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𝑠𝑟</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r>
                                      <a:rPr lang="en-US" i="1">
                                        <a:latin typeface="Cambria Math" panose="02040503050406030204" pitchFamily="18" charset="0"/>
                                      </a:rPr>
                                      <m:t>−</m:t>
                                    </m:r>
                                    <m:r>
                                      <a:rPr lang="en-US" i="1">
                                        <a:latin typeface="Cambria Math" panose="02040503050406030204" pitchFamily="18" charset="0"/>
                                      </a:rPr>
                                      <m:t>𝜎</m:t>
                                    </m:r>
                                    <m:d>
                                      <m:dPr>
                                        <m:ctrlPr>
                                          <a:rPr lang="en-US" i="1" smtClean="0">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𝑙𝑟</m:t>
                                            </m:r>
                                          </m:sub>
                                        </m:sSub>
                                      </m:e>
                                    </m:d>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𝑜𝑠</m:t>
                                                    </m:r>
                                                  </m:sub>
                                                </m:sSub>
                                              </m:e>
                                            </m:d>
                                          </m:e>
                                        </m:func>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𝑜𝑠</m:t>
                                            </m:r>
                                          </m:sub>
                                        </m:sSub>
                                      </m:den>
                                    </m:f>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𝑠𝑟</m:t>
                                        </m:r>
                                      </m:sub>
                                    </m:sSub>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𝑜𝑠</m:t>
                                                    </m:r>
                                                  </m:sub>
                                                </m:sSub>
                                              </m:e>
                                            </m:d>
                                          </m:e>
                                        </m:func>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𝑜𝑠</m:t>
                                            </m:r>
                                          </m:sub>
                                        </m:sSub>
                                      </m:den>
                                    </m:f>
                                  </m:e>
                                </m:func>
                              </m:e>
                            </m:mr>
                          </m:m>
                        </m:e>
                      </m:d>
                    </m:oMath>
                  </m:oMathPara>
                </a14:m>
                <a:endParaRPr lang="en-US" dirty="0"/>
              </a:p>
              <a:p>
                <a:pPr algn="ctr"/>
                <a:endParaRPr lang="en-US" b="0" dirty="0"/>
              </a:p>
              <a:p>
                <a:pPr algn="ctr"/>
                <a14:m>
                  <m:oMathPara xmlns:m="http://schemas.openxmlformats.org/officeDocument/2006/math">
                    <m:oMathParaPr>
                      <m:jc m:val="center"/>
                    </m:oMathParaPr>
                    <m:oMath xmlns:m="http://schemas.openxmlformats.org/officeDocument/2006/math">
                      <m:r>
                        <m:rPr>
                          <m:sty m:val="p"/>
                        </m:rPr>
                        <a:rPr lang="en-US" b="0" i="0" smtClean="0">
                          <a:latin typeface="Cambria Math" panose="02040503050406030204" pitchFamily="18" charset="0"/>
                        </a:rPr>
                        <m:t>Trailer</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d>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𝑜𝑠</m:t>
                                  </m:r>
                                </m:sub>
                              </m:sSub>
                            </m:e>
                          </m:acc>
                          <m:r>
                            <a:rPr lang="en-US" b="0" i="1" dirty="0" smtClean="0">
                              <a:latin typeface="Cambria Math" panose="02040503050406030204" pitchFamily="18" charset="0"/>
                            </a:rPr>
                            <m:t>=</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𝑙𝑟</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𝑜𝑠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𝑑</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𝑠𝑟</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𝑜𝑠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𝑑</m:t>
                                  </m:r>
                                </m:sub>
                              </m:sSub>
                            </m:e>
                          </m:d>
                        </m:e>
                      </m:func>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𝑙𝑟</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d>
                                <m:dPr>
                                  <m:ctrlPr>
                                    <a:rPr lang="en-US" i="1">
                                      <a:latin typeface="Cambria Math" panose="02040503050406030204" pitchFamily="18" charset="0"/>
                                    </a:rPr>
                                  </m:ctrlPr>
                                </m:dPr>
                                <m:e>
                                  <m:r>
                                    <a:rPr lang="en-US" i="1">
                                      <a:latin typeface="Cambria Math" panose="02040503050406030204" pitchFamily="18" charset="0"/>
                                    </a:rPr>
                                    <m:t>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𝑓</m:t>
                                      </m:r>
                                    </m:sub>
                                  </m:sSub>
                                </m:e>
                              </m:d>
                            </m:e>
                          </m:func>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𝑠𝑟</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e>
                      </m:d>
                      <m:d>
                        <m:dPr>
                          <m:ctrlPr>
                            <a:rPr lang="en-US" i="1">
                              <a:latin typeface="Cambria Math" panose="02040503050406030204" pitchFamily="18" charset="0"/>
                            </a:rPr>
                          </m:ctrlPr>
                        </m:dPr>
                        <m:e>
                          <m:r>
                            <a:rPr lang="en-US" i="1">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𝑜𝑠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𝑑</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d>
                                </m:e>
                              </m:func>
                            </m:e>
                          </m:fun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𝑠𝑖</m:t>
                          </m:r>
                        </m:sub>
                      </m:sSub>
                    </m:oMath>
                  </m:oMathPara>
                </a14:m>
                <a:endParaRPr lang="en-US" dirty="0"/>
              </a:p>
            </p:txBody>
          </p:sp>
        </mc:Choice>
        <mc:Fallback xmlns="">
          <p:sp>
            <p:nvSpPr>
              <p:cNvPr id="29" name="TextBox 28">
                <a:extLst>
                  <a:ext uri="{FF2B5EF4-FFF2-40B4-BE49-F238E27FC236}">
                    <a16:creationId xmlns:a16="http://schemas.microsoft.com/office/drawing/2014/main" id="{BE157E8F-C53B-4144-BC97-2C344AB2660E}"/>
                  </a:ext>
                </a:extLst>
              </p:cNvPr>
              <p:cNvSpPr txBox="1">
                <a:spLocks noRot="1" noChangeAspect="1" noMove="1" noResize="1" noEditPoints="1" noAdjustHandles="1" noChangeArrowheads="1" noChangeShapeType="1" noTextEdit="1"/>
              </p:cNvSpPr>
              <p:nvPr/>
            </p:nvSpPr>
            <p:spPr>
              <a:xfrm>
                <a:off x="2685049" y="4157286"/>
                <a:ext cx="7075653" cy="2139560"/>
              </a:xfrm>
              <a:prstGeom prst="rect">
                <a:avLst/>
              </a:prstGeom>
              <a:blipFill>
                <a:blip r:embed="rId4"/>
                <a:stretch>
                  <a:fillRect t="-1133" b="-963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A95CE9E-DEC8-442E-A92B-14809BC99A97}"/>
                  </a:ext>
                </a:extLst>
              </p:cNvPr>
              <p:cNvSpPr txBox="1"/>
              <p:nvPr/>
            </p:nvSpPr>
            <p:spPr>
              <a:xfrm>
                <a:off x="6222875" y="3396624"/>
                <a:ext cx="2385874" cy="523220"/>
              </a:xfrm>
              <a:prstGeom prst="rect">
                <a:avLst/>
              </a:prstGeom>
              <a:noFill/>
            </p:spPr>
            <p:txBody>
              <a:bodyPr wrap="square">
                <a:spAutoFit/>
              </a:bodyPr>
              <a:lstStyle/>
              <a:p>
                <a:r>
                  <a:rPr lang="en-US" dirty="0"/>
                  <a:t>assume </a:t>
                </a:r>
                <a14:m>
                  <m:oMath xmlns:m="http://schemas.openxmlformats.org/officeDocument/2006/math">
                    <m:r>
                      <a:rPr lang="en-US" b="0" i="1" smtClean="0">
                        <a:latin typeface="Cambria Math" panose="02040503050406030204" pitchFamily="18" charset="0"/>
                      </a:rPr>
                      <m:t>𝜁</m:t>
                    </m:r>
                    <m:r>
                      <a:rPr lang="en-US" b="0" i="1" smtClean="0">
                        <a:latin typeface="Cambria Math" panose="02040503050406030204" pitchFamily="18" charset="0"/>
                      </a:rPr>
                      <m:t>=1</m:t>
                    </m:r>
                  </m:oMath>
                </a14:m>
                <a:r>
                  <a:rPr lang="en-US" dirty="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𝑙𝑟</m:t>
                        </m:r>
                      </m:sub>
                    </m:sSub>
                    <m:r>
                      <a:rPr lang="en-US" b="0" i="1" smtClean="0">
                        <a:latin typeface="Cambria Math" panose="02040503050406030204" pitchFamily="18" charset="0"/>
                      </a:rPr>
                      <m:t>&gt;0</m:t>
                    </m:r>
                  </m:oMath>
                </a14:m>
                <a:endParaRPr lang="en-US" dirty="0"/>
              </a:p>
              <a:p>
                <a:r>
                  <a:rPr lang="en-US" dirty="0"/>
                  <a:t>Require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&gt;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endParaRPr lang="en-US" dirty="0"/>
              </a:p>
            </p:txBody>
          </p:sp>
        </mc:Choice>
        <mc:Fallback xmlns="">
          <p:sp>
            <p:nvSpPr>
              <p:cNvPr id="30" name="TextBox 29">
                <a:extLst>
                  <a:ext uri="{FF2B5EF4-FFF2-40B4-BE49-F238E27FC236}">
                    <a16:creationId xmlns:a16="http://schemas.microsoft.com/office/drawing/2014/main" id="{2A95CE9E-DEC8-442E-A92B-14809BC99A97}"/>
                  </a:ext>
                </a:extLst>
              </p:cNvPr>
              <p:cNvSpPr txBox="1">
                <a:spLocks noRot="1" noChangeAspect="1" noMove="1" noResize="1" noEditPoints="1" noAdjustHandles="1" noChangeArrowheads="1" noChangeShapeType="1" noTextEdit="1"/>
              </p:cNvSpPr>
              <p:nvPr/>
            </p:nvSpPr>
            <p:spPr>
              <a:xfrm>
                <a:off x="6222875" y="3396624"/>
                <a:ext cx="2385874" cy="523220"/>
              </a:xfrm>
              <a:prstGeom prst="rect">
                <a:avLst/>
              </a:prstGeom>
              <a:blipFill>
                <a:blip r:embed="rId5"/>
                <a:stretch>
                  <a:fillRect l="-767" t="-2326" b="-12791"/>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70B8926-2362-48A1-B750-F4AE455D381F}"/>
              </a:ext>
            </a:extLst>
          </p:cNvPr>
          <p:cNvCxnSpPr>
            <a:stCxn id="28" idx="2"/>
            <a:endCxn id="29" idx="0"/>
          </p:cNvCxnSpPr>
          <p:nvPr/>
        </p:nvCxnSpPr>
        <p:spPr>
          <a:xfrm flipH="1">
            <a:off x="6222876" y="3256457"/>
            <a:ext cx="1" cy="90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oogle Shape;100;p1">
            <a:extLst>
              <a:ext uri="{FF2B5EF4-FFF2-40B4-BE49-F238E27FC236}">
                <a16:creationId xmlns:a16="http://schemas.microsoft.com/office/drawing/2014/main" id="{9431CAC9-8823-4F19-B532-546928CFADEC}"/>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extLst>
      <p:ext uri="{BB962C8B-B14F-4D97-AF65-F5344CB8AC3E}">
        <p14:creationId xmlns:p14="http://schemas.microsoft.com/office/powerpoint/2010/main" val="12724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a:solidFill>
                  <a:schemeClr val="lt1"/>
                </a:solidFill>
                <a:latin typeface="+mn-lt"/>
                <a:ea typeface="Helvetica Neue Light"/>
                <a:cs typeface="Helvetica Neue Light"/>
                <a:sym typeface="Helvetica Neue Light"/>
              </a:rPr>
              <a:t>Indirect MRAC for the tractor with adaptive ISS backstepping</a:t>
            </a:r>
            <a:endParaRPr lang="en-US" sz="2400" dirty="0">
              <a:solidFill>
                <a:schemeClr val="lt1"/>
              </a:solidFill>
              <a:latin typeface="+mn-lt"/>
              <a:ea typeface="Helvetica Neue Light"/>
              <a:cs typeface="Helvetica Neue Light"/>
              <a:sym typeface="Helvetica Neue Ligh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E0D5C9-F393-4B9C-8DD9-40C91274B23C}"/>
                  </a:ext>
                </a:extLst>
              </p:cNvPr>
              <p:cNvSpPr txBox="1"/>
              <p:nvPr/>
            </p:nvSpPr>
            <p:spPr>
              <a:xfrm>
                <a:off x="257451" y="1087103"/>
                <a:ext cx="5672831" cy="2464072"/>
              </a:xfrm>
              <a:prstGeom prst="rect">
                <a:avLst/>
              </a:prstGeom>
              <a:noFill/>
              <a:ln>
                <a:solidFill>
                  <a:schemeClr val="tx1"/>
                </a:solidFill>
              </a:ln>
            </p:spPr>
            <p:txBody>
              <a:bodyPr wrap="square" rtlCol="0">
                <a:spAutoFit/>
              </a:bodyPr>
              <a:lstStyle/>
              <a:p>
                <a:r>
                  <a:rPr lang="en-US" b="1" dirty="0"/>
                  <a:t>Reference Model</a:t>
                </a:r>
                <a:r>
                  <a:rPr lang="en-US" dirty="0"/>
                  <a:t>:</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𝑚</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e>
                              <m:e>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e>
                            </m:mr>
                          </m:m>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r>
                        <a:rPr lang="en-US" i="1">
                          <a:latin typeface="Cambria Math" panose="02040503050406030204" pitchFamily="18" charset="0"/>
                        </a:rPr>
                        <m:t>+</m:t>
                      </m:r>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e>
                          </m:eqArr>
                        </m:e>
                      </m:d>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a:p>
                <a:r>
                  <a:rPr lang="en-US" b="1" dirty="0"/>
                  <a:t>Error terms</a:t>
                </a:r>
                <a:r>
                  <a:rPr lang="en-US" dirty="0"/>
                  <a:t>:</a:t>
                </a:r>
              </a:p>
              <a:p>
                <a:pP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ea typeface="Malgun Gothic" panose="020B0503020000020004" pitchFamily="34" charset="-127"/>
                          <a:cs typeface="Times New Roman" panose="02020603050405020304" pitchFamily="18" charset="0"/>
                        </a:rPr>
                        <m:t>𝑒</m:t>
                      </m:r>
                      <m:r>
                        <a:rPr lang="en-US" i="1" smtClean="0">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𝑚</m:t>
                          </m:r>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i="1">
                          <a:effectLst/>
                          <a:latin typeface="Cambria Math" panose="02040503050406030204" pitchFamily="18" charset="0"/>
                          <a:ea typeface="Malgun Gothic" panose="020B0503020000020004" pitchFamily="34" charset="-127"/>
                          <a:cs typeface="Times New Roman" panose="02020603050405020304" pitchFamily="18" charset="0"/>
                        </a:rPr>
                        <m:t>→ </m:t>
                      </m:r>
                      <m:m>
                        <m:mPr>
                          <m:mcs>
                            <m:mc>
                              <m:mcPr>
                                <m:count m:val="1"/>
                                <m:mcJc m:val="center"/>
                              </m:mcPr>
                            </m:mc>
                          </m:mcs>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mPr>
                        <m:m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m:t>
                            </m:r>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e>
                        </m:mr>
                        <m:m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m:t>
                            </m:r>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𝜉</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e>
                        </m:mr>
                      </m:m>
                    </m:oMath>
                  </m:oMathPara>
                </a14:m>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US" b="1" dirty="0">
                    <a:latin typeface="Calibri" panose="020F0502020204030204" pitchFamily="34" charset="0"/>
                    <a:ea typeface="Malgun Gothic" panose="020B0503020000020004" pitchFamily="34" charset="-127"/>
                    <a:cs typeface="Times New Roman" panose="02020603050405020304" pitchFamily="18" charset="0"/>
                  </a:rPr>
                  <a:t>Error Model</a:t>
                </a:r>
                <a:r>
                  <a:rPr lang="en-US" dirty="0">
                    <a:latin typeface="Calibri" panose="020F0502020204030204" pitchFamily="34" charset="0"/>
                    <a:ea typeface="Malgun Gothic" panose="020B0503020000020004" pitchFamily="34" charset="-127"/>
                    <a:cs typeface="Times New Roman" panose="02020603050405020304" pitchFamily="18" charset="0"/>
                  </a:rPr>
                  <a:t>:</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ctrlPr>
                            <a:rPr lang="en-US"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eqArr>
                            <m:eqArr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eqArrPr>
                            <m:e>
                              <m:acc>
                                <m:accPr>
                                  <m:chr m:val="̇"/>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acc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e>
                              </m:acc>
                            </m:e>
                            <m:e>
                              <m:acc>
                                <m:accPr>
                                  <m:chr m:val="̇"/>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acc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e>
                              </m:acc>
                            </m:e>
                          </m:eqArr>
                        </m:e>
                      </m:d>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d>
                        <m:d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eqArr>
                            <m:eqArr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eqArr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e>
                            <m:e>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𝑛</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r>
                                <a:rPr lang="en-US" i="1">
                                  <a:effectLst/>
                                  <a:latin typeface="Cambria Math" panose="02040503050406030204" pitchFamily="18" charset="0"/>
                                  <a:ea typeface="Malgun Gothic" panose="020B0503020000020004" pitchFamily="34" charset="-127"/>
                                  <a:cs typeface="Times New Roman" panose="02020603050405020304" pitchFamily="18" charset="0"/>
                                </a:rPr>
                                <m:t>𝜁</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𝑛</m:t>
                                  </m:r>
                                </m:sub>
                              </m:s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𝑛</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effectLst/>
                                  <a:latin typeface="Cambria Math" panose="02040503050406030204" pitchFamily="18" charset="0"/>
                                  <a:ea typeface="Malgun Gothic" panose="020B0503020000020004" pitchFamily="34" charset="-127"/>
                                  <a:cs typeface="Times New Roman" panose="02020603050405020304" pitchFamily="18" charset="0"/>
                                </a:rPr>
                                <m:t>𝑟</m:t>
                              </m:r>
                              <m:d>
                                <m:d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𝑡</m:t>
                                  </m:r>
                                </m:e>
                              </m:d>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r>
                                <a:rPr lang="en-US" i="1">
                                  <a:effectLst/>
                                  <a:latin typeface="Cambria Math" panose="02040503050406030204" pitchFamily="18" charset="0"/>
                                  <a:ea typeface="Malgun Gothic" panose="020B0503020000020004" pitchFamily="34" charset="-127"/>
                                  <a:cs typeface="Times New Roman" panose="02020603050405020304" pitchFamily="18" charset="0"/>
                                </a:rPr>
                                <m:t>𝑓</m:t>
                              </m:r>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num>
                                <m:den>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𝑙</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den>
                              </m:f>
                              <m:r>
                                <a:rPr lang="en-US" i="1">
                                  <a:effectLst/>
                                  <a:latin typeface="Cambria Math" panose="02040503050406030204" pitchFamily="18" charset="0"/>
                                  <a:ea typeface="Malgun Gothic" panose="020B0503020000020004" pitchFamily="34" charset="-127"/>
                                  <a:cs typeface="Times New Roman" panose="02020603050405020304" pitchFamily="18" charset="0"/>
                                </a:rPr>
                                <m:t>𝑔𝑢</m:t>
                              </m:r>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e>
                          </m:eqArr>
                        </m:e>
                      </m:d>
                    </m:oMath>
                  </m:oMathPara>
                </a14:m>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mc:Choice>
        <mc:Fallback xmlns="">
          <p:sp>
            <p:nvSpPr>
              <p:cNvPr id="11" name="TextBox 10">
                <a:extLst>
                  <a:ext uri="{FF2B5EF4-FFF2-40B4-BE49-F238E27FC236}">
                    <a16:creationId xmlns:a16="http://schemas.microsoft.com/office/drawing/2014/main" id="{C1E0D5C9-F393-4B9C-8DD9-40C91274B23C}"/>
                  </a:ext>
                </a:extLst>
              </p:cNvPr>
              <p:cNvSpPr txBox="1">
                <a:spLocks noRot="1" noChangeAspect="1" noMove="1" noResize="1" noEditPoints="1" noAdjustHandles="1" noChangeArrowheads="1" noChangeShapeType="1" noTextEdit="1"/>
              </p:cNvSpPr>
              <p:nvPr/>
            </p:nvSpPr>
            <p:spPr>
              <a:xfrm>
                <a:off x="257451" y="1087103"/>
                <a:ext cx="5672831" cy="2464072"/>
              </a:xfrm>
              <a:prstGeom prst="rect">
                <a:avLst/>
              </a:prstGeom>
              <a:blipFill>
                <a:blip r:embed="rId3"/>
                <a:stretch>
                  <a:fillRect l="-21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204D4E-8B71-4772-BF1C-589883BC48CC}"/>
                  </a:ext>
                </a:extLst>
              </p:cNvPr>
              <p:cNvSpPr txBox="1"/>
              <p:nvPr/>
            </p:nvSpPr>
            <p:spPr>
              <a:xfrm>
                <a:off x="257452" y="3732995"/>
                <a:ext cx="5672830" cy="2385205"/>
              </a:xfrm>
              <a:prstGeom prst="rect">
                <a:avLst/>
              </a:prstGeom>
              <a:noFill/>
              <a:ln>
                <a:solidFill>
                  <a:schemeClr val="tx1"/>
                </a:solidFill>
              </a:ln>
            </p:spPr>
            <p:txBody>
              <a:bodyPr wrap="square" rtlCol="0">
                <a:spAutoFit/>
              </a:bodyPr>
              <a:lstStyle/>
              <a:p>
                <a:r>
                  <a:rPr lang="en-US" b="1" dirty="0"/>
                  <a:t>1</a:t>
                </a:r>
                <a:r>
                  <a:rPr lang="en-US" b="1" baseline="30000" dirty="0"/>
                  <a:t>st</a:t>
                </a:r>
                <a:r>
                  <a:rPr lang="en-US" b="1" dirty="0"/>
                  <a:t> order system</a:t>
                </a:r>
                <a:r>
                  <a:rPr lang="en-US" dirty="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solidFill>
                              <a:srgbClr val="1127F7"/>
                            </a:solidFill>
                            <a:latin typeface="Cambria Math" panose="02040503050406030204" pitchFamily="18" charset="0"/>
                          </a:rPr>
                        </m:ctrlPr>
                      </m:sSubPr>
                      <m:e>
                        <m:r>
                          <a:rPr lang="en-US" b="0" i="1" dirty="0" smtClean="0">
                            <a:solidFill>
                              <a:srgbClr val="1127F7"/>
                            </a:solidFill>
                            <a:latin typeface="Cambria Math" panose="02040503050406030204" pitchFamily="18" charset="0"/>
                          </a:rPr>
                          <m:t>𝑘</m:t>
                        </m:r>
                      </m:e>
                      <m:sub>
                        <m:r>
                          <a:rPr lang="en-US" b="0" i="1" dirty="0" smtClean="0">
                            <a:solidFill>
                              <a:srgbClr val="1127F7"/>
                            </a:solidFill>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Δ</m:t>
                        </m:r>
                      </m:e>
                      <m:sub>
                        <m:r>
                          <a:rPr lang="en-US" b="0" i="1" dirty="0" smtClean="0">
                            <a:latin typeface="Cambria Math" panose="02040503050406030204" pitchFamily="18" charset="0"/>
                          </a:rPr>
                          <m:t>1</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&gt;0</m:t>
                      </m:r>
                    </m:oMath>
                  </m:oMathPara>
                </a14:m>
                <a:endParaRPr lang="en-US" b="0"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𝑉</m:t>
                              </m:r>
                            </m:e>
                          </m:acc>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fPr>
                        <m:num>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num>
                        <m:den>
                          <m:r>
                            <a:rPr lang="en-US" i="1">
                              <a:effectLst/>
                              <a:latin typeface="Cambria Math" panose="02040503050406030204" pitchFamily="18" charset="0"/>
                              <a:ea typeface="Malgun Gothic" panose="020B0503020000020004" pitchFamily="34" charset="-127"/>
                              <a:cs typeface="Times New Roman" panose="02020603050405020304" pitchFamily="18" charset="0"/>
                            </a:rPr>
                            <m:t>4</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den>
                      </m:f>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fPr>
                        <m:num>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num>
                        <m:den>
                          <m:r>
                            <a:rPr lang="en-US" i="1">
                              <a:effectLst/>
                              <a:latin typeface="Cambria Math" panose="02040503050406030204" pitchFamily="18" charset="0"/>
                              <a:ea typeface="Malgun Gothic" panose="020B0503020000020004" pitchFamily="34" charset="-127"/>
                              <a:cs typeface="Times New Roman" panose="02020603050405020304" pitchFamily="18" charset="0"/>
                            </a:rPr>
                            <m:t>4</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den>
                      </m:f>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sSup>
                        <m:s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pPr>
                        <m:e>
                          <m:d>
                            <m:d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num>
                                <m:den>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den>
                              </m:f>
                            </m:e>
                          </m:d>
                        </m:e>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p>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fPr>
                        <m:num>
                          <m:sSubSup>
                            <m:sSubSup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Sup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p>
                          </m:sSubSup>
                        </m:num>
                        <m:den>
                          <m:r>
                            <a:rPr lang="en-US" i="1">
                              <a:effectLst/>
                              <a:latin typeface="Cambria Math" panose="02040503050406030204" pitchFamily="18" charset="0"/>
                              <a:ea typeface="Malgun Gothic" panose="020B0503020000020004" pitchFamily="34" charset="-127"/>
                              <a:cs typeface="Times New Roman" panose="02020603050405020304" pitchFamily="18" charset="0"/>
                            </a:rPr>
                            <m:t>4</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2</m:t>
                              </m:r>
                            </m:sub>
                          </m:sSub>
                        </m:den>
                      </m:f>
                    </m:oMath>
                  </m:oMathPara>
                </a14:m>
                <a:endParaRPr lang="en-US" i="1" dirty="0">
                  <a:effectLst/>
                  <a:latin typeface="Cambria Math" panose="02040503050406030204" pitchFamily="18" charset="0"/>
                  <a:ea typeface="Malgun Gothic" panose="020B0503020000020004" pitchFamily="34" charset="-127"/>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r>
                        <a:rPr lang="en-US" i="1">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latin typeface="Cambria Math" panose="02040503050406030204" pitchFamily="18" charset="0"/>
                              <a:ea typeface="Malgun Gothic" panose="020B0503020000020004" pitchFamily="34" charset="-127"/>
                              <a:cs typeface="Times New Roman" panose="02020603050405020304" pitchFamily="18" charset="0"/>
                            </a:rPr>
                            <m:t>1</m:t>
                          </m:r>
                        </m:sub>
                      </m:sSub>
                      <m:sSubSup>
                        <m:sSubSup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latin typeface="Cambria Math" panose="02040503050406030204" pitchFamily="18" charset="0"/>
                              <a:ea typeface="Malgun Gothic" panose="020B0503020000020004" pitchFamily="34" charset="-127"/>
                              <a:cs typeface="Times New Roman" panose="02020603050405020304" pitchFamily="18" charset="0"/>
                            </a:rPr>
                          </m:ctrlPr>
                        </m:fPr>
                        <m:num>
                          <m:sSubSup>
                            <m:sSubSup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SupPr>
                            <m:e>
                              <m:r>
                                <m:rPr>
                                  <m:sty m:val="p"/>
                                </m:rPr>
                                <a:rPr lang="en-US">
                                  <a:latin typeface="Cambria Math" panose="02040503050406030204" pitchFamily="18" charset="0"/>
                                  <a:ea typeface="Malgun Gothic" panose="020B0503020000020004" pitchFamily="34" charset="-127"/>
                                  <a:cs typeface="Times New Roman" panose="02020603050405020304" pitchFamily="18" charset="0"/>
                                </a:rPr>
                                <m:t>Δ</m:t>
                              </m:r>
                            </m:e>
                            <m:sub>
                              <m:r>
                                <a:rPr lang="en-US" i="1">
                                  <a:latin typeface="Cambria Math" panose="02040503050406030204" pitchFamily="18" charset="0"/>
                                  <a:ea typeface="Malgun Gothic" panose="020B0503020000020004" pitchFamily="34" charset="-127"/>
                                  <a:cs typeface="Times New Roman" panose="02020603050405020304" pitchFamily="18" charset="0"/>
                                </a:rPr>
                                <m:t>1</m:t>
                              </m:r>
                            </m:sub>
                            <m:sup>
                              <m:r>
                                <a:rPr lang="en-US" i="1">
                                  <a:latin typeface="Cambria Math" panose="02040503050406030204" pitchFamily="18" charset="0"/>
                                  <a:ea typeface="Malgun Gothic" panose="020B0503020000020004" pitchFamily="34" charset="-127"/>
                                  <a:cs typeface="Times New Roman" panose="02020603050405020304" pitchFamily="18" charset="0"/>
                                </a:rPr>
                                <m:t>2</m:t>
                              </m:r>
                            </m:sup>
                          </m:sSubSup>
                        </m:num>
                        <m:den>
                          <m:r>
                            <a:rPr lang="en-US" i="1">
                              <a:latin typeface="Cambria Math" panose="02040503050406030204" pitchFamily="18" charset="0"/>
                              <a:ea typeface="Malgun Gothic" panose="020B0503020000020004" pitchFamily="34" charset="-127"/>
                              <a:cs typeface="Times New Roman" panose="02020603050405020304" pitchFamily="18" charset="0"/>
                            </a:rPr>
                            <m:t>4</m:t>
                          </m:r>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𝑐</m:t>
                              </m:r>
                            </m:e>
                            <m:sub>
                              <m:r>
                                <a:rPr lang="en-US" i="1">
                                  <a:latin typeface="Cambria Math" panose="02040503050406030204" pitchFamily="18" charset="0"/>
                                  <a:ea typeface="Malgun Gothic" panose="020B0503020000020004" pitchFamily="34" charset="-127"/>
                                  <a:cs typeface="Times New Roman" panose="02020603050405020304" pitchFamily="18" charset="0"/>
                                </a:rPr>
                                <m:t>2</m:t>
                              </m:r>
                            </m:sub>
                          </m:sSub>
                        </m:den>
                      </m:f>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 </m:t>
                      </m:r>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𝛼</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0</m:t>
                          </m:r>
                        </m:sub>
                      </m:sSub>
                      <m:d>
                        <m:d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e>
                          </m:d>
                        </m:e>
                      </m:d>
                      <m:r>
                        <a:rPr lang="en-US"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effectLst/>
                              <a:latin typeface="Cambria Math" panose="02040503050406030204" pitchFamily="18" charset="0"/>
                              <a:ea typeface="Malgun Gothic" panose="020B0503020000020004" pitchFamily="34" charset="-127"/>
                              <a:cs typeface="Times New Roman" panose="02020603050405020304" pitchFamily="18" charset="0"/>
                            </a:rPr>
                            <m:t>𝜒</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0</m:t>
                          </m:r>
                        </m:sub>
                      </m:sSub>
                      <m:d>
                        <m:d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i="1">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i="1">
                                      <a:effectLst/>
                                      <a:latin typeface="Cambria Math" panose="02040503050406030204" pitchFamily="18" charset="0"/>
                                      <a:ea typeface="Malgun Gothic" panose="020B0503020000020004" pitchFamily="34" charset="-127"/>
                                      <a:cs typeface="Times New Roman" panose="02020603050405020304" pitchFamily="18" charset="0"/>
                                    </a:rPr>
                                    <m:t>1</m:t>
                                  </m:r>
                                </m:sub>
                              </m:sSub>
                            </m:e>
                          </m:d>
                        </m:e>
                      </m:d>
                    </m:oMath>
                  </m:oMathPara>
                </a14:m>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US" dirty="0">
                    <a:effectLst/>
                    <a:latin typeface="Calibri" panose="020F0502020204030204" pitchFamily="34" charset="0"/>
                    <a:ea typeface="Malgun Gothic" panose="020B0503020000020004" pitchFamily="34" charset="-127"/>
                    <a:cs typeface="Times New Roman" panose="02020603050405020304" pitchFamily="18" charset="0"/>
                  </a:rPr>
                  <a:t>Where </a:t>
                </a:r>
                <a14:m>
                  <m:oMath xmlns:m="http://schemas.openxmlformats.org/officeDocument/2006/math">
                    <m:sSub>
                      <m:sSubPr>
                        <m:ctrlP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b="0" i="0" smtClean="0">
                            <a:effectLst/>
                            <a:latin typeface="Cambria Math" panose="02040503050406030204" pitchFamily="18" charset="0"/>
                            <a:ea typeface="Malgun Gothic" panose="020B0503020000020004" pitchFamily="34" charset="-127"/>
                            <a:cs typeface="Times New Roman" panose="02020603050405020304" pitchFamily="18" charset="0"/>
                          </a:rPr>
                          <m:t>Δ</m:t>
                        </m:r>
                      </m:e>
                      <m: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m:t>
                    </m:r>
                    <m:d>
                      <m:dPr>
                        <m:begChr m:val="|"/>
                        <m:endChr m:val="|"/>
                        <m:ctrlP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𝑉</m:t>
                            </m:r>
                          </m:e>
                          <m: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𝑙𝑟</m:t>
                            </m:r>
                          </m:sub>
                        </m:sSub>
                      </m:e>
                    </m:d>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m:t>
                    </m:r>
                    <m:d>
                      <m:dPr>
                        <m:begChr m:val="|"/>
                        <m:endChr m:val="|"/>
                        <m:ctrlP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𝑉</m:t>
                            </m:r>
                          </m:e>
                          <m:sub>
                            <m:r>
                              <a:rPr lang="en-US" b="0" i="1" smtClean="0">
                                <a:effectLst/>
                                <a:latin typeface="Cambria Math" panose="02040503050406030204" pitchFamily="18" charset="0"/>
                                <a:ea typeface="Malgun Gothic" panose="020B0503020000020004" pitchFamily="34" charset="-127"/>
                                <a:cs typeface="Times New Roman" panose="02020603050405020304" pitchFamily="18" charset="0"/>
                              </a:rPr>
                              <m:t>𝑠𝑟</m:t>
                            </m:r>
                          </m:sub>
                        </m:sSub>
                      </m:e>
                    </m:d>
                  </m:oMath>
                </a14:m>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mc:Choice>
        <mc:Fallback xmlns="">
          <p:sp>
            <p:nvSpPr>
              <p:cNvPr id="12" name="TextBox 11">
                <a:extLst>
                  <a:ext uri="{FF2B5EF4-FFF2-40B4-BE49-F238E27FC236}">
                    <a16:creationId xmlns:a16="http://schemas.microsoft.com/office/drawing/2014/main" id="{B8204D4E-8B71-4772-BF1C-589883BC48CC}"/>
                  </a:ext>
                </a:extLst>
              </p:cNvPr>
              <p:cNvSpPr txBox="1">
                <a:spLocks noRot="1" noChangeAspect="1" noMove="1" noResize="1" noEditPoints="1" noAdjustHandles="1" noChangeArrowheads="1" noChangeShapeType="1" noTextEdit="1"/>
              </p:cNvSpPr>
              <p:nvPr/>
            </p:nvSpPr>
            <p:spPr>
              <a:xfrm>
                <a:off x="257452" y="3732995"/>
                <a:ext cx="5672830" cy="2385205"/>
              </a:xfrm>
              <a:prstGeom prst="rect">
                <a:avLst/>
              </a:prstGeom>
              <a:blipFill>
                <a:blip r:embed="rId4"/>
                <a:stretch>
                  <a:fillRect l="-21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54C051-4CF2-41A2-8450-0796B3F1F14C}"/>
                  </a:ext>
                </a:extLst>
              </p:cNvPr>
              <p:cNvSpPr txBox="1"/>
              <p:nvPr/>
            </p:nvSpPr>
            <p:spPr>
              <a:xfrm>
                <a:off x="6261719" y="860524"/>
                <a:ext cx="5672830" cy="5478295"/>
              </a:xfrm>
              <a:prstGeom prst="rect">
                <a:avLst/>
              </a:prstGeom>
              <a:noFill/>
              <a:ln>
                <a:solidFill>
                  <a:schemeClr val="tx1"/>
                </a:solidFill>
              </a:ln>
            </p:spPr>
            <p:txBody>
              <a:bodyPr wrap="square" rtlCol="0">
                <a:spAutoFit/>
              </a:bodyPr>
              <a:lstStyle/>
              <a:p>
                <a:r>
                  <a:rPr lang="en-US" b="1" dirty="0"/>
                  <a:t>2</a:t>
                </a:r>
                <a:r>
                  <a:rPr lang="en-US" b="1" baseline="30000" dirty="0"/>
                  <a:t>nd</a:t>
                </a:r>
                <a:r>
                  <a:rPr lang="en-US" b="1" dirty="0"/>
                  <a:t> order system</a:t>
                </a:r>
                <a:r>
                  <a:rPr lang="en-US" dirty="0"/>
                  <a:t>: </a:t>
                </a:r>
                <a14:m>
                  <m:oMath xmlns:m="http://schemas.openxmlformats.org/officeDocument/2006/math">
                    <m:m>
                      <m:mPr>
                        <m:mcs>
                          <m:mc>
                            <m:mcPr>
                              <m:count m:val="1"/>
                              <m:mcJc m:val="center"/>
                            </m:mcPr>
                          </m:mc>
                        </m:mcs>
                        <m:ctrlPr>
                          <a:rPr lang="en-US" b="0" i="1" dirty="0" smtClean="0">
                            <a:latin typeface="Cambria Math" panose="02040503050406030204" pitchFamily="18" charset="0"/>
                          </a:rPr>
                        </m:ctrlPr>
                      </m:mPr>
                      <m:m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Δ</m:t>
                              </m:r>
                            </m:e>
                            <m:sub>
                              <m:r>
                                <a:rPr lang="en-US" i="1" dirty="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𝑒</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i="1">
                              <a:latin typeface="Cambria Math" panose="02040503050406030204" pitchFamily="18" charset="0"/>
                              <a:ea typeface="Malgun Gothic" panose="020B0503020000020004" pitchFamily="34" charset="-127"/>
                              <a:cs typeface="Times New Roman" panose="02020603050405020304" pitchFamily="18" charset="0"/>
                            </a:rPr>
                            <m:t>−</m:t>
                          </m:r>
                          <m:sSubSup>
                            <m:sSubSup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latin typeface="Cambria Math" panose="02040503050406030204" pitchFamily="18" charset="0"/>
                                  <a:ea typeface="Malgun Gothic" panose="020B0503020000020004" pitchFamily="34" charset="-127"/>
                                  <a:cs typeface="Times New Roman" panose="02020603050405020304" pitchFamily="18" charset="0"/>
                                </a:rPr>
                                <m:t>𝑛</m:t>
                              </m:r>
                            </m:sub>
                            <m:sup>
                              <m:r>
                                <a:rPr lang="en-US" i="1">
                                  <a:latin typeface="Cambria Math" panose="02040503050406030204" pitchFamily="18" charset="0"/>
                                  <a:ea typeface="Malgun Gothic" panose="020B0503020000020004" pitchFamily="34" charset="-127"/>
                                  <a:cs typeface="Times New Roman" panose="02020603050405020304" pitchFamily="18" charset="0"/>
                                </a:rPr>
                                <m:t>2</m:t>
                              </m:r>
                            </m:sup>
                          </m:sSubSup>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latin typeface="Cambria Math" panose="02040503050406030204" pitchFamily="18" charset="0"/>
                                      <a:ea typeface="Malgun Gothic" panose="020B0503020000020004" pitchFamily="34" charset="-127"/>
                                      <a:cs typeface="Times New Roman" panose="02020603050405020304" pitchFamily="18" charset="0"/>
                                    </a:rPr>
                                    <m:t>1</m:t>
                                  </m:r>
                                </m:sub>
                              </m:sSub>
                            </m:sub>
                          </m:sSub>
                          <m:r>
                            <a:rPr lang="en-US" i="1">
                              <a:latin typeface="Cambria Math" panose="02040503050406030204" pitchFamily="18" charset="0"/>
                              <a:ea typeface="Malgun Gothic" panose="020B0503020000020004" pitchFamily="34" charset="-127"/>
                              <a:cs typeface="Times New Roman" panose="02020603050405020304" pitchFamily="18" charset="0"/>
                            </a:rPr>
                            <m:t>−2</m:t>
                          </m:r>
                          <m:r>
                            <a:rPr lang="en-US" i="1">
                              <a:latin typeface="Cambria Math" panose="02040503050406030204" pitchFamily="18" charset="0"/>
                              <a:ea typeface="Malgun Gothic" panose="020B0503020000020004" pitchFamily="34" charset="-127"/>
                              <a:cs typeface="Times New Roman" panose="02020603050405020304" pitchFamily="18" charset="0"/>
                            </a:rPr>
                            <m:t>𝜁</m:t>
                          </m:r>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latin typeface="Cambria Math" panose="02040503050406030204" pitchFamily="18" charset="0"/>
                                  <a:ea typeface="Malgun Gothic" panose="020B0503020000020004" pitchFamily="34" charset="-127"/>
                                  <a:cs typeface="Times New Roman" panose="02020603050405020304" pitchFamily="18" charset="0"/>
                                </a:rPr>
                                <m:t>𝑛</m:t>
                              </m:r>
                            </m:sub>
                          </m:sSub>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𝑥</m:t>
                              </m:r>
                            </m:e>
                            <m:sub>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𝑚</m:t>
                                  </m:r>
                                </m:e>
                                <m:sub>
                                  <m:r>
                                    <a:rPr lang="en-US" i="1">
                                      <a:latin typeface="Cambria Math" panose="02040503050406030204" pitchFamily="18" charset="0"/>
                                      <a:ea typeface="Malgun Gothic" panose="020B0503020000020004" pitchFamily="34" charset="-127"/>
                                      <a:cs typeface="Times New Roman" panose="02020603050405020304" pitchFamily="18" charset="0"/>
                                    </a:rPr>
                                    <m:t>2</m:t>
                                  </m:r>
                                </m:sub>
                              </m:sSub>
                            </m:sub>
                          </m:sSub>
                          <m:r>
                            <a:rPr lang="en-US" i="1">
                              <a:latin typeface="Cambria Math" panose="02040503050406030204" pitchFamily="18" charset="0"/>
                              <a:ea typeface="Malgun Gothic" panose="020B0503020000020004" pitchFamily="34" charset="-127"/>
                              <a:cs typeface="Times New Roman" panose="02020603050405020304" pitchFamily="18" charset="0"/>
                            </a:rPr>
                            <m:t>+</m:t>
                          </m:r>
                          <m:sSubSup>
                            <m:sSubSup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SupPr>
                            <m:e>
                              <m:r>
                                <a:rPr lang="en-US" i="1">
                                  <a:latin typeface="Cambria Math" panose="02040503050406030204" pitchFamily="18" charset="0"/>
                                  <a:ea typeface="Malgun Gothic" panose="020B0503020000020004" pitchFamily="34" charset="-127"/>
                                  <a:cs typeface="Times New Roman" panose="02020603050405020304" pitchFamily="18" charset="0"/>
                                </a:rPr>
                                <m:t>𝜔</m:t>
                              </m:r>
                            </m:e>
                            <m:sub>
                              <m:r>
                                <a:rPr lang="en-US" i="1">
                                  <a:latin typeface="Cambria Math" panose="02040503050406030204" pitchFamily="18" charset="0"/>
                                  <a:ea typeface="Malgun Gothic" panose="020B0503020000020004" pitchFamily="34" charset="-127"/>
                                  <a:cs typeface="Times New Roman" panose="02020603050405020304" pitchFamily="18" charset="0"/>
                                </a:rPr>
                                <m:t>𝑛</m:t>
                              </m:r>
                            </m:sub>
                            <m:sup>
                              <m:r>
                                <a:rPr lang="en-US" i="1">
                                  <a:latin typeface="Cambria Math" panose="02040503050406030204" pitchFamily="18" charset="0"/>
                                  <a:ea typeface="Malgun Gothic" panose="020B0503020000020004" pitchFamily="34" charset="-127"/>
                                  <a:cs typeface="Times New Roman" panose="02020603050405020304" pitchFamily="18" charset="0"/>
                                </a:rPr>
                                <m:t>2</m:t>
                              </m:r>
                            </m:sup>
                          </m:sSubSup>
                          <m:r>
                            <a:rPr lang="en-US" i="1">
                              <a:latin typeface="Cambria Math" panose="02040503050406030204" pitchFamily="18" charset="0"/>
                              <a:ea typeface="Malgun Gothic" panose="020B0503020000020004" pitchFamily="34" charset="-127"/>
                              <a:cs typeface="Times New Roman" panose="02020603050405020304" pitchFamily="18" charset="0"/>
                            </a:rPr>
                            <m:t>𝑟</m:t>
                          </m:r>
                          <m:d>
                            <m:dPr>
                              <m:ctrlPr>
                                <a:rPr lang="en-US" i="1">
                                  <a:latin typeface="Cambria Math" panose="02040503050406030204" pitchFamily="18" charset="0"/>
                                  <a:ea typeface="Malgun Gothic" panose="020B0503020000020004" pitchFamily="34" charset="-127"/>
                                  <a:cs typeface="Times New Roman" panose="02020603050405020304" pitchFamily="18" charset="0"/>
                                </a:rPr>
                              </m:ctrlPr>
                            </m:dPr>
                            <m:e>
                              <m:r>
                                <a:rPr lang="en-US" i="1">
                                  <a:latin typeface="Cambria Math" panose="02040503050406030204" pitchFamily="18" charset="0"/>
                                  <a:ea typeface="Malgun Gothic" panose="020B0503020000020004" pitchFamily="34" charset="-127"/>
                                  <a:cs typeface="Times New Roman" panose="02020603050405020304" pitchFamily="18" charset="0"/>
                                </a:rPr>
                                <m:t>𝑡</m:t>
                              </m:r>
                            </m:e>
                          </m:d>
                          <m:r>
                            <a:rPr lang="en-US" i="1">
                              <a:latin typeface="Cambria Math" panose="02040503050406030204" pitchFamily="18" charset="0"/>
                              <a:ea typeface="Malgun Gothic" panose="020B0503020000020004" pitchFamily="34" charset="-127"/>
                              <a:cs typeface="Times New Roman" panose="02020603050405020304" pitchFamily="18" charset="0"/>
                            </a:rPr>
                            <m:t>−</m:t>
                          </m:r>
                          <m:r>
                            <a:rPr lang="en-US" i="1">
                              <a:latin typeface="Cambria Math" panose="02040503050406030204" pitchFamily="18" charset="0"/>
                              <a:ea typeface="Malgun Gothic" panose="020B0503020000020004" pitchFamily="34" charset="-127"/>
                              <a:cs typeface="Times New Roman" panose="02020603050405020304" pitchFamily="18" charset="0"/>
                            </a:rPr>
                            <m:t>𝑓</m:t>
                          </m:r>
                          <m:r>
                            <a:rPr lang="en-US" i="1">
                              <a:latin typeface="Cambria Math" panose="02040503050406030204" pitchFamily="18" charset="0"/>
                              <a:ea typeface="Malgun Gothic" panose="020B0503020000020004" pitchFamily="34" charset="-127"/>
                              <a:cs typeface="Times New Roman" panose="02020603050405020304" pitchFamily="18" charset="0"/>
                            </a:rPr>
                            <m:t>−</m:t>
                          </m:r>
                          <m:f>
                            <m:fPr>
                              <m:ctrlPr>
                                <a:rPr lang="en-US" i="1">
                                  <a:latin typeface="Cambria Math" panose="02040503050406030204" pitchFamily="18" charset="0"/>
                                  <a:ea typeface="Malgun Gothic" panose="020B0503020000020004" pitchFamily="34" charset="-127"/>
                                  <a:cs typeface="Times New Roman" panose="02020603050405020304" pitchFamily="18" charset="0"/>
                                </a:rPr>
                              </m:ctrlPr>
                            </m:fPr>
                            <m:num>
                              <m:r>
                                <a:rPr lang="en-US" i="1">
                                  <a:latin typeface="Cambria Math" panose="02040503050406030204" pitchFamily="18" charset="0"/>
                                  <a:ea typeface="Malgun Gothic" panose="020B0503020000020004" pitchFamily="34" charset="-127"/>
                                  <a:cs typeface="Times New Roman" panose="02020603050405020304" pitchFamily="18" charset="0"/>
                                </a:rPr>
                                <m:t>1</m:t>
                              </m:r>
                            </m:num>
                            <m:den>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a:rPr lang="en-US" i="1">
                                      <a:latin typeface="Cambria Math" panose="02040503050406030204" pitchFamily="18" charset="0"/>
                                      <a:ea typeface="Malgun Gothic" panose="020B0503020000020004" pitchFamily="34" charset="-127"/>
                                      <a:cs typeface="Times New Roman" panose="02020603050405020304" pitchFamily="18" charset="0"/>
                                    </a:rPr>
                                    <m:t>𝑙</m:t>
                                  </m:r>
                                </m:e>
                                <m:sub>
                                  <m:r>
                                    <a:rPr lang="en-US" i="1">
                                      <a:latin typeface="Cambria Math" panose="02040503050406030204" pitchFamily="18" charset="0"/>
                                      <a:ea typeface="Malgun Gothic" panose="020B0503020000020004" pitchFamily="34" charset="-127"/>
                                      <a:cs typeface="Times New Roman" panose="02020603050405020304" pitchFamily="18" charset="0"/>
                                    </a:rPr>
                                    <m:t>1</m:t>
                                  </m:r>
                                </m:sub>
                              </m:sSub>
                            </m:den>
                          </m:f>
                          <m:r>
                            <a:rPr lang="en-US" i="1">
                              <a:latin typeface="Cambria Math" panose="02040503050406030204" pitchFamily="18" charset="0"/>
                              <a:ea typeface="Malgun Gothic" panose="020B0503020000020004" pitchFamily="34" charset="-127"/>
                              <a:cs typeface="Times New Roman" panose="02020603050405020304" pitchFamily="18" charset="0"/>
                            </a:rPr>
                            <m:t>𝑔</m:t>
                          </m:r>
                          <m:sSub>
                            <m:sSubPr>
                              <m:ctrlPr>
                                <a:rPr lang="en-US" b="0" i="1" smtClean="0">
                                  <a:solidFill>
                                    <a:srgbClr val="1127F7"/>
                                  </a:solidFill>
                                  <a:latin typeface="Cambria Math" panose="02040503050406030204" pitchFamily="18" charset="0"/>
                                  <a:ea typeface="Malgun Gothic" panose="020B0503020000020004" pitchFamily="34" charset="-127"/>
                                  <a:cs typeface="Times New Roman" panose="02020603050405020304" pitchFamily="18" charset="0"/>
                                </a:rPr>
                              </m:ctrlPr>
                            </m:sSubPr>
                            <m:e>
                              <m:r>
                                <a:rPr lang="en-US" b="0" i="1" smtClean="0">
                                  <a:solidFill>
                                    <a:srgbClr val="1127F7"/>
                                  </a:solidFill>
                                  <a:latin typeface="Cambria Math" panose="02040503050406030204" pitchFamily="18" charset="0"/>
                                  <a:ea typeface="Malgun Gothic" panose="020B0503020000020004" pitchFamily="34" charset="-127"/>
                                  <a:cs typeface="Times New Roman" panose="02020603050405020304" pitchFamily="18" charset="0"/>
                                </a:rPr>
                                <m:t>𝑘</m:t>
                              </m:r>
                            </m:e>
                            <m:sub>
                              <m:r>
                                <a:rPr lang="en-US" b="0" i="1" smtClean="0">
                                  <a:solidFill>
                                    <a:srgbClr val="1127F7"/>
                                  </a:solidFill>
                                  <a:latin typeface="Cambria Math" panose="02040503050406030204" pitchFamily="18" charset="0"/>
                                  <a:ea typeface="Malgun Gothic" panose="020B0503020000020004" pitchFamily="34" charset="-127"/>
                                  <a:cs typeface="Times New Roman" panose="02020603050405020304" pitchFamily="18" charset="0"/>
                                </a:rPr>
                                <m:t>1</m:t>
                              </m:r>
                            </m:sub>
                          </m:sSub>
                          <m:r>
                            <a:rPr lang="en-US" i="1">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latin typeface="Cambria Math" panose="02040503050406030204" pitchFamily="18" charset="0"/>
                                  <a:ea typeface="Malgun Gothic" panose="020B0503020000020004" pitchFamily="34" charset="-127"/>
                                  <a:cs typeface="Times New Roman" panose="02020603050405020304" pitchFamily="18" charset="0"/>
                                </a:rPr>
                              </m:ctrlPr>
                            </m:sSubPr>
                            <m:e>
                              <m:r>
                                <m:rPr>
                                  <m:sty m:val="p"/>
                                </m:rPr>
                                <a:rPr lang="en-US">
                                  <a:latin typeface="Cambria Math" panose="02040503050406030204" pitchFamily="18" charset="0"/>
                                  <a:ea typeface="Malgun Gothic" panose="020B0503020000020004" pitchFamily="34" charset="-127"/>
                                  <a:cs typeface="Times New Roman" panose="02020603050405020304" pitchFamily="18" charset="0"/>
                                </a:rPr>
                                <m:t>Δ</m:t>
                              </m:r>
                            </m:e>
                            <m:sub>
                              <m:r>
                                <a:rPr lang="en-US" i="1">
                                  <a:latin typeface="Cambria Math" panose="02040503050406030204" pitchFamily="18" charset="0"/>
                                  <a:ea typeface="Malgun Gothic" panose="020B0503020000020004" pitchFamily="34" charset="-127"/>
                                  <a:cs typeface="Times New Roman" panose="02020603050405020304" pitchFamily="18" charset="0"/>
                                </a:rPr>
                                <m:t>2</m:t>
                              </m:r>
                            </m:sub>
                          </m:sSub>
                        </m:e>
                      </m:mr>
                    </m:m>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0</m:t>
                                  </m:r>
                                </m:sub>
                              </m:sSub>
                            </m:e>
                          </m:d>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acc>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e>
                          </m:d>
                        </m:e>
                        <m:sup>
                          <m:r>
                            <a:rPr lang="en-US" i="1">
                              <a:latin typeface="Cambria Math" panose="02040503050406030204" pitchFamily="18" charset="0"/>
                            </a:rPr>
                            <m:t>2</m:t>
                          </m:r>
                        </m:sup>
                      </m:sSup>
                    </m:oMath>
                  </m:oMathPara>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and</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2</m:t>
                        </m:r>
                      </m:sub>
                    </m:sSub>
                  </m:oMath>
                </a14:m>
                <a:endParaRPr lang="en-US" dirty="0"/>
              </a:p>
              <a:p>
                <a:r>
                  <a:rPr lang="en-US" dirty="0"/>
                  <a:t>Use </a:t>
                </a:r>
                <a14:m>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1</m:t>
                            </m:r>
                          </m:sub>
                        </m:sSub>
                      </m:e>
                    </m:d>
                  </m:oMath>
                </a14:m>
                <a:r>
                  <a:rPr lang="en-US" dirty="0"/>
                  <a:t> to deal with the undisturbed system, and </a:t>
                </a:r>
                <a14:m>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2</m:t>
                            </m:r>
                          </m:sub>
                        </m:sSub>
                      </m:e>
                    </m:d>
                  </m:oMath>
                </a14:m>
                <a:r>
                  <a:rPr lang="en-US" dirty="0"/>
                  <a:t>to deal with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2</m:t>
                        </m:r>
                      </m:sub>
                    </m:sSub>
                  </m:oMath>
                </a14:m>
                <a:endParaRPr lang="en-US" dirty="0"/>
              </a:p>
              <a:p>
                <a:endParaRPr lang="en-US" dirty="0">
                  <a:ea typeface="Malgun Gothic" panose="020B0503020000020004" pitchFamily="34" charset="-127"/>
                </a:endParaRPr>
              </a:p>
              <a:p>
                <a:r>
                  <a:rPr lang="en-US" dirty="0">
                    <a:latin typeface="Calibri" panose="020F0502020204030204" pitchFamily="34" charset="0"/>
                    <a:ea typeface="Malgun Gothic" panose="020B0503020000020004" pitchFamily="34" charset="-127"/>
                    <a:cs typeface="Times New Roman" panose="02020603050405020304" pitchFamily="18" charset="0"/>
                  </a:rPr>
                  <a:t>Let </a:t>
                </a:r>
                <a14:m>
                  <m:oMath xmlns:m="http://schemas.openxmlformats.org/officeDocument/2006/math">
                    <m:r>
                      <a:rPr lang="en-US" b="0" i="1" smtClean="0">
                        <a:latin typeface="Cambria Math" panose="02040503050406030204" pitchFamily="18" charset="0"/>
                        <a:ea typeface="Malgun Gothic" panose="020B0503020000020004" pitchFamily="34" charset="-127"/>
                        <a:cs typeface="Times New Roman" panose="02020603050405020304" pitchFamily="18" charset="0"/>
                      </a:rPr>
                      <m:t>𝑧</m:t>
                    </m:r>
                    <m:r>
                      <a:rPr lang="en-US" b="0" i="1" smtClean="0">
                        <a:latin typeface="Cambria Math" panose="02040503050406030204" pitchFamily="18" charset="0"/>
                        <a:ea typeface="Malgun Gothic" panose="020B0503020000020004" pitchFamily="34" charset="-127"/>
                        <a:cs typeface="Times New Roman" panose="02020603050405020304" pitchFamily="18" charset="0"/>
                      </a:rPr>
                      <m:t>=</m:t>
                    </m:r>
                    <m:d>
                      <m:dPr>
                        <m:ctrlPr>
                          <a:rPr lang="en-US" b="0" i="1" smtClean="0">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b="0" i="1" smtClean="0">
                                <a:latin typeface="Cambria Math" panose="02040503050406030204" pitchFamily="18" charset="0"/>
                                <a:ea typeface="Malgun Gothic" panose="020B0503020000020004" pitchFamily="34" charset="-127"/>
                                <a:cs typeface="Times New Roman" panose="02020603050405020304" pitchFamily="18" charset="0"/>
                              </a:rPr>
                            </m:ctrlPr>
                          </m:sSubPr>
                          <m:e>
                            <m:r>
                              <a:rPr lang="en-US" b="0" i="1" smtClean="0">
                                <a:latin typeface="Cambria Math" panose="02040503050406030204" pitchFamily="18" charset="0"/>
                                <a:ea typeface="Malgun Gothic" panose="020B0503020000020004" pitchFamily="34" charset="-127"/>
                                <a:cs typeface="Times New Roman" panose="02020603050405020304" pitchFamily="18" charset="0"/>
                              </a:rPr>
                              <m:t>𝑒</m:t>
                            </m:r>
                          </m:e>
                          <m:sub>
                            <m:r>
                              <a:rPr lang="en-US" b="0" i="1" smtClean="0">
                                <a:latin typeface="Cambria Math" panose="02040503050406030204" pitchFamily="18" charset="0"/>
                                <a:ea typeface="Malgun Gothic" panose="020B0503020000020004" pitchFamily="34" charset="-127"/>
                                <a:cs typeface="Times New Roman" panose="02020603050405020304" pitchFamily="18" charset="0"/>
                              </a:rPr>
                              <m:t>2</m:t>
                            </m:r>
                          </m:sub>
                        </m:sSub>
                        <m:r>
                          <a:rPr lang="en-US" b="0" i="1" smtClean="0">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b="0" i="1" smtClean="0">
                                <a:latin typeface="Cambria Math" panose="02040503050406030204" pitchFamily="18" charset="0"/>
                                <a:ea typeface="Malgun Gothic" panose="020B0503020000020004" pitchFamily="34" charset="-127"/>
                                <a:cs typeface="Times New Roman" panose="02020603050405020304" pitchFamily="18" charset="0"/>
                              </a:rPr>
                            </m:ctrlPr>
                          </m:sSubPr>
                          <m:e>
                            <m:r>
                              <a:rPr lang="en-US" b="0" i="1" smtClean="0">
                                <a:latin typeface="Cambria Math" panose="02040503050406030204" pitchFamily="18" charset="0"/>
                                <a:ea typeface="Malgun Gothic" panose="020B0503020000020004" pitchFamily="34" charset="-127"/>
                                <a:cs typeface="Times New Roman" panose="02020603050405020304" pitchFamily="18" charset="0"/>
                              </a:rPr>
                              <m:t>𝑘</m:t>
                            </m:r>
                          </m:e>
                          <m:sub>
                            <m:r>
                              <a:rPr lang="en-US" b="0" i="1" smtClean="0">
                                <a:latin typeface="Cambria Math" panose="02040503050406030204" pitchFamily="18" charset="0"/>
                                <a:ea typeface="Malgun Gothic" panose="020B0503020000020004" pitchFamily="34" charset="-127"/>
                                <a:cs typeface="Times New Roman" panose="02020603050405020304" pitchFamily="18" charset="0"/>
                              </a:rPr>
                              <m:t>0</m:t>
                            </m:r>
                          </m:sub>
                        </m:sSub>
                      </m:e>
                    </m:d>
                    <m:r>
                      <a:rPr lang="en-US" b="0" i="1" smtClean="0">
                        <a:latin typeface="Cambria Math" panose="02040503050406030204" pitchFamily="18" charset="0"/>
                        <a:ea typeface="Malgun Gothic" panose="020B0503020000020004" pitchFamily="34" charset="-127"/>
                        <a:cs typeface="Times New Roman" panose="02020603050405020304" pitchFamily="18" charset="0"/>
                      </a:rPr>
                      <m:t>, </m:t>
                    </m:r>
                    <m:r>
                      <a:rPr lang="en-US" b="0" i="1" smtClean="0">
                        <a:latin typeface="Cambria Math" panose="02040503050406030204" pitchFamily="18" charset="0"/>
                        <a:ea typeface="Malgun Gothic" panose="020B0503020000020004" pitchFamily="34" charset="-127"/>
                        <a:cs typeface="Times New Roman" panose="02020603050405020304" pitchFamily="18" charset="0"/>
                      </a:rPr>
                      <m:t>𝛽</m:t>
                    </m:r>
                    <m:r>
                      <a:rPr lang="en-US" b="0" i="1" smtClean="0">
                        <a:latin typeface="Cambria Math" panose="02040503050406030204" pitchFamily="18" charset="0"/>
                        <a:ea typeface="Malgun Gothic" panose="020B0503020000020004" pitchFamily="34" charset="-127"/>
                        <a:cs typeface="Times New Roman" panose="020206030504050203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ub>
                        </m:sSub>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e>
                    </m:d>
                  </m:oMath>
                </a14:m>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a:p>
                <a:pPr marL="461963"/>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acc>
                        </m:num>
                        <m:den>
                          <m:r>
                            <a:rPr lang="en-US" i="1">
                              <a:latin typeface="Cambria Math" panose="02040503050406030204" pitchFamily="18" charset="0"/>
                            </a:rPr>
                            <m:t>𝑔</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ub>
                          </m:sSub>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𝑧</m:t>
                          </m:r>
                        </m:e>
                      </m:d>
                    </m:oMath>
                  </m:oMathPara>
                </a14:m>
                <a:endParaRPr lang="en-US" dirty="0"/>
              </a:p>
              <a:p>
                <a:pPr marL="461963"/>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acc>
                        </m:num>
                        <m:den>
                          <m:r>
                            <a:rPr lang="en-US" i="1">
                              <a:latin typeface="Cambria Math" panose="02040503050406030204" pitchFamily="18" charset="0"/>
                            </a:rPr>
                            <m:t>𝑔</m:t>
                          </m:r>
                        </m:den>
                      </m:f>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𝜇</m:t>
                              </m:r>
                            </m:e>
                            <m:sup>
                              <m:r>
                                <a:rPr lang="en-US" b="0" i="1" smtClean="0">
                                  <a:latin typeface="Cambria Math" panose="02040503050406030204" pitchFamily="18" charset="0"/>
                                </a:rPr>
                                <m:t>2</m:t>
                              </m:r>
                            </m:sup>
                          </m:sSup>
                        </m:e>
                      </m:d>
                    </m:oMath>
                  </m:oMathPara>
                </a14:m>
                <a:endParaRPr lang="en-US" dirty="0"/>
              </a:p>
              <a:p>
                <a:pPr marL="461963"/>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𝛽</m:t>
                      </m:r>
                    </m:oMath>
                  </m:oMathPara>
                </a14:m>
                <a:endParaRPr lang="en-US" b="0" dirty="0"/>
              </a:p>
              <a:p>
                <a:pPr marL="461963"/>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𝜇</m:t>
                              </m:r>
                            </m:e>
                            <m:sup>
                              <m:r>
                                <a:rPr lang="en-US" b="0" i="1" smtClean="0">
                                  <a:latin typeface="Cambria Math" panose="02040503050406030204" pitchFamily="18" charset="0"/>
                                </a:rPr>
                                <m:t>2</m:t>
                              </m:r>
                            </m:sup>
                          </m:sSup>
                        </m:e>
                      </m:d>
                    </m:oMath>
                  </m:oMathPara>
                </a14:m>
                <a:endParaRPr lang="en-US" b="0" dirty="0"/>
              </a:p>
              <a:p>
                <a:pPr marL="461963"/>
                <a:endParaRPr lang="en-US" dirty="0"/>
              </a:p>
              <a:p>
                <a:pPr/>
                <a14:m>
                  <m:oMathPara xmlns:m="http://schemas.openxmlformats.org/officeDocument/2006/math">
                    <m:oMathParaPr>
                      <m:jc m:val="left"/>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r>
                        <a:rPr lang="en-US" b="0" i="1" dirty="0" smtClean="0">
                          <a:latin typeface="Cambria Math" panose="02040503050406030204" pitchFamily="18" charset="0"/>
                        </a:rPr>
                        <m:t>&lt;−</m:t>
                      </m:r>
                      <m:r>
                        <a:rPr lang="en-US" b="0" i="1" dirty="0" smtClean="0">
                          <a:latin typeface="Cambria Math" panose="02040503050406030204" pitchFamily="18" charset="0"/>
                        </a:rPr>
                        <m:t>𝜇</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𝑒</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acc>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m:rPr>
                                  <m:sty m:val="p"/>
                                </m:rPr>
                                <a:rPr lang="en-US">
                                  <a:latin typeface="Cambria Math" panose="02040503050406030204" pitchFamily="18" charset="0"/>
                                </a:rPr>
                                <m:t>Δ</m:t>
                              </m:r>
                            </m:e>
                            <m:sub>
                              <m:r>
                                <a:rPr lang="en-US" i="1">
                                  <a:latin typeface="Cambria Math" panose="02040503050406030204" pitchFamily="18" charset="0"/>
                                </a:rPr>
                                <m:t>2</m:t>
                              </m:r>
                            </m:sub>
                            <m:sup>
                              <m:r>
                                <a:rPr lang="en-US" i="1">
                                  <a:latin typeface="Cambria Math" panose="02040503050406030204" pitchFamily="18" charset="0"/>
                                </a:rPr>
                                <m:t>2</m:t>
                              </m:r>
                            </m:sup>
                          </m:sSubSup>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m:rPr>
                                  <m:sty m:val="p"/>
                                </m:rPr>
                                <a:rPr lang="en-US">
                                  <a:latin typeface="Cambria Math" panose="02040503050406030204" pitchFamily="18" charset="0"/>
                                </a:rPr>
                                <m:t>Δ</m:t>
                              </m:r>
                            </m:e>
                            <m:sub>
                              <m:r>
                                <a:rPr lang="en-US" i="1">
                                  <a:latin typeface="Cambria Math" panose="02040503050406030204" pitchFamily="18" charset="0"/>
                                </a:rPr>
                                <m:t>1</m:t>
                              </m:r>
                            </m:sub>
                            <m:sup>
                              <m:r>
                                <a:rPr lang="en-US" i="1">
                                  <a:latin typeface="Cambria Math" panose="02040503050406030204" pitchFamily="18" charset="0"/>
                                </a:rPr>
                                <m:t>2</m:t>
                              </m:r>
                            </m:sup>
                          </m:sSubSup>
                        </m:num>
                        <m:den>
                          <m:r>
                            <a:rPr lang="en-US" i="1">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m:rPr>
                                  <m:sty m:val="p"/>
                                </m:rPr>
                                <a:rPr lang="en-US">
                                  <a:latin typeface="Cambria Math" panose="02040503050406030204" pitchFamily="18" charset="0"/>
                                </a:rPr>
                                <m:t>Δ</m:t>
                              </m:r>
                            </m:e>
                            <m:sub>
                              <m:r>
                                <a:rPr lang="en-US" i="1">
                                  <a:latin typeface="Cambria Math" panose="02040503050406030204" pitchFamily="18" charset="0"/>
                                </a:rPr>
                                <m:t>1</m:t>
                              </m:r>
                            </m:sub>
                            <m:sup>
                              <m:r>
                                <a:rPr lang="en-US" i="1">
                                  <a:latin typeface="Cambria Math" panose="02040503050406030204" pitchFamily="18" charset="0"/>
                                </a:rPr>
                                <m:t>2</m:t>
                              </m:r>
                            </m:sup>
                          </m:sSubSup>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𝑒</m:t>
                                        </m:r>
                                      </m:e>
                                      <m:sub>
                                        <m:r>
                                          <m:rPr>
                                            <m:brk m:alnAt="7"/>
                                          </m:rP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mr>
                              </m:m>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2</m:t>
                                        </m:r>
                                      </m:sub>
                                    </m:sSub>
                                  </m:e>
                                </m:mr>
                              </m:m>
                            </m:e>
                          </m:d>
                        </m:e>
                      </m:d>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≠0, </m:t>
                      </m:r>
                      <m:r>
                        <m:rPr>
                          <m:sty m:val="p"/>
                        </m:rPr>
                        <a:rPr lang="en-US" b="0" i="0" smtClean="0">
                          <a:latin typeface="Cambria Math" panose="02040503050406030204" pitchFamily="18" charset="0"/>
                        </a:rPr>
                        <m:t>Δ</m:t>
                      </m:r>
                    </m:oMath>
                  </m:oMathPara>
                </a14:m>
                <a:endParaRPr lang="en-US" dirty="0"/>
              </a:p>
              <a:p>
                <a:pPr algn="ctr"/>
                <a:r>
                  <a:rPr lang="en-US" sz="1800" dirty="0">
                    <a:solidFill>
                      <a:srgbClr val="1313F5"/>
                    </a:solidFill>
                  </a:rPr>
                  <a:t>Tuning law: </a:t>
                </a:r>
                <a14:m>
                  <m:oMath xmlns:m="http://schemas.openxmlformats.org/officeDocument/2006/math">
                    <m:r>
                      <a:rPr lang="en-US" sz="1800" b="0" i="0" smtClean="0">
                        <a:solidFill>
                          <a:srgbClr val="1313F5"/>
                        </a:solidFill>
                        <a:latin typeface="Cambria Math" panose="02040503050406030204" pitchFamily="18" charset="0"/>
                      </a:rPr>
                      <m:t> </m:t>
                    </m:r>
                    <m:sSub>
                      <m:sSubPr>
                        <m:ctrlPr>
                          <a:rPr lang="en-US" sz="1800" b="0" i="1" smtClean="0">
                            <a:solidFill>
                              <a:srgbClr val="1313F5"/>
                            </a:solidFill>
                            <a:latin typeface="Cambria Math" panose="02040503050406030204" pitchFamily="18" charset="0"/>
                          </a:rPr>
                        </m:ctrlPr>
                      </m:sSubPr>
                      <m:e>
                        <m:acc>
                          <m:accPr>
                            <m:chr m:val="̇"/>
                            <m:ctrlPr>
                              <a:rPr lang="en-US" sz="1800" b="0" i="1" smtClean="0">
                                <a:solidFill>
                                  <a:srgbClr val="1313F5"/>
                                </a:solidFill>
                                <a:latin typeface="Cambria Math" panose="02040503050406030204" pitchFamily="18" charset="0"/>
                              </a:rPr>
                            </m:ctrlPr>
                          </m:accPr>
                          <m:e>
                            <m:acc>
                              <m:accPr>
                                <m:chr m:val="̂"/>
                                <m:ctrlPr>
                                  <a:rPr lang="en-US" sz="1800" b="0" i="1" smtClean="0">
                                    <a:solidFill>
                                      <a:srgbClr val="1313F5"/>
                                    </a:solidFill>
                                    <a:latin typeface="Cambria Math" panose="02040503050406030204" pitchFamily="18" charset="0"/>
                                  </a:rPr>
                                </m:ctrlPr>
                              </m:accPr>
                              <m:e>
                                <m:r>
                                  <a:rPr lang="en-US" sz="1800" b="0" i="1" smtClean="0">
                                    <a:solidFill>
                                      <a:srgbClr val="1313F5"/>
                                    </a:solidFill>
                                    <a:latin typeface="Cambria Math" panose="02040503050406030204" pitchFamily="18" charset="0"/>
                                  </a:rPr>
                                  <m:t>𝑙</m:t>
                                </m:r>
                              </m:e>
                            </m:acc>
                          </m:e>
                        </m:acc>
                      </m:e>
                      <m:sub>
                        <m:r>
                          <a:rPr lang="en-US" sz="1800" b="0" i="1" smtClean="0">
                            <a:solidFill>
                              <a:srgbClr val="1313F5"/>
                            </a:solidFill>
                            <a:latin typeface="Cambria Math" panose="02040503050406030204" pitchFamily="18" charset="0"/>
                          </a:rPr>
                          <m:t>1</m:t>
                        </m:r>
                      </m:sub>
                    </m:sSub>
                    <m:r>
                      <a:rPr lang="en-US" sz="1800" b="0" i="1" smtClean="0">
                        <a:solidFill>
                          <a:srgbClr val="1313F5"/>
                        </a:solidFill>
                        <a:latin typeface="Cambria Math" panose="02040503050406030204" pitchFamily="18" charset="0"/>
                      </a:rPr>
                      <m:t>=</m:t>
                    </m:r>
                    <m:r>
                      <a:rPr lang="en-US" sz="1800" b="0" i="1" smtClean="0">
                        <a:solidFill>
                          <a:srgbClr val="1313F5"/>
                        </a:solidFill>
                        <a:latin typeface="Cambria Math" panose="02040503050406030204" pitchFamily="18" charset="0"/>
                      </a:rPr>
                      <m:t>𝛾</m:t>
                    </m:r>
                    <m:d>
                      <m:dPr>
                        <m:ctrlPr>
                          <a:rPr lang="en-US" sz="1800" b="0" i="1" smtClean="0">
                            <a:solidFill>
                              <a:srgbClr val="1313F5"/>
                            </a:solidFill>
                            <a:latin typeface="Cambria Math" panose="02040503050406030204" pitchFamily="18" charset="0"/>
                          </a:rPr>
                        </m:ctrlPr>
                      </m:dPr>
                      <m:e>
                        <m:sSub>
                          <m:sSubPr>
                            <m:ctrlPr>
                              <a:rPr lang="en-US" sz="1800" b="0" i="1" smtClean="0">
                                <a:solidFill>
                                  <a:srgbClr val="1313F5"/>
                                </a:solidFill>
                                <a:latin typeface="Cambria Math" panose="02040503050406030204" pitchFamily="18" charset="0"/>
                              </a:rPr>
                            </m:ctrlPr>
                          </m:sSubPr>
                          <m:e>
                            <m:r>
                              <a:rPr lang="en-US" sz="1800" b="0" i="1" smtClean="0">
                                <a:solidFill>
                                  <a:srgbClr val="1313F5"/>
                                </a:solidFill>
                                <a:latin typeface="Cambria Math" panose="02040503050406030204" pitchFamily="18" charset="0"/>
                              </a:rPr>
                              <m:t>𝜏</m:t>
                            </m:r>
                          </m:e>
                          <m:sub>
                            <m:r>
                              <a:rPr lang="en-US" sz="1800" b="0" i="1" smtClean="0">
                                <a:solidFill>
                                  <a:srgbClr val="1313F5"/>
                                </a:solidFill>
                                <a:latin typeface="Cambria Math" panose="02040503050406030204" pitchFamily="18" charset="0"/>
                              </a:rPr>
                              <m:t>1</m:t>
                            </m:r>
                          </m:sub>
                        </m:sSub>
                        <m:r>
                          <a:rPr lang="en-US" sz="1800" b="0" i="1" smtClean="0">
                            <a:solidFill>
                              <a:srgbClr val="1313F5"/>
                            </a:solidFill>
                            <a:latin typeface="Cambria Math" panose="02040503050406030204" pitchFamily="18" charset="0"/>
                          </a:rPr>
                          <m:t>+</m:t>
                        </m:r>
                        <m:sSub>
                          <m:sSubPr>
                            <m:ctrlPr>
                              <a:rPr lang="en-US" sz="1800" b="0" i="1" smtClean="0">
                                <a:solidFill>
                                  <a:srgbClr val="1313F5"/>
                                </a:solidFill>
                                <a:latin typeface="Cambria Math" panose="02040503050406030204" pitchFamily="18" charset="0"/>
                              </a:rPr>
                            </m:ctrlPr>
                          </m:sSubPr>
                          <m:e>
                            <m:r>
                              <a:rPr lang="en-US" sz="1800" b="0" i="1" smtClean="0">
                                <a:solidFill>
                                  <a:srgbClr val="1313F5"/>
                                </a:solidFill>
                                <a:latin typeface="Cambria Math" panose="02040503050406030204" pitchFamily="18" charset="0"/>
                              </a:rPr>
                              <m:t>𝜏</m:t>
                            </m:r>
                          </m:e>
                          <m:sub>
                            <m:r>
                              <a:rPr lang="en-US" sz="1800" b="0" i="1" smtClean="0">
                                <a:solidFill>
                                  <a:srgbClr val="1313F5"/>
                                </a:solidFill>
                                <a:latin typeface="Cambria Math" panose="02040503050406030204" pitchFamily="18" charset="0"/>
                              </a:rPr>
                              <m:t>2</m:t>
                            </m:r>
                          </m:sub>
                        </m:sSub>
                      </m:e>
                    </m:d>
                  </m:oMath>
                </a14:m>
                <a:endParaRPr lang="en-US" sz="1800" dirty="0">
                  <a:solidFill>
                    <a:srgbClr val="1313F5"/>
                  </a:solidFill>
                </a:endParaRPr>
              </a:p>
              <a:p>
                <a:pPr algn="ctr"/>
                <a:r>
                  <a:rPr lang="en-US" sz="1800" b="0" dirty="0">
                    <a:solidFill>
                      <a:srgbClr val="1313F5"/>
                    </a:solidFill>
                  </a:rPr>
                  <a:t>Control Law: </a:t>
                </a:r>
                <a14:m>
                  <m:oMath xmlns:m="http://schemas.openxmlformats.org/officeDocument/2006/math">
                    <m:r>
                      <a:rPr lang="en-US" sz="1800" b="0" i="1" smtClean="0">
                        <a:solidFill>
                          <a:srgbClr val="1313F5"/>
                        </a:solidFill>
                        <a:latin typeface="Cambria Math" panose="02040503050406030204" pitchFamily="18" charset="0"/>
                      </a:rPr>
                      <m:t>𝑢</m:t>
                    </m:r>
                    <m:r>
                      <a:rPr lang="en-US" sz="1800" b="0" i="1" smtClean="0">
                        <a:solidFill>
                          <a:srgbClr val="1313F5"/>
                        </a:solidFill>
                        <a:latin typeface="Cambria Math" panose="02040503050406030204" pitchFamily="18" charset="0"/>
                      </a:rPr>
                      <m:t>=</m:t>
                    </m:r>
                    <m:sSub>
                      <m:sSubPr>
                        <m:ctrlPr>
                          <a:rPr lang="en-US" sz="1800" b="0" i="1" smtClean="0">
                            <a:solidFill>
                              <a:srgbClr val="1313F5"/>
                            </a:solidFill>
                            <a:latin typeface="Cambria Math" panose="02040503050406030204" pitchFamily="18" charset="0"/>
                          </a:rPr>
                        </m:ctrlPr>
                      </m:sSubPr>
                      <m:e>
                        <m:r>
                          <a:rPr lang="en-US" sz="1800" b="0" i="1" smtClean="0">
                            <a:solidFill>
                              <a:srgbClr val="1313F5"/>
                            </a:solidFill>
                            <a:latin typeface="Cambria Math" panose="02040503050406030204" pitchFamily="18" charset="0"/>
                          </a:rPr>
                          <m:t>𝑢</m:t>
                        </m:r>
                      </m:e>
                      <m:sub>
                        <m:r>
                          <a:rPr lang="en-US" sz="1800" b="0" i="1" smtClean="0">
                            <a:solidFill>
                              <a:srgbClr val="1313F5"/>
                            </a:solidFill>
                            <a:latin typeface="Cambria Math" panose="02040503050406030204" pitchFamily="18" charset="0"/>
                          </a:rPr>
                          <m:t>1</m:t>
                        </m:r>
                      </m:sub>
                    </m:sSub>
                    <m:r>
                      <a:rPr lang="en-US" sz="1800" b="0" i="1" smtClean="0">
                        <a:solidFill>
                          <a:srgbClr val="1313F5"/>
                        </a:solidFill>
                        <a:latin typeface="Cambria Math" panose="02040503050406030204" pitchFamily="18" charset="0"/>
                      </a:rPr>
                      <m:t>+</m:t>
                    </m:r>
                    <m:sSub>
                      <m:sSubPr>
                        <m:ctrlPr>
                          <a:rPr lang="en-US" sz="1800" b="0" i="1" smtClean="0">
                            <a:solidFill>
                              <a:srgbClr val="1313F5"/>
                            </a:solidFill>
                            <a:latin typeface="Cambria Math" panose="02040503050406030204" pitchFamily="18" charset="0"/>
                          </a:rPr>
                        </m:ctrlPr>
                      </m:sSubPr>
                      <m:e>
                        <m:r>
                          <a:rPr lang="en-US" sz="1800" b="0" i="1" smtClean="0">
                            <a:solidFill>
                              <a:srgbClr val="1313F5"/>
                            </a:solidFill>
                            <a:latin typeface="Cambria Math" panose="02040503050406030204" pitchFamily="18" charset="0"/>
                          </a:rPr>
                          <m:t>𝑢</m:t>
                        </m:r>
                      </m:e>
                      <m:sub>
                        <m:r>
                          <a:rPr lang="en-US" sz="1800" b="0" i="1" smtClean="0">
                            <a:solidFill>
                              <a:srgbClr val="1313F5"/>
                            </a:solidFill>
                            <a:latin typeface="Cambria Math" panose="02040503050406030204" pitchFamily="18" charset="0"/>
                          </a:rPr>
                          <m:t>2</m:t>
                        </m:r>
                      </m:sub>
                    </m:sSub>
                  </m:oMath>
                </a14:m>
                <a:endParaRPr lang="en-US" sz="1800" dirty="0">
                  <a:solidFill>
                    <a:srgbClr val="1313F5"/>
                  </a:solidFill>
                </a:endParaRPr>
              </a:p>
            </p:txBody>
          </p:sp>
        </mc:Choice>
        <mc:Fallback xmlns="">
          <p:sp>
            <p:nvSpPr>
              <p:cNvPr id="13" name="TextBox 12">
                <a:extLst>
                  <a:ext uri="{FF2B5EF4-FFF2-40B4-BE49-F238E27FC236}">
                    <a16:creationId xmlns:a16="http://schemas.microsoft.com/office/drawing/2014/main" id="{1154C051-4CF2-41A2-8450-0796B3F1F14C}"/>
                  </a:ext>
                </a:extLst>
              </p:cNvPr>
              <p:cNvSpPr txBox="1">
                <a:spLocks noRot="1" noChangeAspect="1" noMove="1" noResize="1" noEditPoints="1" noAdjustHandles="1" noChangeArrowheads="1" noChangeShapeType="1" noTextEdit="1"/>
              </p:cNvSpPr>
              <p:nvPr/>
            </p:nvSpPr>
            <p:spPr>
              <a:xfrm>
                <a:off x="6261719" y="860524"/>
                <a:ext cx="5672830" cy="5478295"/>
              </a:xfrm>
              <a:prstGeom prst="rect">
                <a:avLst/>
              </a:prstGeom>
              <a:blipFill>
                <a:blip r:embed="rId5"/>
                <a:stretch>
                  <a:fillRect l="-214" t="-111" b="-666"/>
                </a:stretch>
              </a:blipFill>
              <a:ln>
                <a:solidFill>
                  <a:schemeClr val="tx1"/>
                </a:solidFill>
              </a:ln>
            </p:spPr>
            <p:txBody>
              <a:bodyPr/>
              <a:lstStyle/>
              <a:p>
                <a:r>
                  <a:rPr lang="en-US">
                    <a:noFill/>
                  </a:rPr>
                  <a:t> </a:t>
                </a:r>
              </a:p>
            </p:txBody>
          </p:sp>
        </mc:Fallback>
      </mc:AlternateContent>
      <p:sp>
        <p:nvSpPr>
          <p:cNvPr id="10" name="Google Shape;100;p1">
            <a:extLst>
              <a:ext uri="{FF2B5EF4-FFF2-40B4-BE49-F238E27FC236}">
                <a16:creationId xmlns:a16="http://schemas.microsoft.com/office/drawing/2014/main" id="{48B96B6E-93ED-4670-B385-DF51AF44C9FA}"/>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extLst>
      <p:ext uri="{BB962C8B-B14F-4D97-AF65-F5344CB8AC3E}">
        <p14:creationId xmlns:p14="http://schemas.microsoft.com/office/powerpoint/2010/main" val="24923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Baseline controller for L1 adaptive controller</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1111E75-F276-4305-9B3A-5D6D0D202A05}"/>
                  </a:ext>
                </a:extLst>
              </p:cNvPr>
              <p:cNvSpPr>
                <a:spLocks noGrp="1"/>
              </p:cNvSpPr>
              <p:nvPr>
                <p:ph type="body" idx="1"/>
              </p:nvPr>
            </p:nvSpPr>
            <p:spPr>
              <a:xfrm>
                <a:off x="838200" y="947891"/>
                <a:ext cx="10515600" cy="5489121"/>
              </a:xfrm>
            </p:spPr>
            <p:txBody>
              <a:bodyPr wrap="none">
                <a:noAutofit/>
              </a:bodyPr>
              <a:lstStyle/>
              <a:p>
                <a:pPr marL="114300" indent="0">
                  <a:spcBef>
                    <a:spcPts val="0"/>
                  </a:spcBef>
                  <a:spcAft>
                    <a:spcPts val="600"/>
                  </a:spcAft>
                  <a:buNone/>
                </a:pPr>
                <a:r>
                  <a:rPr lang="en-US" sz="2000" b="0" dirty="0">
                    <a:latin typeface="Cambria Math" panose="02040503050406030204" pitchFamily="18" charset="0"/>
                    <a:ea typeface="Cambria Math" panose="02040503050406030204" pitchFamily="18" charset="0"/>
                  </a:rPr>
                  <a:t>Coordinate transformation</a:t>
                </a:r>
              </a:p>
              <a:p>
                <a:pPr marL="4289425" indent="0">
                  <a:spcBef>
                    <a:spcPts val="0"/>
                  </a:spcBef>
                  <a:spcAft>
                    <a:spcPts val="600"/>
                  </a:spcAft>
                  <a:buNone/>
                  <a:tabLst>
                    <a:tab pos="4289425" algn="l"/>
                  </a:tabLst>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𝑙</m:t>
                          </m:r>
                        </m:e>
                        <m:sub>
                          <m:r>
                            <a:rPr lang="en-US" sz="1800" b="0" i="1" smtClean="0">
                              <a:latin typeface="Cambria Math" panose="02040503050406030204" pitchFamily="18" charset="0"/>
                              <a:ea typeface="Cambria Math" panose="02040503050406030204" pitchFamily="18" charset="0"/>
                            </a:rPr>
                            <m:t>𝑜𝑠</m:t>
                          </m:r>
                        </m:sub>
                      </m:sSub>
                    </m:oMath>
                  </m:oMathPara>
                </a14:m>
                <a:endParaRPr lang="en-US" sz="1800" b="0" dirty="0">
                  <a:latin typeface="Cambria Math" panose="02040503050406030204" pitchFamily="18" charset="0"/>
                  <a:ea typeface="Cambria Math" panose="02040503050406030204" pitchFamily="18" charset="0"/>
                </a:endParaRPr>
              </a:p>
              <a:p>
                <a:pPr marL="4289425" indent="0">
                  <a:spcBef>
                    <a:spcPts val="0"/>
                  </a:spcBef>
                  <a:spcAft>
                    <a:spcPts val="600"/>
                  </a:spcAft>
                  <a:buNone/>
                  <a:tabLst>
                    <a:tab pos="4289425" algn="l"/>
                  </a:tabLst>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𝜎</m:t>
                      </m:r>
                      <m:r>
                        <m:rPr>
                          <m:sty m:val="p"/>
                        </m:rPr>
                        <a:rPr lang="en-US" sz="1800" b="0" i="0" smtClean="0">
                          <a:latin typeface="Cambria Math" panose="02040503050406030204" pitchFamily="18" charset="0"/>
                          <a:ea typeface="Cambria Math" panose="02040503050406030204" pitchFamily="18" charset="0"/>
                        </a:rPr>
                        <m:t>Vsin</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𝑜𝑠</m:t>
                              </m:r>
                            </m:sub>
                          </m:sSub>
                        </m:e>
                      </m:d>
                    </m:oMath>
                  </m:oMathPara>
                </a14:m>
                <a:endParaRPr lang="en-US" sz="1800" dirty="0">
                  <a:latin typeface="Cambria Math" panose="02040503050406030204" pitchFamily="18" charset="0"/>
                  <a:ea typeface="Cambria Math" panose="02040503050406030204" pitchFamily="18" charset="0"/>
                </a:endParaRPr>
              </a:p>
              <a:p>
                <a:pPr marL="4289425" indent="0">
                  <a:spcBef>
                    <a:spcPts val="0"/>
                  </a:spcBef>
                  <a:spcAft>
                    <a:spcPts val="600"/>
                  </a:spcAft>
                  <a:buNone/>
                  <a:tabLst>
                    <a:tab pos="4289425" algn="l"/>
                  </a:tabLs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𝑢</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tan</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𝛿</m:t>
                              </m:r>
                            </m:e>
                          </m:d>
                        </m:e>
                      </m:func>
                    </m:oMath>
                  </m:oMathPara>
                </a14:m>
                <a:endParaRPr lang="en-US" sz="1800" dirty="0">
                  <a:latin typeface="Cambria Math" panose="02040503050406030204" pitchFamily="18" charset="0"/>
                  <a:ea typeface="Cambria Math" panose="02040503050406030204" pitchFamily="18" charset="0"/>
                </a:endParaRPr>
              </a:p>
              <a:p>
                <a:pPr marL="114300" indent="0">
                  <a:spcBef>
                    <a:spcPts val="0"/>
                  </a:spcBef>
                  <a:spcAft>
                    <a:spcPts val="600"/>
                  </a:spcAft>
                  <a:buNone/>
                </a:pPr>
                <a:r>
                  <a:rPr lang="en-US" sz="2000" dirty="0">
                    <a:latin typeface="Cambria Math" panose="02040503050406030204" pitchFamily="18" charset="0"/>
                    <a:ea typeface="Cambria Math" panose="02040503050406030204" pitchFamily="18" charset="0"/>
                  </a:rPr>
                  <a:t>Simplified tractor error model with lumped disturbances</a:t>
                </a:r>
              </a:p>
              <a:p>
                <a:pPr marL="114300" indent="0">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sz="18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ea typeface="Cambria Math" panose="02040503050406030204" pitchFamily="18" charset="0"/>
                                </a:rPr>
                              </m:ctrlPr>
                            </m:mPr>
                            <m:mr>
                              <m:e>
                                <m:sSub>
                                  <m:sSubPr>
                                    <m:ctrlPr>
                                      <a:rPr lang="en-US" sz="1800" b="0" i="1" smtClean="0">
                                        <a:latin typeface="Cambria Math" panose="02040503050406030204" pitchFamily="18" charset="0"/>
                                        <a:ea typeface="Cambria Math" panose="02040503050406030204" pitchFamily="18" charset="0"/>
                                      </a:rPr>
                                    </m:ctrlPr>
                                  </m:sSubPr>
                                  <m:e>
                                    <m:acc>
                                      <m:accPr>
                                        <m:chr m:val="̇"/>
                                        <m:ctrlPr>
                                          <a:rPr lang="en-US" sz="1800" b="0" i="1" smtClean="0">
                                            <a:latin typeface="Cambria Math" panose="02040503050406030204" pitchFamily="18" charset="0"/>
                                            <a:ea typeface="Cambria Math" panose="02040503050406030204" pitchFamily="18" charset="0"/>
                                          </a:rPr>
                                        </m:ctrlPr>
                                      </m:accPr>
                                      <m:e>
                                        <m:r>
                                          <m:rPr>
                                            <m:brk m:alnAt="7"/>
                                          </m:rPr>
                                          <a:rPr lang="en-US" sz="1800" b="0" i="1" smtClean="0">
                                            <a:latin typeface="Cambria Math" panose="02040503050406030204" pitchFamily="18" charset="0"/>
                                            <a:ea typeface="Cambria Math" panose="02040503050406030204" pitchFamily="18" charset="0"/>
                                          </a:rPr>
                                          <m:t>𝑥</m:t>
                                        </m:r>
                                      </m:e>
                                    </m:acc>
                                  </m:e>
                                  <m:sub>
                                    <m:r>
                                      <a:rPr lang="en-US" sz="1800" b="0" i="1" dirty="0" smtClean="0">
                                        <a:latin typeface="Cambria Math" panose="02040503050406030204" pitchFamily="18" charset="0"/>
                                        <a:ea typeface="Cambria Math" panose="02040503050406030204" pitchFamily="18" charset="0"/>
                                      </a:rPr>
                                      <m:t>1</m:t>
                                    </m:r>
                                  </m:sub>
                                </m:sSub>
                              </m:e>
                            </m:mr>
                            <m:mr>
                              <m:e>
                                <m:sSub>
                                  <m:sSubPr>
                                    <m:ctrlPr>
                                      <a:rPr lang="en-US" sz="1800" b="0" i="1" dirty="0" smtClean="0">
                                        <a:latin typeface="Cambria Math" panose="02040503050406030204" pitchFamily="18" charset="0"/>
                                        <a:ea typeface="Cambria Math" panose="02040503050406030204" pitchFamily="18" charset="0"/>
                                      </a:rPr>
                                    </m:ctrlPr>
                                  </m:sSubPr>
                                  <m:e>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𝑥</m:t>
                                        </m:r>
                                      </m:e>
                                    </m:acc>
                                  </m:e>
                                  <m:sub>
                                    <m:r>
                                      <a:rPr lang="en-US" sz="1800" b="0" i="1" dirty="0" smtClean="0">
                                        <a:latin typeface="Cambria Math" panose="02040503050406030204" pitchFamily="18" charset="0"/>
                                        <a:ea typeface="Cambria Math" panose="02040503050406030204" pitchFamily="18" charset="0"/>
                                      </a:rPr>
                                      <m:t>2</m:t>
                                    </m:r>
                                  </m:sub>
                                </m:sSub>
                              </m:e>
                            </m:mr>
                          </m:m>
                        </m:e>
                      </m:d>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800" b="0" i="1" smtClean="0">
                                  <a:latin typeface="Cambria Math" panose="02040503050406030204" pitchFamily="18" charset="0"/>
                                  <a:ea typeface="Cambria Math" panose="02040503050406030204" pitchFamily="18" charset="0"/>
                                </a:rPr>
                              </m:ctrlPr>
                            </m:mPr>
                            <m:mr>
                              <m:e>
                                <m:r>
                                  <m:rPr>
                                    <m:brk m:alnAt="7"/>
                                  </m:rPr>
                                  <a:rPr lang="en-US" sz="1800" b="0" i="1" smtClean="0">
                                    <a:latin typeface="Cambria Math" panose="02040503050406030204" pitchFamily="18" charset="0"/>
                                    <a:ea typeface="Cambria Math" panose="02040503050406030204" pitchFamily="18" charset="0"/>
                                  </a:rPr>
                                  <m:t>0</m:t>
                                </m:r>
                              </m:e>
                              <m:e>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ea typeface="Cambria Math" panose="02040503050406030204" pitchFamily="18" charset="0"/>
                                  </a:rPr>
                                  <m:t>0</m:t>
                                </m:r>
                              </m:e>
                              <m:e>
                                <m:r>
                                  <a:rPr lang="en-US" sz="1800" b="0" i="1" smtClean="0">
                                    <a:latin typeface="Cambria Math" panose="02040503050406030204" pitchFamily="18" charset="0"/>
                                    <a:ea typeface="Cambria Math" panose="02040503050406030204" pitchFamily="18" charset="0"/>
                                  </a:rPr>
                                  <m:t>0</m:t>
                                </m:r>
                              </m:e>
                            </m:mr>
                          </m:m>
                        </m:e>
                      </m:d>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eqArr>
                            <m:eqArrPr>
                              <m:ctrlPr>
                                <a:rPr lang="en-US" sz="1800" b="0" i="1" smtClean="0">
                                  <a:latin typeface="Cambria Math" panose="02040503050406030204" pitchFamily="18" charset="0"/>
                                  <a:ea typeface="Cambria Math" panose="02040503050406030204" pitchFamily="18" charset="0"/>
                                </a:rPr>
                              </m:ctrlPr>
                            </m:eqArrPr>
                            <m:e>
                              <m:r>
                                <a:rPr lang="en-US" sz="1800" b="0" i="1" smtClean="0">
                                  <a:latin typeface="Cambria Math" panose="02040503050406030204" pitchFamily="18" charset="0"/>
                                  <a:ea typeface="Cambria Math" panose="02040503050406030204" pitchFamily="18" charset="0"/>
                                </a:rPr>
                                <m:t>0</m:t>
                              </m:r>
                            </m:e>
                            <m:e>
                              <m:r>
                                <a:rPr lang="en-US" sz="1800" b="0" i="1" smtClean="0">
                                  <a:latin typeface="Cambria Math" panose="02040503050406030204" pitchFamily="18" charset="0"/>
                                  <a:ea typeface="Cambria Math" panose="02040503050406030204" pitchFamily="18" charset="0"/>
                                </a:rPr>
                                <m:t>1</m:t>
                              </m:r>
                            </m:e>
                          </m:eqArr>
                        </m:e>
                      </m:d>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𝑢</m:t>
                          </m:r>
                        </m:e>
                      </m:d>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ea typeface="Cambria Math" panose="02040503050406030204" pitchFamily="18" charset="0"/>
                                </a:rPr>
                              </m:ctrlPr>
                            </m:mPr>
                            <m:mr>
                              <m:e>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Δ</m:t>
                                    </m:r>
                                  </m:e>
                                  <m:sub>
                                    <m:r>
                                      <a:rPr lang="en-US" sz="1800" b="0" i="1" smtClean="0">
                                        <a:latin typeface="Cambria Math" panose="02040503050406030204" pitchFamily="18" charset="0"/>
                                        <a:ea typeface="Cambria Math" panose="02040503050406030204" pitchFamily="18" charset="0"/>
                                      </a:rPr>
                                      <m:t>1</m:t>
                                    </m:r>
                                  </m:sub>
                                </m:sSub>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𝑤</m:t>
                                    </m:r>
                                  </m:e>
                                </m:d>
                              </m:e>
                            </m:mr>
                            <m:mr>
                              <m:e>
                                <m:sSub>
                                  <m:sSubPr>
                                    <m:ctrlPr>
                                      <a:rPr lang="en-US" sz="1800" b="0" i="1" smtClean="0">
                                        <a:latin typeface="Cambria Math" panose="02040503050406030204" pitchFamily="18" charset="0"/>
                                        <a:ea typeface="Cambria Math" panose="02040503050406030204" pitchFamily="18" charset="0"/>
                                      </a:rPr>
                                    </m:ctrlPr>
                                  </m:sSubPr>
                                  <m:e>
                                    <m:r>
                                      <m:rPr>
                                        <m:sty m:val="p"/>
                                      </m:rPr>
                                      <a:rPr lang="en-US" sz="1800" b="0" i="0" smtClean="0">
                                        <a:latin typeface="Cambria Math" panose="02040503050406030204" pitchFamily="18" charset="0"/>
                                        <a:ea typeface="Cambria Math" panose="02040503050406030204" pitchFamily="18" charset="0"/>
                                      </a:rPr>
                                      <m:t>Δ</m:t>
                                    </m:r>
                                  </m:e>
                                  <m:sub>
                                    <m:r>
                                      <a:rPr lang="en-US" sz="1800" b="0" i="0"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𝑤</m:t>
                                </m:r>
                                <m:r>
                                  <a:rPr lang="en-US" sz="1800" b="0" i="1" smtClean="0">
                                    <a:latin typeface="Cambria Math" panose="02040503050406030204" pitchFamily="18" charset="0"/>
                                    <a:ea typeface="Cambria Math" panose="02040503050406030204" pitchFamily="18" charset="0"/>
                                  </a:rPr>
                                  <m:t>)</m:t>
                                </m:r>
                              </m:e>
                            </m:mr>
                          </m:m>
                        </m:e>
                      </m:d>
                    </m:oMath>
                  </m:oMathPara>
                </a14:m>
                <a:endParaRPr lang="en-US" sz="1800" dirty="0">
                  <a:latin typeface="Cambria Math" panose="02040503050406030204" pitchFamily="18" charset="0"/>
                  <a:ea typeface="Cambria Math" panose="02040503050406030204" pitchFamily="18" charset="0"/>
                </a:endParaRPr>
              </a:p>
              <a:p>
                <a:pPr>
                  <a:spcBef>
                    <a:spcPts val="0"/>
                  </a:spcBef>
                  <a:spcAft>
                    <a:spcPts val="600"/>
                  </a:spcAft>
                </a:pPr>
                <a:r>
                  <a:rPr lang="en-US" sz="1600" dirty="0">
                    <a:latin typeface="Cambria Math" panose="02040503050406030204" pitchFamily="18" charset="0"/>
                    <a:ea typeface="Cambria Math" panose="02040503050406030204" pitchFamily="18" charset="0"/>
                  </a:rPr>
                  <a:t>Assume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𝑙</m:t>
                        </m:r>
                      </m:e>
                      <m:sub>
                        <m:r>
                          <a:rPr lang="en-US" sz="1600" b="0" i="1" smtClean="0">
                            <a:latin typeface="Cambria Math" panose="02040503050406030204" pitchFamily="18" charset="0"/>
                            <a:ea typeface="Cambria Math" panose="02040503050406030204" pitchFamily="18" charset="0"/>
                          </a:rPr>
                          <m:t>1</m:t>
                        </m:r>
                      </m:sub>
                    </m:sSub>
                  </m:oMath>
                </a14:m>
                <a:r>
                  <a:rPr lang="en-US" sz="1600" dirty="0">
                    <a:latin typeface="Cambria Math" panose="02040503050406030204" pitchFamily="18" charset="0"/>
                    <a:ea typeface="Cambria Math" panose="02040503050406030204" pitchFamily="18" charset="0"/>
                  </a:rPr>
                  <a:t> is an unknown parameter with positive sign</a:t>
                </a:r>
              </a:p>
              <a:p>
                <a:pPr>
                  <a:spcBef>
                    <a:spcPts val="0"/>
                  </a:spcBef>
                  <a:spcAft>
                    <a:spcPts val="600"/>
                  </a:spcAft>
                </a:pPr>
                <a14:m>
                  <m:oMath xmlns:m="http://schemas.openxmlformats.org/officeDocument/2006/math">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f>
                      <m:fPr>
                        <m:ctrlPr>
                          <a:rPr lang="pt-BR" sz="1600" i="1">
                            <a:latin typeface="Cambria Math" panose="02040503050406030204" pitchFamily="18" charset="0"/>
                            <a:ea typeface="Cambria Math" panose="02040503050406030204" pitchFamily="18" charset="0"/>
                          </a:rPr>
                        </m:ctrlPr>
                      </m:fPr>
                      <m:num>
                        <m:sSup>
                          <m:sSupPr>
                            <m:ctrlPr>
                              <a:rPr lang="pt-BR" sz="1600" i="1">
                                <a:latin typeface="Cambria Math" panose="02040503050406030204" pitchFamily="18" charset="0"/>
                                <a:ea typeface="Cambria Math" panose="02040503050406030204" pitchFamily="18" charset="0"/>
                              </a:rPr>
                            </m:ctrlPr>
                          </m:sSupPr>
                          <m:e>
                            <m:r>
                              <a:rPr lang="pt-BR" sz="1600" i="1">
                                <a:latin typeface="Cambria Math" panose="02040503050406030204" pitchFamily="18" charset="0"/>
                                <a:ea typeface="Cambria Math" panose="02040503050406030204" pitchFamily="18" charset="0"/>
                              </a:rPr>
                              <m:t>𝑉</m:t>
                            </m:r>
                          </m:e>
                          <m:sup>
                            <m:r>
                              <a:rPr lang="pt-BR" sz="1600" i="1">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sSubSup>
                          <m:sSubSupPr>
                            <m:ctrlPr>
                              <a:rPr lang="pt-BR" sz="1600" i="1">
                                <a:latin typeface="Cambria Math" panose="02040503050406030204" pitchFamily="18" charset="0"/>
                                <a:ea typeface="Cambria Math" panose="02040503050406030204" pitchFamily="18" charset="0"/>
                              </a:rPr>
                            </m:ctrlPr>
                          </m:sSubSupPr>
                          <m:e>
                            <m:r>
                              <a:rPr lang="pt-BR" sz="1600" i="1">
                                <a:latin typeface="Cambria Math" panose="02040503050406030204" pitchFamily="18" charset="0"/>
                                <a:ea typeface="Cambria Math" panose="02040503050406030204" pitchFamily="18" charset="0"/>
                              </a:rPr>
                              <m:t>𝑥</m:t>
                            </m:r>
                          </m:e>
                          <m:sub>
                            <m:r>
                              <a:rPr lang="pt-BR" sz="1600" i="1">
                                <a:latin typeface="Cambria Math" panose="02040503050406030204" pitchFamily="18" charset="0"/>
                                <a:ea typeface="Cambria Math" panose="02040503050406030204" pitchFamily="18" charset="0"/>
                              </a:rPr>
                              <m:t>2</m:t>
                            </m:r>
                          </m:sub>
                          <m:sup>
                            <m:r>
                              <a:rPr lang="pt-BR" sz="1600" i="1">
                                <a:latin typeface="Cambria Math" panose="02040503050406030204" pitchFamily="18" charset="0"/>
                                <a:ea typeface="Cambria Math" panose="02040503050406030204" pitchFamily="18" charset="0"/>
                              </a:rPr>
                              <m:t>2</m:t>
                            </m:r>
                          </m:sup>
                        </m:sSubSup>
                      </m:num>
                      <m:den>
                        <m:sSub>
                          <m:sSubPr>
                            <m:ctrlPr>
                              <a:rPr lang="en-US" sz="1600" b="0" i="1" smtClean="0">
                                <a:latin typeface="Cambria Math" panose="02040503050406030204" pitchFamily="18" charset="0"/>
                                <a:ea typeface="Cambria Math" panose="02040503050406030204" pitchFamily="18" charset="0"/>
                              </a:rPr>
                            </m:ctrlPr>
                          </m:sSubPr>
                          <m:e>
                            <m:r>
                              <a:rPr lang="pt-BR" sz="1600" i="1">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1</m:t>
                            </m:r>
                          </m:sub>
                        </m:sSub>
                        <m:r>
                          <a:rPr lang="pt-BR" sz="1600" i="1">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pt-BR" sz="1600" i="1">
                                <a:latin typeface="Cambria Math" panose="02040503050406030204" pitchFamily="18" charset="0"/>
                                <a:ea typeface="Cambria Math" panose="02040503050406030204" pitchFamily="18" charset="0"/>
                              </a:rPr>
                              <m:t>𝑥</m:t>
                            </m:r>
                          </m:e>
                          <m:sub>
                            <m:r>
                              <a:rPr lang="pt-BR" sz="1600" i="1">
                                <a:latin typeface="Cambria Math" panose="02040503050406030204" pitchFamily="18" charset="0"/>
                                <a:ea typeface="Cambria Math" panose="02040503050406030204" pitchFamily="18" charset="0"/>
                              </a:rPr>
                              <m:t>1</m:t>
                            </m:r>
                          </m:sub>
                        </m:sSub>
                      </m:den>
                    </m:f>
                  </m:oMath>
                </a14:m>
                <a:endParaRPr lang="en-US" sz="1600" b="0" dirty="0">
                  <a:latin typeface="Cambria Math" panose="02040503050406030204" pitchFamily="18" charset="0"/>
                  <a:ea typeface="Cambria Math" panose="02040503050406030204" pitchFamily="18" charset="0"/>
                </a:endParaRPr>
              </a:p>
              <a:p>
                <a:pPr>
                  <a:spcBef>
                    <a:spcPts val="0"/>
                  </a:spcBef>
                  <a:spcAft>
                    <a:spcPts val="600"/>
                  </a:spcAft>
                </a:pPr>
                <a14:m>
                  <m:oMath xmlns:m="http://schemas.openxmlformats.org/officeDocument/2006/math">
                    <m:r>
                      <a:rPr lang="en-US" sz="1600" b="0" i="1" smtClean="0">
                        <a:latin typeface="Cambria Math" panose="02040503050406030204" pitchFamily="18" charset="0"/>
                        <a:ea typeface="Cambria Math" panose="02040503050406030204" pitchFamily="18" charset="0"/>
                      </a:rPr>
                      <m:t>𝐺</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𝑉</m:t>
                        </m:r>
                      </m:num>
                      <m:den>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𝐿</m:t>
                            </m:r>
                          </m:e>
                          <m:sub>
                            <m:r>
                              <a:rPr lang="en-US" sz="1600" b="0" i="1" smtClean="0">
                                <a:latin typeface="Cambria Math" panose="02040503050406030204" pitchFamily="18" charset="0"/>
                                <a:ea typeface="Cambria Math" panose="02040503050406030204" pitchFamily="18" charset="0"/>
                              </a:rPr>
                              <m:t>1</m:t>
                            </m:r>
                          </m:sub>
                        </m:sSub>
                      </m:den>
                    </m:f>
                    <m:rad>
                      <m:radPr>
                        <m:degHide m:val="on"/>
                        <m:ctrlPr>
                          <a:rPr lang="en-US" sz="1600" b="0" i="1" smtClean="0">
                            <a:latin typeface="Cambria Math" panose="02040503050406030204" pitchFamily="18" charset="0"/>
                            <a:ea typeface="Cambria Math" panose="02040503050406030204" pitchFamily="18" charset="0"/>
                          </a:rPr>
                        </m:ctrlPr>
                      </m:radPr>
                      <m:deg/>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𝑉</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up>
                            <m:r>
                              <a:rPr lang="en-US" sz="1600" b="0" i="1" smtClean="0">
                                <a:latin typeface="Cambria Math" panose="02040503050406030204" pitchFamily="18" charset="0"/>
                                <a:ea typeface="Cambria Math" panose="02040503050406030204" pitchFamily="18" charset="0"/>
                              </a:rPr>
                              <m:t>2</m:t>
                            </m:r>
                          </m:sup>
                        </m:sSubSup>
                      </m:e>
                    </m:rad>
                  </m:oMath>
                </a14:m>
                <a:endParaRPr lang="en-US" sz="1800" dirty="0">
                  <a:latin typeface="Cambria Math" panose="02040503050406030204" pitchFamily="18" charset="0"/>
                  <a:ea typeface="Cambria Math" panose="02040503050406030204" pitchFamily="18" charset="0"/>
                </a:endParaRPr>
              </a:p>
              <a:p>
                <a:pPr marL="114300" indent="0">
                  <a:spcBef>
                    <a:spcPts val="0"/>
                  </a:spcBef>
                  <a:spcAft>
                    <a:spcPts val="600"/>
                  </a:spcAft>
                  <a:buNone/>
                </a:pPr>
                <a:r>
                  <a:rPr lang="en-US" sz="2000" b="0" dirty="0">
                    <a:latin typeface="Cambria Math" panose="02040503050406030204" pitchFamily="18" charset="0"/>
                    <a:ea typeface="Cambria Math" panose="02040503050406030204" pitchFamily="18" charset="0"/>
                  </a:rPr>
                  <a:t>Introduce baseline controller </a:t>
                </a:r>
                <a14:m>
                  <m:oMath xmlns:m="http://schemas.openxmlformats.org/officeDocument/2006/math">
                    <m:r>
                      <a:rPr lang="en-US" sz="2200" b="0" i="1" smtClean="0">
                        <a:latin typeface="Cambria Math" panose="02040503050406030204" pitchFamily="18" charset="0"/>
                        <a:ea typeface="Cambria Math" panose="02040503050406030204" pitchFamily="18" charset="0"/>
                      </a:rPr>
                      <m:t>𝑢</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𝑘</m:t>
                        </m:r>
                      </m:e>
                      <m:sub>
                        <m:r>
                          <a:rPr lang="en-US" sz="2200" b="0" i="1" smtClean="0">
                            <a:latin typeface="Cambria Math" panose="02040503050406030204" pitchFamily="18" charset="0"/>
                            <a:ea typeface="Cambria Math" panose="02040503050406030204" pitchFamily="18" charset="0"/>
                          </a:rPr>
                          <m:t>𝑥</m:t>
                        </m:r>
                      </m:sub>
                    </m:sSub>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𝑢</m:t>
                        </m:r>
                      </m:e>
                      <m:sub>
                        <m:r>
                          <a:rPr lang="en-US" sz="2200" b="0" i="1" smtClean="0">
                            <a:latin typeface="Cambria Math" panose="02040503050406030204" pitchFamily="18" charset="0"/>
                            <a:ea typeface="Cambria Math" panose="02040503050406030204" pitchFamily="18" charset="0"/>
                          </a:rPr>
                          <m:t>𝑎𝑑</m:t>
                        </m:r>
                      </m:sub>
                    </m:sSub>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𝑘</m:t>
                        </m:r>
                      </m:e>
                      <m:sub>
                        <m:r>
                          <a:rPr lang="en-US" sz="2200" b="0" i="1" smtClean="0">
                            <a:latin typeface="Cambria Math" panose="02040503050406030204" pitchFamily="18" charset="0"/>
                            <a:ea typeface="Cambria Math" panose="02040503050406030204" pitchFamily="18" charset="0"/>
                          </a:rPr>
                          <m:t>𝑥</m:t>
                        </m:r>
                      </m:sub>
                    </m:sSub>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eqArr>
                          <m:eqArrPr>
                            <m:ctrlPr>
                              <a:rPr lang="en-US" sz="2200" b="0" i="1" smtClean="0">
                                <a:latin typeface="Cambria Math" panose="02040503050406030204" pitchFamily="18" charset="0"/>
                                <a:ea typeface="Cambria Math" panose="02040503050406030204" pitchFamily="18" charset="0"/>
                              </a:rPr>
                            </m:ctrlPr>
                          </m:eqArr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ea typeface="Cambria Math" panose="02040503050406030204" pitchFamily="18" charset="0"/>
                                  </a:rPr>
                                  <m:t>𝑛</m:t>
                                </m:r>
                              </m:sub>
                            </m:sSub>
                          </m:e>
                          <m:e>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𝜁</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ea typeface="Cambria Math" panose="02040503050406030204" pitchFamily="18" charset="0"/>
                                  </a:rPr>
                                  <m:t>𝑛</m:t>
                                </m:r>
                              </m:sub>
                            </m:sSub>
                          </m:e>
                        </m:eqArr>
                      </m:e>
                    </m:d>
                  </m:oMath>
                </a14:m>
                <a:endParaRPr lang="en-US" sz="2200" b="0" dirty="0">
                  <a:latin typeface="Cambria Math" panose="02040503050406030204" pitchFamily="18" charset="0"/>
                  <a:ea typeface="Cambria Math" panose="02040503050406030204" pitchFamily="18" charset="0"/>
                </a:endParaRPr>
              </a:p>
              <a:p>
                <a:pPr marL="11430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𝑥</m:t>
                          </m:r>
                        </m:e>
                      </m:acc>
                      <m:r>
                        <a:rPr lang="en-US" sz="2000" i="1">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𝐴</m:t>
                          </m:r>
                        </m:e>
                        <m:sub>
                          <m:r>
                            <a:rPr lang="en-US" sz="2000" b="0" i="1" smtClean="0">
                              <a:solidFill>
                                <a:schemeClr val="tx1"/>
                              </a:solidFill>
                              <a:latin typeface="Cambria Math" panose="02040503050406030204" pitchFamily="18" charset="0"/>
                              <a:ea typeface="Cambria Math" panose="02040503050406030204" pitchFamily="18" charset="0"/>
                            </a:rPr>
                            <m:t>𝑚</m:t>
                          </m:r>
                        </m:sub>
                      </m:sSub>
                      <m:r>
                        <a:rPr lang="en-US" sz="2000" b="0" i="1" smtClean="0">
                          <a:solidFill>
                            <a:schemeClr val="tx1"/>
                          </a:solidFill>
                          <a:latin typeface="Cambria Math" panose="02040503050406030204" pitchFamily="18" charset="0"/>
                          <a:ea typeface="Cambria Math" panose="02040503050406030204" pitchFamily="18" charset="0"/>
                        </a:rPr>
                        <m:t>𝑥</m:t>
                      </m:r>
                      <m:r>
                        <a:rPr lang="en-US" sz="2000" i="1">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𝑏</m:t>
                          </m:r>
                        </m:e>
                        <m:sub>
                          <m:r>
                            <a:rPr lang="en-US" sz="2000" b="0" i="1" smtClean="0">
                              <a:solidFill>
                                <a:schemeClr val="tx1"/>
                              </a:solidFill>
                              <a:latin typeface="Cambria Math" panose="02040503050406030204" pitchFamily="18" charset="0"/>
                              <a:ea typeface="Cambria Math" panose="02040503050406030204" pitchFamily="18" charset="0"/>
                            </a:rPr>
                            <m:t>𝑚</m:t>
                          </m:r>
                        </m:sub>
                      </m:sSub>
                      <m:d>
                        <m:dPr>
                          <m:ctrlPr>
                            <a:rPr lang="en-US" sz="2000" i="1">
                              <a:solidFill>
                                <a:schemeClr val="tx1"/>
                              </a:solidFill>
                              <a:latin typeface="Cambria Math" panose="02040503050406030204" pitchFamily="18" charset="0"/>
                              <a:ea typeface="Cambria Math" panose="02040503050406030204" pitchFamily="18" charset="0"/>
                            </a:rPr>
                          </m:ctrlPr>
                        </m:d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𝑓</m:t>
                              </m:r>
                            </m:e>
                          </m:acc>
                          <m:r>
                            <a:rPr lang="en-US" sz="2000" b="0" i="1" dirty="0" smtClean="0">
                              <a:solidFill>
                                <a:schemeClr val="tx1"/>
                              </a:solidFill>
                              <a:latin typeface="Cambria Math" panose="02040503050406030204" pitchFamily="18" charset="0"/>
                              <a:ea typeface="Cambria Math" panose="020405030504060302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rPr>
                            <m:t>𝑥</m:t>
                          </m:r>
                          <m:r>
                            <a:rPr lang="en-US" sz="2000" b="0" i="1" dirty="0"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𝐺</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𝑥</m:t>
                          </m:r>
                          <m:r>
                            <a:rPr lang="en-US" sz="2000" b="0" i="1" smtClean="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𝑢</m:t>
                          </m:r>
                        </m:e>
                      </m:d>
                      <m:r>
                        <a:rPr lang="en-US" sz="2000" i="1">
                          <a:solidFill>
                            <a:schemeClr val="tx1"/>
                          </a:solidFill>
                          <a:latin typeface="Cambria Math" panose="02040503050406030204" pitchFamily="18" charset="0"/>
                          <a:ea typeface="Cambria Math" panose="02040503050406030204" pitchFamily="18" charset="0"/>
                        </a:rPr>
                        <m:t>+</m:t>
                      </m:r>
                      <m:r>
                        <m:rPr>
                          <m:sty m:val="p"/>
                        </m:rPr>
                        <a:rPr lang="en-US" sz="2000" b="0" i="0" smtClean="0">
                          <a:solidFill>
                            <a:schemeClr val="tx1"/>
                          </a:solidFill>
                          <a:latin typeface="Cambria Math" panose="02040503050406030204" pitchFamily="18" charset="0"/>
                          <a:ea typeface="Cambria Math" panose="02040503050406030204" pitchFamily="18" charset="0"/>
                        </a:rPr>
                        <m:t>Δ</m:t>
                      </m:r>
                    </m:oMath>
                  </m:oMathPara>
                </a14:m>
                <a:endParaRPr lang="en-US" sz="2000" b="0" dirty="0">
                  <a:solidFill>
                    <a:schemeClr val="tx1"/>
                  </a:solidFill>
                  <a:latin typeface="Cambria Math" panose="02040503050406030204" pitchFamily="18" charset="0"/>
                  <a:ea typeface="Cambria Math" panose="02040503050406030204" pitchFamily="18" charset="0"/>
                </a:endParaRPr>
              </a:p>
              <a:p>
                <a:pPr>
                  <a:spcBef>
                    <a:spcPts val="0"/>
                  </a:spcBef>
                  <a:spcAft>
                    <a:spcPts val="600"/>
                  </a:spcAft>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𝑓</m:t>
                        </m:r>
                      </m:e>
                    </m:acc>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𝑥</m:t>
                        </m:r>
                      </m:e>
                    </m:d>
                    <m:r>
                      <a:rPr lang="en-US" sz="1600" b="0" i="1" dirty="0" smtClean="0">
                        <a:latin typeface="Cambria Math" panose="02040503050406030204" pitchFamily="18" charset="0"/>
                        <a:ea typeface="Cambria Math" panose="02040503050406030204" pitchFamily="18" charset="0"/>
                      </a:rPr>
                      <m:t>= </m:t>
                    </m:r>
                    <m:r>
                      <a:rPr lang="en-US" sz="1600" i="1" smtClean="0">
                        <a:solidFill>
                          <a:schemeClr val="tx1"/>
                        </a:solidFill>
                        <a:latin typeface="Cambria Math" panose="02040503050406030204" pitchFamily="18" charset="0"/>
                        <a:ea typeface="Cambria Math" panose="02040503050406030204" pitchFamily="18" charset="0"/>
                      </a:rPr>
                      <m:t>𝑓</m:t>
                    </m:r>
                    <m:d>
                      <m:dPr>
                        <m:ctrlPr>
                          <a:rPr lang="en-US" sz="1600" i="1">
                            <a:solidFill>
                              <a:schemeClr val="tx1"/>
                            </a:solidFill>
                            <a:latin typeface="Cambria Math" panose="02040503050406030204" pitchFamily="18" charset="0"/>
                            <a:ea typeface="Cambria Math" panose="02040503050406030204" pitchFamily="18" charset="0"/>
                          </a:rPr>
                        </m:ctrlPr>
                      </m:dPr>
                      <m:e>
                        <m:r>
                          <a:rPr lang="en-US" sz="1600" i="1">
                            <a:solidFill>
                              <a:schemeClr val="tx1"/>
                            </a:solidFill>
                            <a:latin typeface="Cambria Math" panose="02040503050406030204" pitchFamily="18" charset="0"/>
                            <a:ea typeface="Cambria Math" panose="02040503050406030204" pitchFamily="18" charset="0"/>
                          </a:rPr>
                          <m:t>𝑥</m:t>
                        </m:r>
                      </m:e>
                    </m:d>
                    <m:r>
                      <a:rPr lang="en-US" sz="1600" i="1">
                        <a:solidFill>
                          <a:schemeClr val="tx1"/>
                        </a:solidFill>
                        <a:latin typeface="Cambria Math" panose="02040503050406030204" pitchFamily="18" charset="0"/>
                        <a:ea typeface="Cambria Math" panose="02040503050406030204" pitchFamily="18" charset="0"/>
                      </a:rPr>
                      <m:t>+</m:t>
                    </m:r>
                    <m:d>
                      <m:dPr>
                        <m:ctrlPr>
                          <a:rPr lang="en-US" sz="1600" i="1">
                            <a:solidFill>
                              <a:schemeClr val="tx1"/>
                            </a:solidFill>
                            <a:latin typeface="Cambria Math" panose="02040503050406030204" pitchFamily="18" charset="0"/>
                            <a:ea typeface="Cambria Math" panose="02040503050406030204" pitchFamily="18" charset="0"/>
                          </a:rPr>
                        </m:ctrlPr>
                      </m:dPr>
                      <m:e>
                        <m:r>
                          <a:rPr lang="en-US" sz="1600" i="1">
                            <a:solidFill>
                              <a:schemeClr val="tx1"/>
                            </a:solidFill>
                            <a:latin typeface="Cambria Math" panose="02040503050406030204" pitchFamily="18" charset="0"/>
                            <a:ea typeface="Cambria Math" panose="02040503050406030204" pitchFamily="18" charset="0"/>
                          </a:rPr>
                          <m:t>1+</m:t>
                        </m:r>
                        <m:r>
                          <a:rPr lang="en-US" sz="1600" i="1">
                            <a:solidFill>
                              <a:schemeClr val="tx1"/>
                            </a:solidFill>
                            <a:latin typeface="Cambria Math" panose="02040503050406030204" pitchFamily="18" charset="0"/>
                            <a:ea typeface="Cambria Math" panose="02040503050406030204" pitchFamily="18" charset="0"/>
                          </a:rPr>
                          <m:t>𝐺</m:t>
                        </m:r>
                        <m:d>
                          <m:dPr>
                            <m:ctrlPr>
                              <a:rPr lang="en-US" sz="1600" i="1">
                                <a:solidFill>
                                  <a:schemeClr val="tx1"/>
                                </a:solidFill>
                                <a:latin typeface="Cambria Math" panose="02040503050406030204" pitchFamily="18" charset="0"/>
                                <a:ea typeface="Cambria Math" panose="02040503050406030204" pitchFamily="18" charset="0"/>
                              </a:rPr>
                            </m:ctrlPr>
                          </m:dPr>
                          <m:e>
                            <m:r>
                              <a:rPr lang="en-US" sz="1600" i="1">
                                <a:solidFill>
                                  <a:schemeClr val="tx1"/>
                                </a:solidFill>
                                <a:latin typeface="Cambria Math" panose="02040503050406030204" pitchFamily="18" charset="0"/>
                                <a:ea typeface="Cambria Math" panose="02040503050406030204" pitchFamily="18" charset="0"/>
                              </a:rPr>
                              <m:t>𝑥</m:t>
                            </m:r>
                          </m:e>
                        </m:d>
                      </m:e>
                    </m:d>
                    <m:sSubSup>
                      <m:sSubSupPr>
                        <m:ctrlPr>
                          <a:rPr lang="en-US" sz="1600" i="1">
                            <a:solidFill>
                              <a:schemeClr val="tx1"/>
                            </a:solidFill>
                            <a:latin typeface="Cambria Math" panose="02040503050406030204" pitchFamily="18" charset="0"/>
                            <a:ea typeface="Cambria Math" panose="02040503050406030204" pitchFamily="18" charset="0"/>
                          </a:rPr>
                        </m:ctrlPr>
                      </m:sSubSupPr>
                      <m:e>
                        <m:r>
                          <a:rPr lang="en-US" sz="1600" i="1">
                            <a:solidFill>
                              <a:schemeClr val="tx1"/>
                            </a:solidFill>
                            <a:latin typeface="Cambria Math" panose="02040503050406030204" pitchFamily="18" charset="0"/>
                            <a:ea typeface="Cambria Math" panose="02040503050406030204" pitchFamily="18" charset="0"/>
                          </a:rPr>
                          <m:t>𝑘</m:t>
                        </m:r>
                      </m:e>
                      <m:sub>
                        <m:r>
                          <a:rPr lang="en-US" sz="1600" i="1">
                            <a:solidFill>
                              <a:schemeClr val="tx1"/>
                            </a:solidFill>
                            <a:latin typeface="Cambria Math" panose="02040503050406030204" pitchFamily="18" charset="0"/>
                            <a:ea typeface="Cambria Math" panose="02040503050406030204" pitchFamily="18" charset="0"/>
                          </a:rPr>
                          <m:t>𝑥</m:t>
                        </m:r>
                      </m:sub>
                      <m:sup>
                        <m:r>
                          <a:rPr lang="en-US" sz="1600" i="1">
                            <a:solidFill>
                              <a:schemeClr val="tx1"/>
                            </a:solidFill>
                            <a:latin typeface="Cambria Math" panose="02040503050406030204" pitchFamily="18" charset="0"/>
                            <a:ea typeface="Cambria Math" panose="02040503050406030204" pitchFamily="18" charset="0"/>
                          </a:rPr>
                          <m:t>𝑇</m:t>
                        </m:r>
                      </m:sup>
                    </m:sSubSup>
                    <m:r>
                      <a:rPr lang="en-US" sz="1600" i="1">
                        <a:solidFill>
                          <a:schemeClr val="tx1"/>
                        </a:solidFill>
                        <a:latin typeface="Cambria Math" panose="02040503050406030204" pitchFamily="18" charset="0"/>
                        <a:ea typeface="Cambria Math" panose="02040503050406030204" pitchFamily="18" charset="0"/>
                      </a:rPr>
                      <m:t>𝑥</m:t>
                    </m:r>
                  </m:oMath>
                </a14:m>
                <a:endParaRPr lang="en-US" sz="1600" dirty="0">
                  <a:solidFill>
                    <a:schemeClr val="tx1"/>
                  </a:solidFill>
                  <a:latin typeface="Cambria Math" panose="02040503050406030204" pitchFamily="18" charset="0"/>
                  <a:ea typeface="Cambria Math" panose="02040503050406030204" pitchFamily="18" charset="0"/>
                </a:endParaRPr>
              </a:p>
              <a:p>
                <a:pPr>
                  <a:spcBef>
                    <a:spcPts val="0"/>
                  </a:spcBef>
                  <a:spcAft>
                    <a:spcPts val="600"/>
                  </a:spcAft>
                </a:pP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𝑚</m:t>
                        </m:r>
                      </m:sub>
                    </m:sSub>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0</m:t>
                              </m:r>
                            </m:e>
                            <m:e>
                              <m:r>
                                <a:rPr lang="en-US" sz="1600" b="0" i="1" smtClean="0">
                                  <a:latin typeface="Cambria Math" panose="02040503050406030204" pitchFamily="18" charset="0"/>
                                  <a:ea typeface="Cambria Math" panose="02040503050406030204" pitchFamily="18" charset="0"/>
                                </a:rPr>
                                <m:t>1</m:t>
                              </m:r>
                            </m:e>
                          </m:mr>
                          <m:mr>
                            <m:e>
                              <m:r>
                                <a:rPr lang="en-US" sz="1600" b="0" i="1" smtClean="0">
                                  <a:latin typeface="Cambria Math" panose="02040503050406030204" pitchFamily="18" charset="0"/>
                                  <a:ea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𝜔</m:t>
                                  </m:r>
                                </m:e>
                                <m:sub>
                                  <m:r>
                                    <a:rPr lang="en-US" sz="1600" b="0" i="1" smtClean="0">
                                      <a:latin typeface="Cambria Math" panose="02040503050406030204" pitchFamily="18" charset="0"/>
                                      <a:ea typeface="Cambria Math" panose="02040503050406030204" pitchFamily="18" charset="0"/>
                                    </a:rPr>
                                    <m:t>𝑛</m:t>
                                  </m:r>
                                </m:sub>
                                <m:sup>
                                  <m:r>
                                    <a:rPr lang="en-US" sz="1600" b="0" i="1" smtClean="0">
                                      <a:latin typeface="Cambria Math" panose="02040503050406030204" pitchFamily="18" charset="0"/>
                                      <a:ea typeface="Cambria Math" panose="02040503050406030204" pitchFamily="18" charset="0"/>
                                    </a:rPr>
                                    <m:t>2</m:t>
                                  </m:r>
                                </m:sup>
                              </m:sSubSup>
                            </m:e>
                            <m:e>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𝜁</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𝜔</m:t>
                                  </m:r>
                                </m:e>
                                <m:sub>
                                  <m:r>
                                    <a:rPr lang="en-US" sz="1600" b="0" i="1" smtClean="0">
                                      <a:latin typeface="Cambria Math" panose="02040503050406030204" pitchFamily="18" charset="0"/>
                                      <a:ea typeface="Cambria Math" panose="02040503050406030204" pitchFamily="18" charset="0"/>
                                    </a:rPr>
                                    <m:t>𝑛</m:t>
                                  </m:r>
                                </m:sub>
                              </m:sSub>
                            </m:e>
                          </m:mr>
                        </m:m>
                      </m:e>
                    </m:d>
                  </m:oMath>
                </a14:m>
                <a:endParaRPr lang="en-US" sz="1600" b="0" dirty="0">
                  <a:latin typeface="Cambria Math" panose="02040503050406030204" pitchFamily="18" charset="0"/>
                  <a:ea typeface="Cambria Math" panose="02040503050406030204" pitchFamily="18" charset="0"/>
                </a:endParaRPr>
              </a:p>
            </p:txBody>
          </p:sp>
        </mc:Choice>
        <mc:Fallback xmlns="">
          <p:sp>
            <p:nvSpPr>
              <p:cNvPr id="4" name="Text Placeholder 3">
                <a:extLst>
                  <a:ext uri="{FF2B5EF4-FFF2-40B4-BE49-F238E27FC236}">
                    <a16:creationId xmlns:a16="http://schemas.microsoft.com/office/drawing/2014/main" id="{B1111E75-F276-4305-9B3A-5D6D0D202A05}"/>
                  </a:ext>
                </a:extLst>
              </p:cNvPr>
              <p:cNvSpPr>
                <a:spLocks noGrp="1" noRot="1" noChangeAspect="1" noMove="1" noResize="1" noEditPoints="1" noAdjustHandles="1" noChangeArrowheads="1" noChangeShapeType="1" noTextEdit="1"/>
              </p:cNvSpPr>
              <p:nvPr>
                <p:ph type="body" idx="1"/>
              </p:nvPr>
            </p:nvSpPr>
            <p:spPr>
              <a:xfrm>
                <a:off x="838200" y="947891"/>
                <a:ext cx="10515600" cy="5489121"/>
              </a:xfrm>
              <a:blipFill>
                <a:blip r:embed="rId3"/>
                <a:stretch>
                  <a:fillRect t="-1110"/>
                </a:stretch>
              </a:blipFill>
            </p:spPr>
            <p:txBody>
              <a:bodyPr/>
              <a:lstStyle/>
              <a:p>
                <a:r>
                  <a:rPr lang="en-US">
                    <a:noFill/>
                  </a:rPr>
                  <a:t> </a:t>
                </a:r>
              </a:p>
            </p:txBody>
          </p:sp>
        </mc:Fallback>
      </mc:AlternateContent>
      <p:sp>
        <p:nvSpPr>
          <p:cNvPr id="7" name="Google Shape;100;p1">
            <a:extLst>
              <a:ext uri="{FF2B5EF4-FFF2-40B4-BE49-F238E27FC236}">
                <a16:creationId xmlns:a16="http://schemas.microsoft.com/office/drawing/2014/main" id="{C3F33F8A-C2C3-44C0-A8CC-99F32DFC56C5}"/>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2" name="TextBox 1">
            <a:extLst>
              <a:ext uri="{FF2B5EF4-FFF2-40B4-BE49-F238E27FC236}">
                <a16:creationId xmlns:a16="http://schemas.microsoft.com/office/drawing/2014/main" id="{CCEEE651-C701-4524-949F-AB7AFF2A8B45}"/>
              </a:ext>
            </a:extLst>
          </p:cNvPr>
          <p:cNvSpPr txBox="1"/>
          <p:nvPr/>
        </p:nvSpPr>
        <p:spPr>
          <a:xfrm>
            <a:off x="10878940" y="2683877"/>
            <a:ext cx="508343"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(1)</a:t>
            </a:r>
          </a:p>
        </p:txBody>
      </p:sp>
      <p:sp>
        <p:nvSpPr>
          <p:cNvPr id="9" name="TextBox 8">
            <a:extLst>
              <a:ext uri="{FF2B5EF4-FFF2-40B4-BE49-F238E27FC236}">
                <a16:creationId xmlns:a16="http://schemas.microsoft.com/office/drawing/2014/main" id="{D3EF330D-B29B-4463-BAB8-7088B946348A}"/>
              </a:ext>
            </a:extLst>
          </p:cNvPr>
          <p:cNvSpPr txBox="1"/>
          <p:nvPr/>
        </p:nvSpPr>
        <p:spPr>
          <a:xfrm>
            <a:off x="10871320" y="4927967"/>
            <a:ext cx="508343"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(2)</a:t>
            </a:r>
          </a:p>
        </p:txBody>
      </p:sp>
    </p:spTree>
    <p:extLst>
      <p:ext uri="{BB962C8B-B14F-4D97-AF65-F5344CB8AC3E}">
        <p14:creationId xmlns:p14="http://schemas.microsoft.com/office/powerpoint/2010/main" val="368510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0"/>
            <a:ext cx="10910026" cy="83095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Linear Parametrization of Nonlinear systems and Linear Time-Varying representations of systems with unmodelled Actuator Dynamics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03E3CAC-1ECF-484C-A661-656B1082C6BD}"/>
                  </a:ext>
                </a:extLst>
              </p:cNvPr>
              <p:cNvSpPr txBox="1"/>
              <p:nvPr/>
            </p:nvSpPr>
            <p:spPr>
              <a:xfrm>
                <a:off x="1423660" y="838652"/>
                <a:ext cx="9344680" cy="5689891"/>
              </a:xfrm>
              <a:prstGeom prst="rect">
                <a:avLst/>
              </a:prstGeom>
              <a:noFill/>
            </p:spPr>
            <p:txBody>
              <a:bodyPr wrap="square">
                <a:spAutoFit/>
              </a:bodyPr>
              <a:lstStyle/>
              <a:p>
                <a:pPr marL="114300" indent="0">
                  <a:spcBef>
                    <a:spcPts val="0"/>
                  </a:spcBef>
                  <a:spcAft>
                    <a:spcPts val="600"/>
                  </a:spcAft>
                  <a:buNone/>
                </a:pPr>
                <a:r>
                  <a:rPr lang="en-US" sz="1800" b="0" dirty="0">
                    <a:latin typeface="Cambria Math" panose="02040503050406030204" pitchFamily="18" charset="0"/>
                  </a:rPr>
                  <a:t>Approximate the nonlinear functions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𝑓</m:t>
                        </m:r>
                      </m:e>
                    </m:acc>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sz="1800" b="0" dirty="0">
                    <a:latin typeface="Cambria Math" panose="02040503050406030204" pitchFamily="18" charset="0"/>
                  </a:rPr>
                  <a:t> and </a:t>
                </a:r>
                <a14:m>
                  <m:oMath xmlns:m="http://schemas.openxmlformats.org/officeDocument/2006/math">
                    <m:r>
                      <a:rPr lang="en-US" sz="1800" b="0" i="1" smtClean="0">
                        <a:latin typeface="Cambria Math" panose="02040503050406030204" pitchFamily="18" charset="0"/>
                      </a:rPr>
                      <m:t>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sz="1800" b="0" dirty="0">
                    <a:latin typeface="Cambria Math" panose="02040503050406030204" pitchFamily="18" charset="0"/>
                  </a:rPr>
                  <a:t> to fit 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1</m:t>
                        </m:r>
                      </m:sub>
                    </m:sSub>
                  </m:oMath>
                </a14:m>
                <a:r>
                  <a:rPr lang="en-US" sz="1800" b="0" dirty="0">
                    <a:latin typeface="Cambria Math" panose="02040503050406030204" pitchFamily="18" charset="0"/>
                  </a:rPr>
                  <a:t> architecture</a:t>
                </a:r>
              </a:p>
              <a:p>
                <a:pPr marL="11430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𝑚</m:t>
                          </m:r>
                        </m:sub>
                      </m:sSub>
                      <m:r>
                        <a:rPr lang="en-US" sz="1800" b="0" i="1" smtClean="0">
                          <a:latin typeface="Cambria Math" panose="02040503050406030204" pitchFamily="18" charset="0"/>
                        </a:rPr>
                        <m:t>𝑥</m:t>
                      </m:r>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d>
                        <m:dPr>
                          <m:ctrlPr>
                            <a:rPr lang="en-US" sz="1800" i="1">
                              <a:latin typeface="Cambria Math" panose="02040503050406030204" pitchFamily="18" charset="0"/>
                            </a:rPr>
                          </m:ctrlPr>
                        </m:dPr>
                        <m:e>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𝑓</m:t>
                              </m:r>
                            </m:e>
                          </m:acc>
                          <m:r>
                            <a:rPr lang="en-US" sz="1800" b="0" i="1" dirty="0" smtClean="0">
                              <a:solidFill>
                                <a:schemeClr val="tx1"/>
                              </a:solidFill>
                              <a:latin typeface="Cambria Math" panose="02040503050406030204" pitchFamily="18" charset="0"/>
                            </a:rPr>
                            <m:t>(</m:t>
                          </m:r>
                          <m:r>
                            <a:rPr lang="en-US" sz="1800" b="0" i="1" dirty="0" smtClean="0">
                              <a:solidFill>
                                <a:schemeClr val="tx1"/>
                              </a:solidFill>
                              <a:latin typeface="Cambria Math" panose="02040503050406030204" pitchFamily="18" charset="0"/>
                            </a:rPr>
                            <m:t>𝑥</m:t>
                          </m:r>
                          <m:r>
                            <a:rPr lang="en-US" sz="1800" b="0" i="1" dirty="0" smtClean="0">
                              <a:solidFill>
                                <a:schemeClr val="tx1"/>
                              </a:solidFill>
                              <a:latin typeface="Cambria Math" panose="02040503050406030204" pitchFamily="18" charset="0"/>
                            </a:rPr>
                            <m:t>)+</m:t>
                          </m:r>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i="1">
                              <a:latin typeface="Cambria Math" panose="02040503050406030204" pitchFamily="18" charset="0"/>
                            </a:rPr>
                            <m:t>𝑢</m:t>
                          </m:r>
                        </m:e>
                      </m:d>
                    </m:oMath>
                  </m:oMathPara>
                </a14:m>
                <a:endParaRPr lang="en-US" sz="1800" dirty="0">
                  <a:latin typeface="Cambria Math" panose="02040503050406030204" pitchFamily="18" charset="0"/>
                </a:endParaRPr>
              </a:p>
              <a:p>
                <a:pPr marL="114300">
                  <a:spcAft>
                    <a:spcPts val="600"/>
                  </a:spcAft>
                </a:pPr>
                <a:r>
                  <a:rPr lang="en-US" sz="1800" dirty="0">
                    <a:latin typeface="Cambria Math" panose="02040503050406030204" pitchFamily="18" charset="0"/>
                    <a:ea typeface="Cambria Math" panose="02040503050406030204" pitchFamily="18" charset="0"/>
                  </a:rPr>
                  <a:t>Lemma A.8.1. Let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𝑥</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e>
                    </m:d>
                  </m:oMath>
                </a14:m>
                <a:r>
                  <a:rPr lang="en-US" sz="1800" b="0" dirty="0">
                    <a:latin typeface="Cambria Math" panose="02040503050406030204" pitchFamily="18" charset="0"/>
                    <a:ea typeface="Cambria Math" panose="02040503050406030204" pitchFamily="18" charset="0"/>
                  </a:rPr>
                  <a:t> be a continuous and piecewise differentiable function of </a:t>
                </a:r>
                <a14:m>
                  <m:oMath xmlns:m="http://schemas.openxmlformats.org/officeDocument/2006/math">
                    <m:r>
                      <a:rPr lang="en-US" sz="1800" b="0" i="1" smtClean="0">
                        <a:latin typeface="Cambria Math" panose="02040503050406030204" pitchFamily="18" charset="0"/>
                        <a:ea typeface="Cambria Math" panose="02040503050406030204" pitchFamily="18" charset="0"/>
                      </a:rPr>
                      <m:t>𝑡</m:t>
                    </m:r>
                    <m:r>
                      <a:rPr lang="en-US" sz="1800" b="0" i="0" smtClean="0">
                        <a:latin typeface="Cambria Math" panose="02040503050406030204" pitchFamily="18" charset="0"/>
                        <a:ea typeface="Cambria Math" panose="02040503050406030204" pitchFamily="18" charset="0"/>
                      </a:rPr>
                      <m:t>≥0</m:t>
                    </m:r>
                  </m:oMath>
                </a14:m>
                <a:r>
                  <a:rPr lang="en-US" sz="1800" b="0" dirty="0">
                    <a:latin typeface="Cambria Math" panose="02040503050406030204" pitchFamily="18" charset="0"/>
                    <a:ea typeface="Cambria Math" panose="02040503050406030204" pitchFamily="18" charset="0"/>
                  </a:rPr>
                  <a:t>. If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d>
                          <m:dPr>
                            <m:begChr m:val="‖"/>
                            <m:endChr m:val="‖"/>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𝜏</m:t>
                                </m:r>
                              </m:sub>
                            </m:sSub>
                          </m:e>
                        </m:d>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ℒ</m:t>
                            </m:r>
                          </m:e>
                          <m:sub>
                            <m:r>
                              <a:rPr lang="en-US" sz="1800" b="0" i="1" smtClean="0">
                                <a:latin typeface="Cambria Math" panose="02040503050406030204" pitchFamily="18" charset="0"/>
                                <a:ea typeface="Cambria Math" panose="02040503050406030204" pitchFamily="18" charset="0"/>
                              </a:rPr>
                              <m:t>∞</m:t>
                            </m:r>
                          </m:sub>
                        </m:sSub>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𝜌</m:t>
                    </m:r>
                  </m:oMath>
                </a14:m>
                <a:r>
                  <a:rPr lang="en-US" sz="1800" b="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d>
                          <m:dPr>
                            <m:begChr m:val="‖"/>
                            <m:endChr m:val="‖"/>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acc>
                                  <m:accPr>
                                    <m:chr m:val="̇"/>
                                    <m:ctrlPr>
                                      <a:rPr lang="en-US" sz="1800" b="0" i="1" smtClean="0">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𝑥</m:t>
                                    </m:r>
                                  </m:e>
                                </m:acc>
                              </m:e>
                              <m:sub>
                                <m:r>
                                  <a:rPr lang="en-US" sz="1800" i="1">
                                    <a:latin typeface="Cambria Math" panose="02040503050406030204" pitchFamily="18" charset="0"/>
                                    <a:ea typeface="Cambria Math" panose="02040503050406030204" pitchFamily="18" charset="0"/>
                                  </a:rPr>
                                  <m:t>𝜏</m:t>
                                </m:r>
                              </m:sub>
                            </m:sSub>
                          </m:e>
                        </m:d>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ℒ</m:t>
                            </m:r>
                          </m:e>
                          <m:sub>
                            <m:r>
                              <a:rPr lang="en-US" sz="1800" i="1">
                                <a:latin typeface="Cambria Math" panose="02040503050406030204" pitchFamily="18" charset="0"/>
                                <a:ea typeface="Cambria Math" panose="02040503050406030204" pitchFamily="18" charset="0"/>
                              </a:rPr>
                              <m:t>∞</m:t>
                            </m:r>
                          </m:sub>
                        </m:sSub>
                      </m:sub>
                    </m:sSub>
                    <m:r>
                      <a:rPr lang="en-US" sz="1800" i="1">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𝑑</m:t>
                        </m:r>
                      </m:e>
                      <m:sub>
                        <m:r>
                          <a:rPr lang="en-US" sz="1800" b="0" i="1" smtClean="0">
                            <a:latin typeface="Cambria Math" panose="02040503050406030204" pitchFamily="18" charset="0"/>
                            <a:ea typeface="Cambria Math" panose="02040503050406030204" pitchFamily="18" charset="0"/>
                          </a:rPr>
                          <m:t>𝑥</m:t>
                        </m:r>
                      </m:sub>
                    </m:sSub>
                  </m:oMath>
                </a14:m>
                <a:r>
                  <a:rPr lang="en-US" sz="1800" dirty="0">
                    <a:latin typeface="Cambria Math" panose="02040503050406030204" pitchFamily="18" charset="0"/>
                    <a:ea typeface="Cambria Math" panose="02040503050406030204" pitchFamily="18" charset="0"/>
                  </a:rPr>
                  <a:t> for </a:t>
                </a:r>
                <a14:m>
                  <m:oMath xmlns:m="http://schemas.openxmlformats.org/officeDocument/2006/math">
                    <m:r>
                      <a:rPr lang="en-US" sz="1800" b="0" i="1" smtClean="0">
                        <a:latin typeface="Cambria Math" panose="02040503050406030204" pitchFamily="18" charset="0"/>
                        <a:ea typeface="Cambria Math" panose="02040503050406030204" pitchFamily="18" charset="0"/>
                      </a:rPr>
                      <m:t>𝜏</m:t>
                    </m:r>
                    <m:r>
                      <a:rPr lang="en-US" sz="1800" b="0" i="1" smtClean="0">
                        <a:latin typeface="Cambria Math" panose="02040503050406030204" pitchFamily="18" charset="0"/>
                        <a:ea typeface="Cambria Math" panose="02040503050406030204" pitchFamily="18" charset="0"/>
                      </a:rPr>
                      <m:t>≥0</m:t>
                    </m:r>
                  </m:oMath>
                </a14:m>
                <a:r>
                  <a:rPr lang="en-US" sz="1800" b="0" dirty="0">
                    <a:latin typeface="Cambria Math" panose="02040503050406030204" pitchFamily="18" charset="0"/>
                    <a:ea typeface="Cambria Math" panose="02040503050406030204" pitchFamily="18" charset="0"/>
                  </a:rPr>
                  <a:t>, where </a:t>
                </a:r>
                <a14:m>
                  <m:oMath xmlns:m="http://schemas.openxmlformats.org/officeDocument/2006/math">
                    <m:r>
                      <a:rPr lang="en-US" sz="1800" b="0" i="1" smtClean="0">
                        <a:latin typeface="Cambria Math" panose="02040503050406030204" pitchFamily="18" charset="0"/>
                        <a:ea typeface="Cambria Math" panose="02040503050406030204" pitchFamily="18" charset="0"/>
                      </a:rPr>
                      <m:t>𝜌</m:t>
                    </m:r>
                  </m:oMath>
                </a14:m>
                <a:r>
                  <a:rPr lang="en-US" sz="1800" b="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𝑑</m:t>
                        </m:r>
                      </m:e>
                      <m:sub>
                        <m:r>
                          <a:rPr lang="en-US" sz="1800" b="0" i="1" smtClean="0">
                            <a:latin typeface="Cambria Math" panose="02040503050406030204" pitchFamily="18" charset="0"/>
                            <a:ea typeface="Cambria Math" panose="02040503050406030204" pitchFamily="18" charset="0"/>
                          </a:rPr>
                          <m:t>𝑥</m:t>
                        </m:r>
                      </m:sub>
                    </m:sSub>
                  </m:oMath>
                </a14:m>
                <a:r>
                  <a:rPr lang="en-US" sz="1800" b="0" dirty="0">
                    <a:latin typeface="Cambria Math" panose="02040503050406030204" pitchFamily="18" charset="0"/>
                    <a:ea typeface="Cambria Math" panose="02040503050406030204" pitchFamily="18" charset="0"/>
                  </a:rPr>
                  <a:t> are some positive constants, then there exists continuous </a:t>
                </a:r>
                <a14:m>
                  <m:oMath xmlns:m="http://schemas.openxmlformats.org/officeDocument/2006/math">
                    <m:r>
                      <a:rPr lang="en-US" sz="1800" b="0" i="1" smtClean="0">
                        <a:latin typeface="Cambria Math" panose="02040503050406030204" pitchFamily="18" charset="0"/>
                        <a:ea typeface="Cambria Math" panose="02040503050406030204" pitchFamily="18" charset="0"/>
                      </a:rPr>
                      <m:t>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e>
                    </m:d>
                  </m:oMath>
                </a14:m>
                <a:r>
                  <a:rPr lang="en-US" sz="1800" b="0" dirty="0">
                    <a:latin typeface="Cambria Math" panose="02040503050406030204" pitchFamily="18" charset="0"/>
                    <a:ea typeface="Cambria Math" panose="02040503050406030204" pitchFamily="18" charset="0"/>
                  </a:rPr>
                  <a:t> and </a:t>
                </a:r>
                <a14:m>
                  <m:oMath xmlns:m="http://schemas.openxmlformats.org/officeDocument/2006/math">
                    <m:r>
                      <a:rPr lang="en-US" sz="1800" b="0" i="1" smtClean="0">
                        <a:latin typeface="Cambria Math" panose="02040503050406030204" pitchFamily="18" charset="0"/>
                        <a:ea typeface="Cambria Math" panose="02040503050406030204" pitchFamily="18" charset="0"/>
                      </a:rPr>
                      <m:t>𝜎</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e>
                    </m:d>
                  </m:oMath>
                </a14:m>
                <a:r>
                  <a:rPr lang="en-US" sz="1800" b="0" dirty="0">
                    <a:latin typeface="Cambria Math" panose="02040503050406030204" pitchFamily="18" charset="0"/>
                    <a:ea typeface="Cambria Math" panose="02040503050406030204" pitchFamily="18" charset="0"/>
                  </a:rPr>
                  <a:t> with continuous derivative such that for all </a:t>
                </a:r>
                <a14:m>
                  <m:oMath xmlns:m="http://schemas.openxmlformats.org/officeDocument/2006/math">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d>
                      <m:dPr>
                        <m:begChr m:val="["/>
                        <m:endChr m:val="]"/>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𝜏</m:t>
                        </m:r>
                      </m:e>
                    </m:d>
                  </m:oMath>
                </a14:m>
                <a:endParaRPr lang="en-US" sz="1800" b="0" dirty="0">
                  <a:latin typeface="Cambria Math" panose="02040503050406030204" pitchFamily="18" charset="0"/>
                  <a:ea typeface="Cambria Math" panose="02040503050406030204" pitchFamily="18" charset="0"/>
                </a:endParaRPr>
              </a:p>
              <a:p>
                <a:pPr marL="114300">
                  <a:spcAft>
                    <a:spcPts val="600"/>
                  </a:spcAft>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𝑓</m:t>
                          </m:r>
                        </m:e>
                      </m:acc>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𝑥</m:t>
                          </m:r>
                        </m:e>
                      </m:d>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𝜃</m:t>
                          </m:r>
                        </m:e>
                        <m:sub>
                          <m:r>
                            <a:rPr lang="en-US" sz="1800" b="0" i="1" dirty="0" smtClean="0">
                              <a:latin typeface="Cambria Math" panose="02040503050406030204" pitchFamily="18" charset="0"/>
                            </a:rPr>
                            <m:t>𝑡</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𝑡</m:t>
                      </m:r>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𝑥</m:t>
                              </m:r>
                            </m:e>
                          </m:d>
                        </m:e>
                        <m:sub>
                          <m:r>
                            <a:rPr lang="en-US" sz="1800" b="0" i="1" dirty="0" smtClean="0">
                              <a:latin typeface="Cambria Math" panose="02040503050406030204" pitchFamily="18" charset="0"/>
                            </a:rPr>
                            <m:t>∞</m:t>
                          </m:r>
                        </m:sub>
                      </m:sSub>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𝜎</m:t>
                          </m:r>
                        </m:e>
                        <m:sub>
                          <m:r>
                            <a:rPr lang="en-US" sz="1800" b="0" i="1" dirty="0" smtClean="0">
                              <a:latin typeface="Cambria Math" panose="02040503050406030204" pitchFamily="18" charset="0"/>
                            </a:rPr>
                            <m:t>𝑡</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𝑡</m:t>
                      </m:r>
                      <m:r>
                        <a:rPr lang="en-US" sz="1800" b="0" i="1" dirty="0" smtClean="0">
                          <a:latin typeface="Cambria Math" panose="02040503050406030204" pitchFamily="18" charset="0"/>
                        </a:rPr>
                        <m:t>)</m:t>
                      </m:r>
                    </m:oMath>
                  </m:oMathPara>
                </a14:m>
                <a:endParaRPr lang="en-US" sz="1800" b="0" dirty="0"/>
              </a:p>
              <a:p>
                <a:pPr marL="114300">
                  <a:spcAft>
                    <a:spcPts val="600"/>
                  </a:spcAft>
                </a:pPr>
                <a:r>
                  <a:rPr lang="en-US" sz="1800" dirty="0">
                    <a:latin typeface="Cambria Math" panose="02040503050406030204" pitchFamily="18" charset="0"/>
                    <a:ea typeface="Cambria Math" panose="02040503050406030204" pitchFamily="18" charset="0"/>
                  </a:rPr>
                  <a:t>w</a:t>
                </a:r>
                <a:r>
                  <a:rPr lang="en-US" sz="1800" b="0" dirty="0">
                    <a:latin typeface="Cambria Math" panose="02040503050406030204" pitchFamily="18" charset="0"/>
                    <a:ea typeface="Cambria Math" panose="02040503050406030204" pitchFamily="18" charset="0"/>
                  </a:rPr>
                  <a:t>here </a:t>
                </a:r>
              </a:p>
              <a:p>
                <a:pPr marL="114300">
                  <a:spcAft>
                    <a:spcPts val="600"/>
                  </a:spcAft>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d>
                            <m:dPr>
                              <m:begChr m:val="‖"/>
                              <m:endChr m:val="‖"/>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e>
                          </m:d>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𝑑</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𝑓</m:t>
                              </m:r>
                            </m:e>
                            <m:sub>
                              <m:r>
                                <a:rPr lang="en-US" sz="1800" b="0" i="1" smtClean="0">
                                  <a:latin typeface="Cambria Math" panose="02040503050406030204" pitchFamily="18" charset="0"/>
                                  <a:ea typeface="Cambria Math" panose="02040503050406030204" pitchFamily="18" charset="0"/>
                                </a:rPr>
                                <m:t>𝑥</m:t>
                              </m:r>
                            </m:sub>
                          </m:sSub>
                        </m:sub>
                      </m:sSub>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𝛿</m:t>
                          </m:r>
                        </m:e>
                      </m:d>
                      <m:r>
                        <a:rPr lang="en-US" sz="1800" b="0" i="1" smtClean="0">
                          <a:latin typeface="Cambria Math" panose="02040503050406030204" pitchFamily="18" charset="0"/>
                          <a:ea typeface="Cambria Math" panose="02040503050406030204" pitchFamily="18" charset="0"/>
                        </a:rPr>
                        <m:t>,  </m:t>
                      </m:r>
                      <m:d>
                        <m:dPr>
                          <m:begChr m:val="|"/>
                          <m:endChr m:val="|"/>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e>
                              </m:d>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den>
                          </m:f>
                        </m:e>
                      </m:d>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𝑑</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𝑓</m:t>
                              </m:r>
                            </m:e>
                            <m:sub>
                              <m:r>
                                <a:rPr lang="en-US" sz="1800" b="0" i="1" smtClean="0">
                                  <a:latin typeface="Cambria Math" panose="02040503050406030204" pitchFamily="18" charset="0"/>
                                  <a:ea typeface="Cambria Math" panose="02040503050406030204" pitchFamily="18" charset="0"/>
                                </a:rPr>
                                <m:t>𝑡</m:t>
                              </m:r>
                            </m:sub>
                          </m:sSub>
                        </m:sub>
                      </m:sSub>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𝛿</m:t>
                          </m:r>
                        </m:e>
                      </m:d>
                    </m:oMath>
                  </m:oMathPara>
                </a14:m>
                <a:endParaRPr lang="en-US" sz="1800" b="0" dirty="0">
                  <a:latin typeface="Cambria Math" panose="02040503050406030204" pitchFamily="18" charset="0"/>
                  <a:ea typeface="Cambria Math" panose="02040503050406030204" pitchFamily="18" charset="0"/>
                </a:endParaRPr>
              </a:p>
              <a:p>
                <a:pPr marL="114300">
                  <a:spcAft>
                    <a:spcPts val="600"/>
                  </a:spcAft>
                </a:pPr>
                <a:r>
                  <a:rPr lang="en-US" sz="1800" dirty="0">
                    <a:latin typeface="Cambria Math" panose="02040503050406030204" pitchFamily="18" charset="0"/>
                    <a:ea typeface="Cambria Math" panose="02040503050406030204" pitchFamily="18" charset="0"/>
                  </a:rPr>
                  <a:t>(conditions on Lemma A.8.1 hold for most of </a:t>
                </a:r>
                <a14:m>
                  <m:oMath xmlns:m="http://schemas.openxmlformats.org/officeDocument/2006/math">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2</m:t>
                            </m:r>
                          </m:sub>
                        </m:sSub>
                      </m:e>
                    </m:d>
                  </m:oMath>
                </a14:m>
                <a:r>
                  <a:rPr lang="en-US" sz="1800" dirty="0">
                    <a:latin typeface="Cambria Math" panose="02040503050406030204" pitchFamily="18" charset="0"/>
                    <a:ea typeface="Cambria Math" panose="02040503050406030204" pitchFamily="18" charset="0"/>
                  </a:rPr>
                  <a:t>-plane and around </a:t>
                </a:r>
                <a14:m>
                  <m:oMath xmlns:m="http://schemas.openxmlformats.org/officeDocument/2006/math">
                    <m:r>
                      <a:rPr lang="en-US" sz="1800" b="0" i="1" smtClean="0">
                        <a:latin typeface="Cambria Math" panose="02040503050406030204" pitchFamily="18" charset="0"/>
                        <a:ea typeface="Cambria Math" panose="02040503050406030204" pitchFamily="18" charset="0"/>
                      </a:rPr>
                      <m:t>(0,0)</m:t>
                    </m:r>
                  </m:oMath>
                </a14:m>
                <a:r>
                  <a:rPr lang="en-US" sz="1800" dirty="0">
                    <a:latin typeface="Cambria Math" panose="02040503050406030204" pitchFamily="18" charset="0"/>
                    <a:ea typeface="Cambria Math" panose="02040503050406030204" pitchFamily="18" charset="0"/>
                  </a:rPr>
                  <a:t>) </a:t>
                </a:r>
              </a:p>
              <a:p>
                <a:pPr marL="114300">
                  <a:spcAft>
                    <a:spcPts val="600"/>
                  </a:spcAft>
                </a:pPr>
                <a:endParaRPr lang="en-US" sz="1800" b="0" dirty="0">
                  <a:latin typeface="Cambria Math" panose="02040503050406030204" pitchFamily="18" charset="0"/>
                  <a:ea typeface="Cambria Math" panose="02040503050406030204" pitchFamily="18" charset="0"/>
                </a:endParaRPr>
              </a:p>
              <a:p>
                <a:pPr marL="114300">
                  <a:spcAft>
                    <a:spcPts val="600"/>
                  </a:spcAft>
                </a:pPr>
                <a:r>
                  <a:rPr lang="en-US" sz="1800" b="0" dirty="0">
                    <a:latin typeface="Cambria Math" panose="02040503050406030204" pitchFamily="18" charset="0"/>
                    <a:ea typeface="Cambria Math" panose="02040503050406030204" pitchFamily="18" charset="0"/>
                  </a:rPr>
                  <a:t>Partial knowledge of the system input gain</a:t>
                </a:r>
              </a:p>
              <a:p>
                <a:pPr marL="114300" indent="0">
                  <a:spcBef>
                    <a:spcPts val="0"/>
                  </a:spcBef>
                  <a:spcAft>
                    <a:spcPts val="600"/>
                  </a:spcAf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𝜔</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𝜔</m:t>
                              </m:r>
                            </m:e>
                            <m:sub>
                              <m:r>
                                <a:rPr lang="en-US" sz="1800" b="0" i="1" smtClean="0">
                                  <a:latin typeface="Cambria Math" panose="02040503050406030204" pitchFamily="18" charset="0"/>
                                </a:rPr>
                                <m:t>𝑙</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𝜔</m:t>
                              </m:r>
                            </m:e>
                            <m:sub>
                              <m:r>
                                <a:rPr lang="en-US" sz="1800" b="0" i="1" smtClean="0">
                                  <a:latin typeface="Cambria Math" panose="02040503050406030204" pitchFamily="18" charset="0"/>
                                </a:rPr>
                                <m:t>𝑢</m:t>
                              </m:r>
                            </m:sub>
                          </m:sSub>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𝜖</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2</m:t>
                                  </m:r>
                                </m:sup>
                              </m:sSup>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1</m:t>
                                  </m:r>
                                </m:sub>
                              </m:sSub>
                            </m:den>
                          </m:f>
                        </m:e>
                      </m:d>
                      <m:r>
                        <a:rPr lang="en-US" sz="1800" b="0" i="1" smtClean="0">
                          <a:latin typeface="Cambria Math" panose="02040503050406030204" pitchFamily="18" charset="0"/>
                        </a:rPr>
                        <m:t>,  </m:t>
                      </m:r>
                      <m:r>
                        <a:rPr lang="en-US" sz="1800" b="0" i="1" smtClean="0">
                          <a:latin typeface="Cambria Math" panose="02040503050406030204" pitchFamily="18" charset="0"/>
                        </a:rPr>
                        <m:t>𝜎</m:t>
                      </m:r>
                      <m:r>
                        <a:rPr lang="en-US" sz="1800" b="0" i="1" smtClean="0">
                          <a:latin typeface="Cambria Math" panose="02040503050406030204" pitchFamily="18" charset="0"/>
                        </a:rPr>
                        <m:t>=−1</m:t>
                      </m:r>
                    </m:oMath>
                  </m:oMathPara>
                </a14:m>
                <a:endParaRPr lang="en-US" sz="1800" dirty="0"/>
              </a:p>
              <a:p>
                <a:pPr marL="114300" indent="0">
                  <a:spcBef>
                    <a:spcPts val="0"/>
                  </a:spcBef>
                  <a:spcAft>
                    <a:spcPts val="600"/>
                  </a:spcAft>
                  <a:buNone/>
                </a:pPr>
                <a:r>
                  <a:rPr lang="en-US" sz="1800" dirty="0"/>
                  <a:t>A</a:t>
                </a:r>
                <a:r>
                  <a:rPr lang="en-US" sz="1800" b="0" dirty="0"/>
                  <a:t>rchitecture suited for controller</a:t>
                </a:r>
              </a:p>
              <a:p>
                <a:pPr marL="114300">
                  <a:spcAft>
                    <a:spcPts val="600"/>
                  </a:spcAft>
                </a:pPr>
                <a14:m>
                  <m:oMathPara xmlns:m="http://schemas.openxmlformats.org/officeDocument/2006/math">
                    <m:oMathParaPr>
                      <m:jc m:val="centerGroup"/>
                    </m:oMathParaPr>
                    <m:oMath xmlns:m="http://schemas.openxmlformats.org/officeDocument/2006/math">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𝑥</m:t>
                          </m:r>
                        </m:e>
                      </m:acc>
                      <m:r>
                        <a:rPr lang="en-US" sz="1800" i="1">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𝐴</m:t>
                          </m:r>
                        </m:e>
                        <m:sub>
                          <m:r>
                            <a:rPr lang="en-US" sz="1800" b="0" i="1" smtClean="0">
                              <a:solidFill>
                                <a:schemeClr val="tx1"/>
                              </a:solidFill>
                              <a:latin typeface="Cambria Math" panose="02040503050406030204" pitchFamily="18" charset="0"/>
                            </a:rPr>
                            <m:t>𝑚</m:t>
                          </m:r>
                        </m:sub>
                      </m:sSub>
                      <m:r>
                        <a:rPr lang="en-US" sz="1800" b="0" i="1" smtClean="0">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𝑏</m:t>
                          </m:r>
                        </m:e>
                        <m:sub>
                          <m:r>
                            <a:rPr lang="en-US" sz="1800" b="0" i="1" smtClean="0">
                              <a:solidFill>
                                <a:schemeClr val="tx1"/>
                              </a:solidFill>
                              <a:latin typeface="Cambria Math" panose="02040503050406030204" pitchFamily="18" charset="0"/>
                            </a:rPr>
                            <m:t>𝑚</m:t>
                          </m:r>
                        </m:sub>
                      </m:sSub>
                      <m:d>
                        <m:dPr>
                          <m:ctrlPr>
                            <a:rPr lang="en-US" sz="1800" i="1">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𝜔</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𝑡</m:t>
                              </m:r>
                            </m:e>
                          </m:d>
                          <m:r>
                            <a:rPr lang="en-US" sz="1800" i="1">
                              <a:solidFill>
                                <a:schemeClr val="tx1"/>
                              </a:solidFill>
                              <a:latin typeface="Cambria Math" panose="02040503050406030204" pitchFamily="18" charset="0"/>
                            </a:rPr>
                            <m:t>𝑢</m:t>
                          </m:r>
                          <m:r>
                            <a:rPr lang="en-US" sz="1800" b="0" i="1" smtClean="0">
                              <a:solidFill>
                                <a:schemeClr val="tx1"/>
                              </a:solidFill>
                              <a:latin typeface="Cambria Math" panose="02040503050406030204" pitchFamily="18" charset="0"/>
                            </a:rPr>
                            <m:t>+</m:t>
                          </m:r>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𝜃</m:t>
                              </m:r>
                            </m:e>
                            <m:sub>
                              <m:r>
                                <a:rPr lang="en-US" sz="1800" i="1" dirty="0">
                                  <a:solidFill>
                                    <a:schemeClr val="tx1"/>
                                  </a:solidFill>
                                  <a:latin typeface="Cambria Math" panose="02040503050406030204" pitchFamily="18" charset="0"/>
                                </a:rPr>
                                <m:t>𝑡</m:t>
                              </m:r>
                            </m:sub>
                          </m:sSub>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𝑡</m:t>
                          </m:r>
                          <m:r>
                            <a:rPr lang="en-US" sz="1800" i="1" dirty="0">
                              <a:solidFill>
                                <a:schemeClr val="tx1"/>
                              </a:solidFill>
                              <a:latin typeface="Cambria Math" panose="02040503050406030204" pitchFamily="18" charset="0"/>
                            </a:rPr>
                            <m:t>)</m:t>
                          </m:r>
                          <m:sSub>
                            <m:sSubPr>
                              <m:ctrlPr>
                                <a:rPr lang="en-US" sz="1800" i="1" dirty="0">
                                  <a:solidFill>
                                    <a:schemeClr val="tx1"/>
                                  </a:solidFill>
                                  <a:latin typeface="Cambria Math" panose="02040503050406030204" pitchFamily="18" charset="0"/>
                                </a:rPr>
                              </m:ctrlPr>
                            </m:sSubPr>
                            <m:e>
                              <m:d>
                                <m:dPr>
                                  <m:begChr m:val="‖"/>
                                  <m:endChr m:val="‖"/>
                                  <m:ctrlPr>
                                    <a:rPr lang="en-US" sz="1800" i="1" dirty="0">
                                      <a:solidFill>
                                        <a:schemeClr val="tx1"/>
                                      </a:solidFill>
                                      <a:latin typeface="Cambria Math" panose="02040503050406030204" pitchFamily="18" charset="0"/>
                                    </a:rPr>
                                  </m:ctrlPr>
                                </m:dPr>
                                <m:e>
                                  <m:r>
                                    <a:rPr lang="en-US" sz="1800" i="1" dirty="0">
                                      <a:solidFill>
                                        <a:schemeClr val="tx1"/>
                                      </a:solidFill>
                                      <a:latin typeface="Cambria Math" panose="02040503050406030204" pitchFamily="18" charset="0"/>
                                    </a:rPr>
                                    <m:t>𝑥</m:t>
                                  </m:r>
                                </m:e>
                              </m:d>
                            </m:e>
                            <m:sub>
                              <m:r>
                                <a:rPr lang="en-US" sz="1800" i="1" dirty="0">
                                  <a:solidFill>
                                    <a:schemeClr val="tx1"/>
                                  </a:solidFill>
                                  <a:latin typeface="Cambria Math" panose="02040503050406030204" pitchFamily="18" charset="0"/>
                                </a:rPr>
                                <m:t>∞</m:t>
                              </m:r>
                            </m:sub>
                          </m:sSub>
                          <m:r>
                            <a:rPr lang="en-US" sz="1800" i="1" dirty="0">
                              <a:solidFill>
                                <a:schemeClr val="tx1"/>
                              </a:solidFill>
                              <a:latin typeface="Cambria Math" panose="02040503050406030204" pitchFamily="18" charset="0"/>
                            </a:rPr>
                            <m:t>+</m:t>
                          </m:r>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𝜎</m:t>
                              </m:r>
                            </m:e>
                            <m:sub>
                              <m:r>
                                <a:rPr lang="en-US" sz="1800" i="1" dirty="0">
                                  <a:solidFill>
                                    <a:schemeClr val="tx1"/>
                                  </a:solidFill>
                                  <a:latin typeface="Cambria Math" panose="02040503050406030204" pitchFamily="18" charset="0"/>
                                </a:rPr>
                                <m:t>𝑡</m:t>
                              </m:r>
                            </m:sub>
                          </m:sSub>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𝑡</m:t>
                          </m:r>
                          <m:r>
                            <a:rPr lang="en-US" sz="1800" i="1" dirty="0">
                              <a:solidFill>
                                <a:schemeClr val="tx1"/>
                              </a:solidFill>
                              <a:latin typeface="Cambria Math" panose="02040503050406030204" pitchFamily="18" charset="0"/>
                            </a:rPr>
                            <m:t>)</m:t>
                          </m:r>
                          <m:r>
                            <m:rPr>
                              <m:nor/>
                            </m:rPr>
                            <a:rPr lang="en-US" sz="1800" dirty="0">
                              <a:solidFill>
                                <a:schemeClr val="tx1"/>
                              </a:solidFill>
                            </a:rPr>
                            <m:t> </m:t>
                          </m:r>
                        </m:e>
                      </m:d>
                    </m:oMath>
                  </m:oMathPara>
                </a14:m>
                <a:endParaRPr lang="en-US" sz="1800" b="0" dirty="0"/>
              </a:p>
            </p:txBody>
          </p:sp>
        </mc:Choice>
        <mc:Fallback xmlns="">
          <p:sp>
            <p:nvSpPr>
              <p:cNvPr id="11" name="TextBox 10">
                <a:extLst>
                  <a:ext uri="{FF2B5EF4-FFF2-40B4-BE49-F238E27FC236}">
                    <a16:creationId xmlns:a16="http://schemas.microsoft.com/office/drawing/2014/main" id="{003E3CAC-1ECF-484C-A661-656B1082C6BD}"/>
                  </a:ext>
                </a:extLst>
              </p:cNvPr>
              <p:cNvSpPr txBox="1">
                <a:spLocks noRot="1" noChangeAspect="1" noMove="1" noResize="1" noEditPoints="1" noAdjustHandles="1" noChangeArrowheads="1" noChangeShapeType="1" noTextEdit="1"/>
              </p:cNvSpPr>
              <p:nvPr/>
            </p:nvSpPr>
            <p:spPr>
              <a:xfrm>
                <a:off x="1423660" y="838652"/>
                <a:ext cx="9344680" cy="5689891"/>
              </a:xfrm>
              <a:prstGeom prst="rect">
                <a:avLst/>
              </a:prstGeom>
              <a:blipFill>
                <a:blip r:embed="rId3"/>
                <a:stretch>
                  <a:fillRect t="-536"/>
                </a:stretch>
              </a:blipFill>
            </p:spPr>
            <p:txBody>
              <a:bodyPr/>
              <a:lstStyle/>
              <a:p>
                <a:r>
                  <a:rPr lang="en-US">
                    <a:noFill/>
                  </a:rPr>
                  <a:t> </a:t>
                </a:r>
              </a:p>
            </p:txBody>
          </p:sp>
        </mc:Fallback>
      </mc:AlternateContent>
      <p:sp>
        <p:nvSpPr>
          <p:cNvPr id="8" name="Google Shape;100;p1">
            <a:extLst>
              <a:ext uri="{FF2B5EF4-FFF2-40B4-BE49-F238E27FC236}">
                <a16:creationId xmlns:a16="http://schemas.microsoft.com/office/drawing/2014/main" id="{46A051C3-EDC0-4565-B619-F5111B9B1BF6}"/>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
        <p:nvSpPr>
          <p:cNvPr id="9" name="TextBox 8">
            <a:extLst>
              <a:ext uri="{FF2B5EF4-FFF2-40B4-BE49-F238E27FC236}">
                <a16:creationId xmlns:a16="http://schemas.microsoft.com/office/drawing/2014/main" id="{38E70D0D-D49B-4AE2-BB84-9ED4ABB0BAC3}"/>
              </a:ext>
            </a:extLst>
          </p:cNvPr>
          <p:cNvSpPr txBox="1"/>
          <p:nvPr/>
        </p:nvSpPr>
        <p:spPr>
          <a:xfrm>
            <a:off x="10572304" y="2548819"/>
            <a:ext cx="508343"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(3)</a:t>
            </a:r>
          </a:p>
        </p:txBody>
      </p:sp>
      <p:sp>
        <p:nvSpPr>
          <p:cNvPr id="10" name="TextBox 9">
            <a:extLst>
              <a:ext uri="{FF2B5EF4-FFF2-40B4-BE49-F238E27FC236}">
                <a16:creationId xmlns:a16="http://schemas.microsoft.com/office/drawing/2014/main" id="{43CD676F-8947-44FC-9BEC-DA5A2E71CBA3}"/>
              </a:ext>
            </a:extLst>
          </p:cNvPr>
          <p:cNvSpPr txBox="1"/>
          <p:nvPr/>
        </p:nvSpPr>
        <p:spPr>
          <a:xfrm>
            <a:off x="10670322" y="5252776"/>
            <a:ext cx="508343"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(4)</a:t>
            </a:r>
          </a:p>
        </p:txBody>
      </p:sp>
      <p:sp>
        <p:nvSpPr>
          <p:cNvPr id="12" name="TextBox 11">
            <a:extLst>
              <a:ext uri="{FF2B5EF4-FFF2-40B4-BE49-F238E27FC236}">
                <a16:creationId xmlns:a16="http://schemas.microsoft.com/office/drawing/2014/main" id="{3197A95D-F3BC-451C-A06E-89911995EE80}"/>
              </a:ext>
            </a:extLst>
          </p:cNvPr>
          <p:cNvSpPr txBox="1"/>
          <p:nvPr/>
        </p:nvSpPr>
        <p:spPr>
          <a:xfrm>
            <a:off x="10681877" y="6068891"/>
            <a:ext cx="508343"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(5)</a:t>
            </a:r>
          </a:p>
        </p:txBody>
      </p:sp>
    </p:spTree>
    <p:extLst>
      <p:ext uri="{BB962C8B-B14F-4D97-AF65-F5344CB8AC3E}">
        <p14:creationId xmlns:p14="http://schemas.microsoft.com/office/powerpoint/2010/main" val="340281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9" name="Google Shape;100;p1">
            <a:extLst>
              <a:ext uri="{FF2B5EF4-FFF2-40B4-BE49-F238E27FC236}">
                <a16:creationId xmlns:a16="http://schemas.microsoft.com/office/drawing/2014/main" id="{52C66BBC-9453-B54E-8859-F2AF5ADAFA53}"/>
              </a:ext>
            </a:extLst>
          </p:cNvPr>
          <p:cNvSpPr txBox="1"/>
          <p:nvPr/>
        </p:nvSpPr>
        <p:spPr>
          <a:xfrm>
            <a:off x="0" y="6432048"/>
            <a:ext cx="7991337" cy="415458"/>
          </a:xfrm>
          <a:prstGeom prst="rect">
            <a:avLst/>
          </a:prstGeom>
          <a:noFill/>
          <a:ln>
            <a:noFill/>
          </a:ln>
        </p:spPr>
        <p:txBody>
          <a:bodyPr spcFirstLastPara="1" wrap="square" lIns="91425" tIns="45700" rIns="91425" bIns="45700" anchor="t" anchorCtr="0">
            <a:spAutoFit/>
          </a:bodyPr>
          <a:lstStyle/>
          <a:p>
            <a:pPr lvl="0"/>
            <a:r>
              <a:rPr lang="en-US" sz="1050" b="0" i="0" dirty="0">
                <a:solidFill>
                  <a:schemeClr val="bg1"/>
                </a:solidFill>
                <a:effectLst/>
                <a:latin typeface="Source Sans Pro" panose="020B0604020202020204" pitchFamily="34" charset="0"/>
              </a:rPr>
              <a:t>Figures 1.1 and  2.13 from  Hovakimyan, N., &amp; Cao, C. (2010). </a:t>
            </a:r>
            <a:r>
              <a:rPr lang="en-US" sz="1050" b="0" i="1" dirty="0">
                <a:solidFill>
                  <a:schemeClr val="bg1"/>
                </a:solidFill>
                <a:effectLst/>
                <a:latin typeface="Source Sans Pro" panose="020B0604020202020204" pitchFamily="34" charset="0"/>
              </a:rPr>
              <a:t>L1 adaptive control theory : guaranteed robustness with fast adaptation </a:t>
            </a:r>
            <a:r>
              <a:rPr lang="en-US" sz="1050" b="0" i="0" dirty="0">
                <a:solidFill>
                  <a:schemeClr val="bg1"/>
                </a:solidFill>
                <a:effectLst/>
                <a:latin typeface="Source Sans Pro" panose="020B0604020202020204" pitchFamily="34" charset="0"/>
              </a:rPr>
              <a:t>. Society for Industrial and Applied Mathematics SIAM, 3600 Market Street, Floor 6, Philadelphia, PA 19104.</a:t>
            </a:r>
            <a:endParaRPr lang="en-US" sz="900" spc="200" dirty="0">
              <a:solidFill>
                <a:schemeClr val="bg1"/>
              </a:solidFill>
              <a:ea typeface="Helvetica Neue Light"/>
              <a:cs typeface="Helvetica Neue Light"/>
              <a:sym typeface="Helvetica Neue Light"/>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3" name="Google Shape;100;p1">
            <a:extLst>
              <a:ext uri="{FF2B5EF4-FFF2-40B4-BE49-F238E27FC236}">
                <a16:creationId xmlns:a16="http://schemas.microsoft.com/office/drawing/2014/main" id="{85A69606-3816-5244-A5CD-EC3EA84F3070}"/>
              </a:ext>
            </a:extLst>
          </p:cNvPr>
          <p:cNvSpPr txBox="1"/>
          <p:nvPr/>
        </p:nvSpPr>
        <p:spPr>
          <a:xfrm>
            <a:off x="376807" y="204051"/>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L1 adaptive controller architecture</a:t>
            </a:r>
          </a:p>
        </p:txBody>
      </p:sp>
      <p:pic>
        <p:nvPicPr>
          <p:cNvPr id="3" name="Picture 2">
            <a:extLst>
              <a:ext uri="{FF2B5EF4-FFF2-40B4-BE49-F238E27FC236}">
                <a16:creationId xmlns:a16="http://schemas.microsoft.com/office/drawing/2014/main" id="{B7B08589-78F9-4D16-8263-9D8D5C5BB057}"/>
              </a:ext>
            </a:extLst>
          </p:cNvPr>
          <p:cNvPicPr>
            <a:picLocks noChangeAspect="1"/>
          </p:cNvPicPr>
          <p:nvPr/>
        </p:nvPicPr>
        <p:blipFill>
          <a:blip r:embed="rId3"/>
          <a:stretch>
            <a:fillRect/>
          </a:stretch>
        </p:blipFill>
        <p:spPr>
          <a:xfrm>
            <a:off x="5831820" y="1403837"/>
            <a:ext cx="6070336" cy="2429852"/>
          </a:xfrm>
          <a:prstGeom prst="rect">
            <a:avLst/>
          </a:prstGeom>
        </p:spPr>
      </p:pic>
      <p:pic>
        <p:nvPicPr>
          <p:cNvPr id="6" name="Picture 5">
            <a:extLst>
              <a:ext uri="{FF2B5EF4-FFF2-40B4-BE49-F238E27FC236}">
                <a16:creationId xmlns:a16="http://schemas.microsoft.com/office/drawing/2014/main" id="{19A34718-3666-4B38-94E7-7F28B4BEE96C}"/>
              </a:ext>
            </a:extLst>
          </p:cNvPr>
          <p:cNvPicPr>
            <a:picLocks noChangeAspect="1"/>
          </p:cNvPicPr>
          <p:nvPr/>
        </p:nvPicPr>
        <p:blipFill>
          <a:blip r:embed="rId4"/>
          <a:stretch>
            <a:fillRect/>
          </a:stretch>
        </p:blipFill>
        <p:spPr>
          <a:xfrm>
            <a:off x="143092" y="1409216"/>
            <a:ext cx="5688728" cy="204470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B0EC6BD-3A9D-4E54-85BA-C2ED3FE809DF}"/>
                  </a:ext>
                </a:extLst>
              </p:cNvPr>
              <p:cNvSpPr txBox="1"/>
              <p:nvPr/>
            </p:nvSpPr>
            <p:spPr>
              <a:xfrm>
                <a:off x="5552641" y="3930125"/>
                <a:ext cx="71936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m:oMathPara>
                </a14:m>
                <a:endParaRPr lang="en-US" sz="2000" dirty="0"/>
              </a:p>
            </p:txBody>
          </p:sp>
        </mc:Choice>
        <mc:Fallback xmlns="">
          <p:sp>
            <p:nvSpPr>
              <p:cNvPr id="7" name="TextBox 6">
                <a:extLst>
                  <a:ext uri="{FF2B5EF4-FFF2-40B4-BE49-F238E27FC236}">
                    <a16:creationId xmlns:a16="http://schemas.microsoft.com/office/drawing/2014/main" id="{3B0EC6BD-3A9D-4E54-85BA-C2ED3FE809DF}"/>
                  </a:ext>
                </a:extLst>
              </p:cNvPr>
              <p:cNvSpPr txBox="1">
                <a:spLocks noRot="1" noChangeAspect="1" noMove="1" noResize="1" noEditPoints="1" noAdjustHandles="1" noChangeArrowheads="1" noChangeShapeType="1" noTextEdit="1"/>
              </p:cNvSpPr>
              <p:nvPr/>
            </p:nvSpPr>
            <p:spPr>
              <a:xfrm>
                <a:off x="5552641" y="3930125"/>
                <a:ext cx="719364"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C06ED1-A90E-4D38-8E02-147B15133B47}"/>
                  </a:ext>
                </a:extLst>
              </p:cNvPr>
              <p:cNvSpPr txBox="1"/>
              <p:nvPr/>
            </p:nvSpPr>
            <p:spPr>
              <a:xfrm>
                <a:off x="9118125" y="3917814"/>
                <a:ext cx="1037335"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𝑟𝑒𝑓</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m:oMathPara>
                </a14:m>
                <a:endParaRPr lang="en-US" sz="2000" dirty="0"/>
              </a:p>
            </p:txBody>
          </p:sp>
        </mc:Choice>
        <mc:Fallback xmlns="">
          <p:sp>
            <p:nvSpPr>
              <p:cNvPr id="16" name="TextBox 15">
                <a:extLst>
                  <a:ext uri="{FF2B5EF4-FFF2-40B4-BE49-F238E27FC236}">
                    <a16:creationId xmlns:a16="http://schemas.microsoft.com/office/drawing/2014/main" id="{64C06ED1-A90E-4D38-8E02-147B15133B47}"/>
                  </a:ext>
                </a:extLst>
              </p:cNvPr>
              <p:cNvSpPr txBox="1">
                <a:spLocks noRot="1" noChangeAspect="1" noMove="1" noResize="1" noEditPoints="1" noAdjustHandles="1" noChangeArrowheads="1" noChangeShapeType="1" noTextEdit="1"/>
              </p:cNvSpPr>
              <p:nvPr/>
            </p:nvSpPr>
            <p:spPr>
              <a:xfrm>
                <a:off x="9118125" y="3917814"/>
                <a:ext cx="1037335" cy="424732"/>
              </a:xfrm>
              <a:prstGeom prst="rect">
                <a:avLst/>
              </a:prstGeom>
              <a:blipFill>
                <a:blip r:embed="rId6"/>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2A9708-0AB4-4635-B1F2-EF04D0A25B9C}"/>
                  </a:ext>
                </a:extLst>
              </p:cNvPr>
              <p:cNvSpPr txBox="1"/>
              <p:nvPr/>
            </p:nvSpPr>
            <p:spPr>
              <a:xfrm>
                <a:off x="1450912" y="3942436"/>
                <a:ext cx="8976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m:oMathPara>
                </a14:m>
                <a:endParaRPr lang="en-US" sz="2000" dirty="0"/>
              </a:p>
            </p:txBody>
          </p:sp>
        </mc:Choice>
        <mc:Fallback xmlns="">
          <p:sp>
            <p:nvSpPr>
              <p:cNvPr id="17" name="TextBox 16">
                <a:extLst>
                  <a:ext uri="{FF2B5EF4-FFF2-40B4-BE49-F238E27FC236}">
                    <a16:creationId xmlns:a16="http://schemas.microsoft.com/office/drawing/2014/main" id="{4B2A9708-0AB4-4635-B1F2-EF04D0A25B9C}"/>
                  </a:ext>
                </a:extLst>
              </p:cNvPr>
              <p:cNvSpPr txBox="1">
                <a:spLocks noRot="1" noChangeAspect="1" noMove="1" noResize="1" noEditPoints="1" noAdjustHandles="1" noChangeArrowheads="1" noChangeShapeType="1" noTextEdit="1"/>
              </p:cNvSpPr>
              <p:nvPr/>
            </p:nvSpPr>
            <p:spPr>
              <a:xfrm>
                <a:off x="1450912" y="3942436"/>
                <a:ext cx="897682" cy="400110"/>
              </a:xfrm>
              <a:prstGeom prst="rect">
                <a:avLst/>
              </a:prstGeom>
              <a:blipFill>
                <a:blip r:embed="rId7"/>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7981491-959E-4AD5-9C6C-59C268F37F46}"/>
              </a:ext>
            </a:extLst>
          </p:cNvPr>
          <p:cNvSpPr txBox="1"/>
          <p:nvPr/>
        </p:nvSpPr>
        <p:spPr>
          <a:xfrm>
            <a:off x="2368097" y="977808"/>
            <a:ext cx="941283" cy="400110"/>
          </a:xfrm>
          <a:prstGeom prst="rect">
            <a:avLst/>
          </a:prstGeom>
          <a:noFill/>
        </p:spPr>
        <p:txBody>
          <a:bodyPr wrap="none" rtlCol="0">
            <a:spAutoFit/>
          </a:bodyPr>
          <a:lstStyle/>
          <a:p>
            <a:r>
              <a:rPr lang="en-US" sz="2000" dirty="0"/>
              <a:t>MRAC</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747DD26-8351-426A-81AD-F83DADA756CA}"/>
                  </a:ext>
                </a:extLst>
              </p:cNvPr>
              <p:cNvSpPr txBox="1"/>
              <p:nvPr/>
            </p:nvSpPr>
            <p:spPr>
              <a:xfrm>
                <a:off x="7692083" y="966230"/>
                <a:ext cx="2349810" cy="400110"/>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ℒ</m:t>
                        </m:r>
                      </m:e>
                      <m:sub>
                        <m:r>
                          <a:rPr lang="en-US" sz="2000" b="0" i="1" smtClean="0">
                            <a:latin typeface="Cambria Math" panose="02040503050406030204" pitchFamily="18" charset="0"/>
                          </a:rPr>
                          <m:t>1</m:t>
                        </m:r>
                      </m:sub>
                    </m:sSub>
                  </m:oMath>
                </a14:m>
                <a:r>
                  <a:rPr lang="en-US" sz="2000" dirty="0"/>
                  <a:t>-adaptive control</a:t>
                </a:r>
              </a:p>
            </p:txBody>
          </p:sp>
        </mc:Choice>
        <mc:Fallback xmlns="">
          <p:sp>
            <p:nvSpPr>
              <p:cNvPr id="22" name="TextBox 21">
                <a:extLst>
                  <a:ext uri="{FF2B5EF4-FFF2-40B4-BE49-F238E27FC236}">
                    <a16:creationId xmlns:a16="http://schemas.microsoft.com/office/drawing/2014/main" id="{D747DD26-8351-426A-81AD-F83DADA756CA}"/>
                  </a:ext>
                </a:extLst>
              </p:cNvPr>
              <p:cNvSpPr txBox="1">
                <a:spLocks noRot="1" noChangeAspect="1" noMove="1" noResize="1" noEditPoints="1" noAdjustHandles="1" noChangeArrowheads="1" noChangeShapeType="1" noTextEdit="1"/>
              </p:cNvSpPr>
              <p:nvPr/>
            </p:nvSpPr>
            <p:spPr>
              <a:xfrm>
                <a:off x="7692083" y="966230"/>
                <a:ext cx="2349810" cy="400110"/>
              </a:xfrm>
              <a:prstGeom prst="rect">
                <a:avLst/>
              </a:prstGeom>
              <a:blipFill>
                <a:blip r:embed="rId8"/>
                <a:stretch>
                  <a:fillRect t="-7692" r="-2078"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20300D-5611-44F4-A3BF-2571EB7B94C3}"/>
                  </a:ext>
                </a:extLst>
              </p:cNvPr>
              <p:cNvSpPr txBox="1"/>
              <p:nvPr/>
            </p:nvSpPr>
            <p:spPr>
              <a:xfrm>
                <a:off x="7692083" y="4426671"/>
                <a:ext cx="3736984" cy="758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𝑟𝑒𝑓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𝑟𝑒𝑓</m:t>
                              </m:r>
                            </m:sub>
                          </m:sSub>
                        </m:e>
                      </m:d>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𝑟𝑒𝑓</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𝜔</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𝑔</m:t>
                              </m:r>
                            </m:sub>
                          </m:sSub>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𝑟𝑒𝑓</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oMath>
                  </m:oMathPara>
                </a14:m>
                <a:endParaRPr lang="en-US" b="0" dirty="0"/>
              </a:p>
            </p:txBody>
          </p:sp>
        </mc:Choice>
        <mc:Fallback xmlns="">
          <p:sp>
            <p:nvSpPr>
              <p:cNvPr id="9" name="TextBox 8">
                <a:extLst>
                  <a:ext uri="{FF2B5EF4-FFF2-40B4-BE49-F238E27FC236}">
                    <a16:creationId xmlns:a16="http://schemas.microsoft.com/office/drawing/2014/main" id="{5820300D-5611-44F4-A3BF-2571EB7B94C3}"/>
                  </a:ext>
                </a:extLst>
              </p:cNvPr>
              <p:cNvSpPr txBox="1">
                <a:spLocks noRot="1" noChangeAspect="1" noMove="1" noResize="1" noEditPoints="1" noAdjustHandles="1" noChangeArrowheads="1" noChangeShapeType="1" noTextEdit="1"/>
              </p:cNvSpPr>
              <p:nvPr/>
            </p:nvSpPr>
            <p:spPr>
              <a:xfrm>
                <a:off x="7692083" y="4426671"/>
                <a:ext cx="3736984" cy="7585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A14CBF6-BA02-4BE6-8720-C487671BB715}"/>
                  </a:ext>
                </a:extLst>
              </p:cNvPr>
              <p:cNvSpPr txBox="1"/>
              <p:nvPr/>
            </p:nvSpPr>
            <p:spPr>
              <a:xfrm>
                <a:off x="322013" y="4561964"/>
                <a:ext cx="3155479" cy="4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𝑚</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e>
                              <m:e>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e>
                            </m:mr>
                          </m:m>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r>
                        <a:rPr lang="en-US" i="1">
                          <a:latin typeface="Cambria Math" panose="02040503050406030204" pitchFamily="18" charset="0"/>
                        </a:rPr>
                        <m:t>+</m:t>
                      </m:r>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e>
                          </m:eqArr>
                        </m:e>
                      </m:d>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24" name="TextBox 23">
                <a:extLst>
                  <a:ext uri="{FF2B5EF4-FFF2-40B4-BE49-F238E27FC236}">
                    <a16:creationId xmlns:a16="http://schemas.microsoft.com/office/drawing/2014/main" id="{DA14CBF6-BA02-4BE6-8720-C487671BB715}"/>
                  </a:ext>
                </a:extLst>
              </p:cNvPr>
              <p:cNvSpPr txBox="1">
                <a:spLocks noRot="1" noChangeAspect="1" noMove="1" noResize="1" noEditPoints="1" noAdjustHandles="1" noChangeArrowheads="1" noChangeShapeType="1" noTextEdit="1"/>
              </p:cNvSpPr>
              <p:nvPr/>
            </p:nvSpPr>
            <p:spPr>
              <a:xfrm>
                <a:off x="322013" y="4561964"/>
                <a:ext cx="3155479" cy="487954"/>
              </a:xfrm>
              <a:prstGeom prst="rect">
                <a:avLst/>
              </a:prstGeom>
              <a:blipFill>
                <a:blip r:embed="rId10"/>
                <a:stretch>
                  <a:fillRect b="-750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17EBFC87-AC11-468B-A56B-FCFDECFC68C8}"/>
              </a:ext>
            </a:extLst>
          </p:cNvPr>
          <p:cNvCxnSpPr/>
          <p:nvPr/>
        </p:nvCxnSpPr>
        <p:spPr>
          <a:xfrm>
            <a:off x="2838738" y="4142491"/>
            <a:ext cx="2507962"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CFFE67F-65D5-4839-B95F-9FED3B50291A}"/>
              </a:ext>
            </a:extLst>
          </p:cNvPr>
          <p:cNvCxnSpPr/>
          <p:nvPr/>
        </p:nvCxnSpPr>
        <p:spPr>
          <a:xfrm>
            <a:off x="6438102" y="4130180"/>
            <a:ext cx="2507962"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2F5E76-2884-4526-A747-F031292FBE39}"/>
                  </a:ext>
                </a:extLst>
              </p:cNvPr>
              <p:cNvSpPr txBox="1"/>
              <p:nvPr/>
            </p:nvSpPr>
            <p:spPr>
              <a:xfrm>
                <a:off x="84993" y="5261999"/>
                <a:ext cx="5565947" cy="954107"/>
              </a:xfrm>
              <a:prstGeom prst="rect">
                <a:avLst/>
              </a:prstGeom>
              <a:noFill/>
            </p:spPr>
            <p:txBody>
              <a:bodyPr wrap="none" rtlCol="0">
                <a:spAutoFit/>
              </a:bodyPr>
              <a:lstStyle/>
              <a:p>
                <a:pPr marL="285750" indent="-285750">
                  <a:buFont typeface="Arial" panose="020B0604020202020204" pitchFamily="34" charset="0"/>
                  <a:buChar char="•"/>
                </a:pPr>
                <a:r>
                  <a:rPr lang="en-US" dirty="0"/>
                  <a:t>Tracking performance varies with </a:t>
                </a:r>
                <a14:m>
                  <m:oMath xmlns:m="http://schemas.openxmlformats.org/officeDocument/2006/math">
                    <m:r>
                      <m:rPr>
                        <m:sty m:val="p"/>
                      </m:rPr>
                      <a:rPr lang="en-US" b="0" i="0" smtClean="0">
                        <a:latin typeface="Cambria Math" panose="02040503050406030204" pitchFamily="18" charset="0"/>
                      </a:rPr>
                      <m:t>Γ</m:t>
                    </m:r>
                  </m:oMath>
                </a14:m>
                <a:r>
                  <a:rPr lang="en-US" dirty="0"/>
                  <a:t> adaptation gain</a:t>
                </a:r>
              </a:p>
              <a:p>
                <a:pPr marL="285750" indent="-285750">
                  <a:buFont typeface="Arial" panose="020B0604020202020204" pitchFamily="34" charset="0"/>
                  <a:buChar char="•"/>
                </a:pPr>
                <a:r>
                  <a:rPr lang="en-US" dirty="0"/>
                  <a:t>High frequency adaptation leads to high frequency control signal</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𝑑</m:t>
                        </m:r>
                      </m:sub>
                    </m:sSub>
                  </m:oMath>
                </a14:m>
                <a:r>
                  <a:rPr lang="en-US" dirty="0"/>
                  <a:t> time delay margin decreases with </a:t>
                </a:r>
                <a14:m>
                  <m:oMath xmlns:m="http://schemas.openxmlformats.org/officeDocument/2006/math">
                    <m:r>
                      <m:rPr>
                        <m:sty m:val="p"/>
                      </m:rPr>
                      <a:rPr lang="en-US" b="0" i="0" smtClean="0">
                        <a:latin typeface="Cambria Math" panose="02040503050406030204" pitchFamily="18" charset="0"/>
                      </a:rPr>
                      <m:t>Γ</m:t>
                    </m:r>
                  </m:oMath>
                </a14:m>
                <a:endParaRPr lang="en-US" b="0" dirty="0"/>
              </a:p>
              <a:p>
                <a:pPr marL="285750" indent="-285750">
                  <a:buFont typeface="Arial" panose="020B0604020202020204" pitchFamily="34" charset="0"/>
                  <a:buChar char="•"/>
                </a:pPr>
                <a:r>
                  <a:rPr lang="en-US" dirty="0"/>
                  <a:t>Adaptive parameters unbounded given input disturbance</a:t>
                </a:r>
              </a:p>
            </p:txBody>
          </p:sp>
        </mc:Choice>
        <mc:Fallback xmlns="">
          <p:sp>
            <p:nvSpPr>
              <p:cNvPr id="15" name="TextBox 14">
                <a:extLst>
                  <a:ext uri="{FF2B5EF4-FFF2-40B4-BE49-F238E27FC236}">
                    <a16:creationId xmlns:a16="http://schemas.microsoft.com/office/drawing/2014/main" id="{F92F5E76-2884-4526-A747-F031292FBE39}"/>
                  </a:ext>
                </a:extLst>
              </p:cNvPr>
              <p:cNvSpPr txBox="1">
                <a:spLocks noRot="1" noChangeAspect="1" noMove="1" noResize="1" noEditPoints="1" noAdjustHandles="1" noChangeArrowheads="1" noChangeShapeType="1" noTextEdit="1"/>
              </p:cNvSpPr>
              <p:nvPr/>
            </p:nvSpPr>
            <p:spPr>
              <a:xfrm>
                <a:off x="84993" y="5261999"/>
                <a:ext cx="5565947" cy="954107"/>
              </a:xfrm>
              <a:prstGeom prst="rect">
                <a:avLst/>
              </a:prstGeom>
              <a:blipFill>
                <a:blip r:embed="rId11"/>
                <a:stretch>
                  <a:fillRect l="-219" t="-1274" b="-5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5E706C-9571-43CC-A182-C761B0244DD1}"/>
                  </a:ext>
                </a:extLst>
              </p:cNvPr>
              <p:cNvSpPr txBox="1"/>
              <p:nvPr/>
            </p:nvSpPr>
            <p:spPr>
              <a:xfrm>
                <a:off x="6272006" y="5161612"/>
                <a:ext cx="5748544" cy="1081130"/>
              </a:xfrm>
              <a:prstGeom prst="rect">
                <a:avLst/>
              </a:prstGeom>
              <a:noFill/>
            </p:spPr>
            <p:txBody>
              <a:bodyPr wrap="square" rtlCol="0">
                <a:spAutoFit/>
              </a:bodyPr>
              <a:lstStyle/>
              <a:p>
                <a:pPr marL="285750" indent="-285750">
                  <a:buFont typeface="Arial" panose="020B0604020202020204" pitchFamily="34" charset="0"/>
                  <a:buChar char="•"/>
                </a:pPr>
                <a:r>
                  <a:rPr lang="en-US" dirty="0"/>
                  <a:t>Guaranteed transients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e>
                        </m:d>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ℒ</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m:rPr>
                                    <m:sty m:val="p"/>
                                  </m:rPr>
                                  <a:rPr lang="en-US" b="0" i="0" smtClean="0">
                                    <a:latin typeface="Cambria Math" panose="02040503050406030204" pitchFamily="18" charset="0"/>
                                  </a:rPr>
                                  <m:t>Γ</m:t>
                                </m:r>
                              </m:e>
                            </m:rad>
                          </m:den>
                        </m:f>
                      </m:e>
                    </m:d>
                  </m:oMath>
                </a14:m>
                <a:endParaRPr lang="en-US" dirty="0"/>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𝑐</m:t>
                        </m:r>
                      </m:sub>
                    </m:sSub>
                  </m:oMath>
                </a14:m>
                <a:r>
                  <a:rPr lang="en-US" dirty="0"/>
                  <a:t> bandwidth of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limits high frequency components in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𝑑</m:t>
                        </m:r>
                      </m:sub>
                    </m:sSub>
                  </m:oMath>
                </a14:m>
                <a:r>
                  <a:rPr lang="en-US" dirty="0"/>
                  <a:t> time delay margin decoupled from </a:t>
                </a:r>
                <a14:m>
                  <m:oMath xmlns:m="http://schemas.openxmlformats.org/officeDocument/2006/math">
                    <m:r>
                      <m:rPr>
                        <m:sty m:val="p"/>
                      </m:rPr>
                      <a:rPr lang="en-US" b="0" i="0" smtClean="0">
                        <a:latin typeface="Cambria Math" panose="02040503050406030204" pitchFamily="18" charset="0"/>
                      </a:rPr>
                      <m:t>Γ</m:t>
                    </m:r>
                  </m:oMath>
                </a14:m>
                <a:endParaRPr lang="en-US" b="0" dirty="0"/>
              </a:p>
              <a:p>
                <a:pPr marL="285750" indent="-285750">
                  <a:buFont typeface="Arial" panose="020B0604020202020204" pitchFamily="34" charset="0"/>
                  <a:buChar char="•"/>
                </a:pPr>
                <a:r>
                  <a:rPr lang="en-US" dirty="0"/>
                  <a:t>Adaptive parameters adjust to guarantee transients</a:t>
                </a:r>
              </a:p>
            </p:txBody>
          </p:sp>
        </mc:Choice>
        <mc:Fallback xmlns="">
          <p:sp>
            <p:nvSpPr>
              <p:cNvPr id="26" name="TextBox 25">
                <a:extLst>
                  <a:ext uri="{FF2B5EF4-FFF2-40B4-BE49-F238E27FC236}">
                    <a16:creationId xmlns:a16="http://schemas.microsoft.com/office/drawing/2014/main" id="{285E706C-9571-43CC-A182-C761B0244DD1}"/>
                  </a:ext>
                </a:extLst>
              </p:cNvPr>
              <p:cNvSpPr txBox="1">
                <a:spLocks noRot="1" noChangeAspect="1" noMove="1" noResize="1" noEditPoints="1" noAdjustHandles="1" noChangeArrowheads="1" noChangeShapeType="1" noTextEdit="1"/>
              </p:cNvSpPr>
              <p:nvPr/>
            </p:nvSpPr>
            <p:spPr>
              <a:xfrm>
                <a:off x="6272006" y="5161612"/>
                <a:ext cx="5748544" cy="1081130"/>
              </a:xfrm>
              <a:prstGeom prst="rect">
                <a:avLst/>
              </a:prstGeom>
              <a:blipFill>
                <a:blip r:embed="rId12"/>
                <a:stretch>
                  <a:fillRect l="-212" b="-5085"/>
                </a:stretch>
              </a:blipFill>
            </p:spPr>
            <p:txBody>
              <a:bodyPr/>
              <a:lstStyle/>
              <a:p>
                <a:r>
                  <a:rPr lang="en-US">
                    <a:noFill/>
                  </a:rPr>
                  <a:t> </a:t>
                </a:r>
              </a:p>
            </p:txBody>
          </p:sp>
        </mc:Fallback>
      </mc:AlternateContent>
    </p:spTree>
    <p:extLst>
      <p:ext uri="{BB962C8B-B14F-4D97-AF65-F5344CB8AC3E}">
        <p14:creationId xmlns:p14="http://schemas.microsoft.com/office/powerpoint/2010/main" val="299657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100;p1">
            <a:extLst>
              <a:ext uri="{FF2B5EF4-FFF2-40B4-BE49-F238E27FC236}">
                <a16:creationId xmlns:a16="http://schemas.microsoft.com/office/drawing/2014/main" id="{B922E6F9-2383-DE41-BF46-8C23337DD107}"/>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1" name="Google Shape;145;p7">
            <a:extLst>
              <a:ext uri="{FF2B5EF4-FFF2-40B4-BE49-F238E27FC236}">
                <a16:creationId xmlns:a16="http://schemas.microsoft.com/office/drawing/2014/main" id="{614C97B7-5CDB-E748-9964-18DA2B80CC66}"/>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3" name="Google Shape;100;p1">
                <a:extLst>
                  <a:ext uri="{FF2B5EF4-FFF2-40B4-BE49-F238E27FC236}">
                    <a16:creationId xmlns:a16="http://schemas.microsoft.com/office/drawing/2014/main" id="{85A69606-3816-5244-A5CD-EC3EA84F3070}"/>
                  </a:ext>
                </a:extLst>
              </p:cNvPr>
              <p:cNvSpPr txBox="1"/>
              <p:nvPr/>
            </p:nvSpPr>
            <p:spPr>
              <a:xfrm>
                <a:off x="376808" y="116095"/>
                <a:ext cx="10910026" cy="680659"/>
              </a:xfrm>
              <a:prstGeom prst="rect">
                <a:avLst/>
              </a:prstGeom>
              <a:noFill/>
              <a:ln>
                <a:noFill/>
              </a:ln>
            </p:spPr>
            <p:txBody>
              <a:bodyPr spcFirstLastPara="1" wrap="square" lIns="91425" tIns="45700" rIns="91425" bIns="45700" anchor="t" anchorCtr="0">
                <a:spAutoFit/>
              </a:bodyPr>
              <a:lstStyle/>
              <a:p>
                <a:pPr lvl="0"/>
                <a:r>
                  <a:rPr lang="en-US" sz="2400" dirty="0">
                    <a:solidFill>
                      <a:schemeClr val="lt1"/>
                    </a:solidFill>
                    <a:latin typeface="+mn-lt"/>
                    <a:ea typeface="Helvetica Neue Light"/>
                    <a:cs typeface="Helvetica Neue Light"/>
                    <a:sym typeface="Helvetica Neue Light"/>
                  </a:rPr>
                  <a:t>L1-norm condition and filter design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𝐶</m:t>
                    </m:r>
                    <m:r>
                      <a:rPr lang="en-US" sz="2400" b="0" i="1" smtClean="0">
                        <a:solidFill>
                          <a:schemeClr val="lt1"/>
                        </a:solidFill>
                        <a:latin typeface="Cambria Math" panose="02040503050406030204" pitchFamily="18" charset="0"/>
                        <a:ea typeface="Helvetica Neue Light"/>
                        <a:cs typeface="Helvetica Neue Light"/>
                        <a:sym typeface="Helvetica Neue Light"/>
                      </a:rPr>
                      <m:t>(</m:t>
                    </m:r>
                    <m:r>
                      <a:rPr lang="en-US" sz="2400" b="0" i="1" smtClean="0">
                        <a:solidFill>
                          <a:schemeClr val="lt1"/>
                        </a:solidFill>
                        <a:latin typeface="Cambria Math" panose="02040503050406030204" pitchFamily="18" charset="0"/>
                        <a:ea typeface="Helvetica Neue Light"/>
                        <a:cs typeface="Helvetica Neue Light"/>
                        <a:sym typeface="Helvetica Neue Light"/>
                      </a:rPr>
                      <m:t>𝑠</m:t>
                    </m:r>
                    <m:r>
                      <a:rPr lang="en-US" sz="2400" b="0" i="1" smtClean="0">
                        <a:solidFill>
                          <a:schemeClr val="bg1"/>
                        </a:solidFill>
                        <a:latin typeface="Cambria Math" panose="02040503050406030204" pitchFamily="18" charset="0"/>
                        <a:ea typeface="Helvetica Neue Light"/>
                        <a:cs typeface="Helvetica Neue Light"/>
                        <a:sym typeface="Helvetica Neue Light"/>
                      </a:rPr>
                      <m:t>)</m:t>
                    </m:r>
                    <m:r>
                      <a:rPr lang="en-US"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𝜔</m:t>
                        </m:r>
                        <m:r>
                          <a:rPr lang="en-US" sz="2400" i="1">
                            <a:solidFill>
                              <a:schemeClr val="bg1"/>
                            </a:solidFill>
                            <a:latin typeface="Cambria Math" panose="02040503050406030204" pitchFamily="18" charset="0"/>
                          </a:rPr>
                          <m:t>𝑘𝐷</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𝑠</m:t>
                            </m:r>
                          </m:e>
                        </m:d>
                      </m:num>
                      <m:den>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𝜔</m:t>
                        </m:r>
                        <m:r>
                          <a:rPr lang="en-US" sz="2400" i="1">
                            <a:solidFill>
                              <a:schemeClr val="bg1"/>
                            </a:solidFill>
                            <a:latin typeface="Cambria Math" panose="02040503050406030204" pitchFamily="18" charset="0"/>
                          </a:rPr>
                          <m:t>𝑘𝐷</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𝑠</m:t>
                            </m:r>
                          </m:e>
                        </m:d>
                      </m:den>
                    </m:f>
                  </m:oMath>
                </a14:m>
                <a:r>
                  <a:rPr lang="en-US" sz="2400" dirty="0">
                    <a:solidFill>
                      <a:schemeClr val="lt1"/>
                    </a:solidFill>
                    <a:latin typeface="+mn-lt"/>
                    <a:ea typeface="Helvetica Neue Light"/>
                    <a:cs typeface="Helvetica Neue Light"/>
                    <a:sym typeface="Helvetica Neue Light"/>
                  </a:rPr>
                  <a:t>, </a:t>
                </a:r>
                <a14:m>
                  <m:oMath xmlns:m="http://schemas.openxmlformats.org/officeDocument/2006/math">
                    <m:r>
                      <a:rPr lang="en-US" sz="2400" b="0" i="1" smtClean="0">
                        <a:solidFill>
                          <a:schemeClr val="lt1"/>
                        </a:solidFill>
                        <a:latin typeface="Cambria Math" panose="02040503050406030204" pitchFamily="18" charset="0"/>
                        <a:ea typeface="Helvetica Neue Light"/>
                        <a:cs typeface="Helvetica Neue Light"/>
                        <a:sym typeface="Helvetica Neue Light"/>
                      </a:rPr>
                      <m:t>𝑘</m:t>
                    </m:r>
                    <m:r>
                      <a:rPr lang="en-US" sz="2400" b="0" i="1" smtClean="0">
                        <a:solidFill>
                          <a:schemeClr val="lt1"/>
                        </a:solidFill>
                        <a:latin typeface="Cambria Math" panose="02040503050406030204" pitchFamily="18" charset="0"/>
                        <a:ea typeface="Helvetica Neue Light"/>
                        <a:cs typeface="Helvetica Neue Light"/>
                        <a:sym typeface="Helvetica Neue Light"/>
                      </a:rPr>
                      <m:t>=20</m:t>
                    </m:r>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3" name="Google Shape;100;p1">
                <a:extLst>
                  <a:ext uri="{FF2B5EF4-FFF2-40B4-BE49-F238E27FC236}">
                    <a16:creationId xmlns:a16="http://schemas.microsoft.com/office/drawing/2014/main" id="{85A69606-3816-5244-A5CD-EC3EA84F3070}"/>
                  </a:ext>
                </a:extLst>
              </p:cNvPr>
              <p:cNvSpPr txBox="1">
                <a:spLocks noRot="1" noChangeAspect="1" noMove="1" noResize="1" noEditPoints="1" noAdjustHandles="1" noChangeArrowheads="1" noChangeShapeType="1" noTextEdit="1"/>
              </p:cNvSpPr>
              <p:nvPr/>
            </p:nvSpPr>
            <p:spPr>
              <a:xfrm>
                <a:off x="376808" y="116095"/>
                <a:ext cx="10910026" cy="680659"/>
              </a:xfrm>
              <a:prstGeom prst="rect">
                <a:avLst/>
              </a:prstGeom>
              <a:blipFill>
                <a:blip r:embed="rId3"/>
                <a:stretch>
                  <a:fillRect l="-894" b="-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EF9E0E1-A548-4A41-86DD-BAE7F74F6821}"/>
                  </a:ext>
                </a:extLst>
              </p:cNvPr>
              <p:cNvSpPr txBox="1"/>
              <p:nvPr/>
            </p:nvSpPr>
            <p:spPr>
              <a:xfrm>
                <a:off x="939144" y="976411"/>
                <a:ext cx="4515869" cy="1996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r>
                                <a:rPr lang="en-US" sz="1600" b="0" i="1" smtClean="0">
                                  <a:latin typeface="Cambria Math" panose="02040503050406030204" pitchFamily="18" charset="0"/>
                                </a:rPr>
                                <m:t>𝕀</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𝑚</m:t>
                                  </m:r>
                                </m:sub>
                              </m:sSub>
                            </m:e>
                          </m:d>
                        </m:e>
                        <m:sup>
                          <m:r>
                            <a:rPr lang="en-US" sz="1600" b="0" i="1" smtClean="0">
                              <a:latin typeface="Cambria Math" panose="02040503050406030204" pitchFamily="18" charset="0"/>
                            </a:rPr>
                            <m:t>−1</m:t>
                          </m:r>
                        </m:sup>
                      </m:s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sub>
                      </m:sSub>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𝜔</m:t>
                          </m:r>
                          <m:r>
                            <a:rPr lang="en-US" sz="1600" b="0" i="1" smtClean="0">
                              <a:latin typeface="Cambria Math" panose="02040503050406030204" pitchFamily="18" charset="0"/>
                            </a:rPr>
                            <m:t>𝑘𝐷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num>
                        <m:den>
                          <m:r>
                            <a:rPr lang="en-US" sz="1600" b="0" i="1" smtClean="0">
                              <a:latin typeface="Cambria Math" panose="02040503050406030204" pitchFamily="18" charset="0"/>
                            </a:rPr>
                            <m:t>1+</m:t>
                          </m:r>
                          <m:r>
                            <a:rPr lang="en-US" sz="1600" b="0" i="1" smtClean="0">
                              <a:latin typeface="Cambria Math" panose="02040503050406030204" pitchFamily="18" charset="0"/>
                            </a:rPr>
                            <m:t>𝜔</m:t>
                          </m:r>
                          <m:r>
                            <a:rPr lang="en-US" sz="1600" b="0" i="1" smtClean="0">
                              <a:latin typeface="Cambria Math" panose="02040503050406030204" pitchFamily="18" charset="0"/>
                            </a:rPr>
                            <m:t>𝑘𝐷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den>
                      </m:f>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0" smtClean="0">
                          <a:latin typeface="Cambria Math" panose="02040503050406030204" pitchFamily="18" charset="0"/>
                        </a:rPr>
                        <m:t>=</m:t>
                      </m:r>
                      <m:r>
                        <m:rPr>
                          <m:sty m:val="p"/>
                        </m:rPr>
                        <a:rPr lang="en-US" sz="1600" b="0" i="0" smtClean="0">
                          <a:latin typeface="Cambria Math" panose="02040503050406030204" pitchFamily="18" charset="0"/>
                        </a:rPr>
                        <m:t>H</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s</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e>
                      </m:d>
                    </m:oMath>
                  </m:oMathPara>
                </a14:m>
                <a:endParaRPr lang="en-US" sz="1600" dirty="0"/>
              </a:p>
              <a:p>
                <a:endParaRPr lang="en-US" sz="1600" dirty="0"/>
              </a:p>
              <a:p>
                <a:pPr>
                  <a:spcAft>
                    <a:spcPts val="600"/>
                  </a:spcAft>
                </a:pP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ℒ</m:t>
                        </m:r>
                      </m:e>
                      <m:sub>
                        <m:r>
                          <a:rPr lang="en-US" sz="1800" b="0" i="1" smtClean="0">
                            <a:latin typeface="Cambria Math" panose="02040503050406030204" pitchFamily="18" charset="0"/>
                            <a:ea typeface="Cambria Math" panose="02040503050406030204" pitchFamily="18" charset="0"/>
                          </a:rPr>
                          <m:t>1</m:t>
                        </m:r>
                      </m:sub>
                    </m:sSub>
                  </m:oMath>
                </a14:m>
                <a:r>
                  <a:rPr lang="en-US" sz="1800" dirty="0">
                    <a:latin typeface="Cambria Math" panose="02040503050406030204" pitchFamily="18" charset="0"/>
                    <a:ea typeface="Cambria Math" panose="02040503050406030204" pitchFamily="18" charset="0"/>
                  </a:rPr>
                  <a:t>-norm condition</a:t>
                </a:r>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𝐺</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e>
                          </m:d>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ℒ</m:t>
                              </m:r>
                            </m:e>
                            <m:sub>
                              <m:r>
                                <a:rPr lang="en-US" sz="1600" b="0" i="1" smtClean="0">
                                  <a:latin typeface="Cambria Math" panose="02040503050406030204" pitchFamily="18" charset="0"/>
                                </a:rPr>
                                <m:t>1</m:t>
                              </m:r>
                            </m:sub>
                          </m:sSub>
                        </m:sub>
                      </m:sSub>
                      <m:r>
                        <a:rPr lang="en-US" sz="1600" b="0" i="1" smtClean="0">
                          <a:latin typeface="Cambria Math" panose="02040503050406030204" pitchFamily="18" charset="0"/>
                        </a:rPr>
                        <m:t>𝐿</m:t>
                      </m:r>
                      <m:r>
                        <a:rPr lang="en-US" sz="1600" b="0" i="1" smtClean="0">
                          <a:latin typeface="Cambria Math" panose="02040503050406030204" pitchFamily="18" charset="0"/>
                        </a:rPr>
                        <m:t>&lt;1</m:t>
                      </m:r>
                    </m:oMath>
                  </m:oMathPara>
                </a14:m>
                <a:endParaRPr lang="en-US" sz="1600" dirty="0"/>
              </a:p>
            </p:txBody>
          </p:sp>
        </mc:Choice>
        <mc:Fallback xmlns="">
          <p:sp>
            <p:nvSpPr>
              <p:cNvPr id="3" name="TextBox 2">
                <a:extLst>
                  <a:ext uri="{FF2B5EF4-FFF2-40B4-BE49-F238E27FC236}">
                    <a16:creationId xmlns:a16="http://schemas.microsoft.com/office/drawing/2014/main" id="{DEF9E0E1-A548-4A41-86DD-BAE7F74F6821}"/>
                  </a:ext>
                </a:extLst>
              </p:cNvPr>
              <p:cNvSpPr txBox="1">
                <a:spLocks noRot="1" noChangeAspect="1" noMove="1" noResize="1" noEditPoints="1" noAdjustHandles="1" noChangeArrowheads="1" noChangeShapeType="1" noTextEdit="1"/>
              </p:cNvSpPr>
              <p:nvPr/>
            </p:nvSpPr>
            <p:spPr>
              <a:xfrm>
                <a:off x="939144" y="976411"/>
                <a:ext cx="4515869" cy="1996765"/>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033F476-56F1-4191-9AE1-A5FA917D4234}"/>
              </a:ext>
            </a:extLst>
          </p:cNvPr>
          <p:cNvPicPr>
            <a:picLocks noChangeAspect="1"/>
          </p:cNvPicPr>
          <p:nvPr/>
        </p:nvPicPr>
        <p:blipFill rotWithShape="1">
          <a:blip r:embed="rId5"/>
          <a:srcRect t="5752"/>
          <a:stretch/>
        </p:blipFill>
        <p:spPr>
          <a:xfrm>
            <a:off x="6164139" y="3040443"/>
            <a:ext cx="5863857" cy="3322644"/>
          </a:xfrm>
          <a:prstGeom prst="rect">
            <a:avLst/>
          </a:prstGeom>
        </p:spPr>
      </p:pic>
      <p:pic>
        <p:nvPicPr>
          <p:cNvPr id="13" name="Picture 12">
            <a:extLst>
              <a:ext uri="{FF2B5EF4-FFF2-40B4-BE49-F238E27FC236}">
                <a16:creationId xmlns:a16="http://schemas.microsoft.com/office/drawing/2014/main" id="{30B63ECF-69F6-46F6-986E-85F04817708E}"/>
              </a:ext>
            </a:extLst>
          </p:cNvPr>
          <p:cNvPicPr>
            <a:picLocks noChangeAspect="1"/>
          </p:cNvPicPr>
          <p:nvPr/>
        </p:nvPicPr>
        <p:blipFill rotWithShape="1">
          <a:blip r:embed="rId6"/>
          <a:srcRect t="10086"/>
          <a:stretch/>
        </p:blipFill>
        <p:spPr>
          <a:xfrm>
            <a:off x="643060" y="3065842"/>
            <a:ext cx="4889501" cy="3297244"/>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7E1088-3CD9-4150-8157-E1F81262B997}"/>
                  </a:ext>
                </a:extLst>
              </p:cNvPr>
              <p:cNvSpPr txBox="1"/>
              <p:nvPr/>
            </p:nvSpPr>
            <p:spPr>
              <a:xfrm>
                <a:off x="5894992" y="957442"/>
                <a:ext cx="6146800" cy="198464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600" i="1">
                          <a:latin typeface="Cambria Math" panose="02040503050406030204" pitchFamily="18" charset="0"/>
                        </a:rPr>
                        <m:t>𝐿</m:t>
                      </m:r>
                      <m:r>
                        <a:rPr lang="en-US" sz="1600" i="1">
                          <a:latin typeface="Cambria Math" panose="02040503050406030204" pitchFamily="18" charset="0"/>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max</m:t>
                              </m:r>
                            </m:e>
                            <m:lim>
                              <m:r>
                                <m:rPr>
                                  <m:sty m:val="p"/>
                                </m:rPr>
                                <a:rPr lang="en-US" sz="1600">
                                  <a:latin typeface="Cambria Math" panose="02040503050406030204" pitchFamily="18" charset="0"/>
                                </a:rPr>
                                <m:t>Θ</m:t>
                              </m:r>
                            </m:lim>
                          </m:limLow>
                        </m:fName>
                        <m:e>
                          <m:r>
                            <a:rPr lang="en-US" sz="1600" i="1">
                              <a:latin typeface="Cambria Math" panose="02040503050406030204" pitchFamily="18" charset="0"/>
                            </a:rPr>
                            <m:t>𝜃</m:t>
                          </m:r>
                        </m:e>
                      </m:fun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𝐺</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e>
                          </m:d>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ℒ</m:t>
                              </m:r>
                            </m:e>
                            <m:sub>
                              <m:r>
                                <a:rPr lang="en-US" sz="1600" b="0" i="1" smtClean="0">
                                  <a:latin typeface="Cambria Math" panose="02040503050406030204" pitchFamily="18" charset="0"/>
                                </a:rPr>
                                <m:t>1</m:t>
                              </m:r>
                            </m:sub>
                          </m:sSub>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𝑔</m:t>
                                  </m:r>
                                </m:e>
                                <m:sub>
                                  <m:r>
                                    <a:rPr lang="en-US" sz="1600" b="0" i="1" smtClean="0">
                                      <a:latin typeface="Cambria Math" panose="02040503050406030204" pitchFamily="18" charset="0"/>
                                    </a:rPr>
                                    <m:t>𝜏</m:t>
                                  </m:r>
                                </m:sub>
                              </m:sSub>
                            </m:e>
                          </m:d>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ℒ</m:t>
                              </m:r>
                            </m:e>
                            <m:sub>
                              <m:r>
                                <a:rPr lang="en-US" sz="1600" b="0" i="1" smtClean="0">
                                  <a:latin typeface="Cambria Math" panose="02040503050406030204" pitchFamily="18" charset="0"/>
                                </a:rPr>
                                <m:t>1</m:t>
                              </m:r>
                            </m:sub>
                          </m:sSub>
                        </m:sub>
                      </m:sSub>
                      <m:r>
                        <a:rPr lang="en-US" sz="1600" b="0" i="1" smtClean="0">
                          <a:latin typeface="Cambria Math" panose="02040503050406030204" pitchFamily="18" charset="0"/>
                        </a:rPr>
                        <m:t>=</m:t>
                      </m:r>
                      <m:nary>
                        <m:naryPr>
                          <m:ctrlPr>
                            <a:rPr lang="en-US" sz="1600" b="0" i="1" smtClean="0">
                              <a:latin typeface="Cambria Math" panose="02040503050406030204" pitchFamily="18" charset="0"/>
                            </a:rPr>
                          </m:ctrlPr>
                        </m:naryPr>
                        <m:sub>
                          <m:r>
                            <a:rPr lang="en-US" sz="1600" b="0" i="1" smtClean="0">
                              <a:latin typeface="Cambria Math" panose="02040503050406030204" pitchFamily="18" charset="0"/>
                            </a:rPr>
                            <m:t>0</m:t>
                          </m:r>
                        </m:sub>
                        <m:sup>
                          <m:r>
                            <a:rPr lang="en-US" sz="1600" b="0" i="1" smtClean="0">
                              <a:latin typeface="Cambria Math" panose="02040503050406030204" pitchFamily="18" charset="0"/>
                            </a:rPr>
                            <m:t>𝜏</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e>
                          </m:d>
                          <m:r>
                            <a:rPr lang="en-US" sz="1600" b="0" i="1" smtClean="0">
                              <a:latin typeface="Cambria Math" panose="02040503050406030204" pitchFamily="18" charset="0"/>
                            </a:rPr>
                            <m:t>𝑑𝑡</m:t>
                          </m:r>
                        </m:e>
                      </m:nary>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𝑘</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r>
                            <a:rPr lang="en-US" sz="1600" b="0" i="1" smtClean="0">
                              <a:latin typeface="Cambria Math" panose="02040503050406030204" pitchFamily="18" charset="0"/>
                            </a:rPr>
                            <m:t> </m:t>
                          </m:r>
                        </m:e>
                      </m:nary>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𝑠</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𝜔</m:t>
                          </m:r>
                          <m:r>
                            <a:rPr lang="en-US" sz="1600" b="0" i="1" smtClean="0">
                              <a:latin typeface="Cambria Math" panose="02040503050406030204" pitchFamily="18" charset="0"/>
                            </a:rPr>
                            <m:t>𝑘</m:t>
                          </m:r>
                        </m:num>
                        <m:den>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𝜔</m:t>
                          </m:r>
                          <m:r>
                            <a:rPr lang="en-US" sz="1600" b="0" i="1" smtClean="0">
                              <a:latin typeface="Cambria Math" panose="02040503050406030204" pitchFamily="18" charset="0"/>
                            </a:rPr>
                            <m:t>𝑘</m:t>
                          </m:r>
                        </m:den>
                      </m:f>
                    </m:oMath>
                  </m:oMathPara>
                </a14:m>
                <a:endParaRPr lang="en-US" sz="1600" b="0" dirty="0"/>
              </a:p>
              <a:p>
                <a:endParaRPr lang="en-US" sz="1600" b="0" dirty="0"/>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𝑠</m:t>
                          </m:r>
                          <m:r>
                            <a:rPr lang="en-US" sz="1600" b="0" i="1" smtClean="0">
                              <a:latin typeface="Cambria Math" panose="02040503050406030204" pitchFamily="18" charset="0"/>
                            </a:rPr>
                            <m:t>+30 </m:t>
                          </m:r>
                        </m:num>
                        <m:den>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r>
                                <a:rPr lang="en-US" sz="1600" b="0" i="1" smtClean="0">
                                  <a:latin typeface="Cambria Math" panose="02040503050406030204" pitchFamily="18" charset="0"/>
                                </a:rPr>
                                <m:t>+60</m:t>
                              </m:r>
                            </m:e>
                          </m:d>
                        </m:den>
                      </m:f>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𝜔</m:t>
                          </m:r>
                          <m:r>
                            <a:rPr lang="en-US" sz="1600" b="0" i="1" smtClean="0">
                              <a:latin typeface="Cambria Math" panose="02040503050406030204" pitchFamily="18" charset="0"/>
                            </a:rPr>
                            <m:t>𝑘𝑠</m:t>
                          </m:r>
                          <m:r>
                            <a:rPr lang="en-US" sz="1600" b="0" i="1" smtClean="0">
                              <a:latin typeface="Cambria Math" panose="02040503050406030204" pitchFamily="18" charset="0"/>
                            </a:rPr>
                            <m:t>+30</m:t>
                          </m:r>
                          <m:r>
                            <a:rPr lang="en-US" sz="1600" b="0" i="1" smtClean="0">
                              <a:latin typeface="Cambria Math" panose="02040503050406030204" pitchFamily="18" charset="0"/>
                            </a:rPr>
                            <m:t>𝜔</m:t>
                          </m:r>
                          <m:r>
                            <a:rPr lang="en-US" sz="1600" b="0" i="1" smtClean="0">
                              <a:latin typeface="Cambria Math" panose="02040503050406030204" pitchFamily="18" charset="0"/>
                            </a:rPr>
                            <m:t>𝑘</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𝑠</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60+</m:t>
                              </m:r>
                              <m:r>
                                <a:rPr lang="en-US" sz="1600" b="0" i="1" smtClean="0">
                                  <a:latin typeface="Cambria Math" panose="02040503050406030204" pitchFamily="18" charset="0"/>
                                </a:rPr>
                                <m:t>𝜔</m:t>
                              </m:r>
                              <m:r>
                                <a:rPr lang="en-US" sz="1600" b="0" i="1" smtClean="0">
                                  <a:latin typeface="Cambria Math" panose="02040503050406030204" pitchFamily="18" charset="0"/>
                                </a:rPr>
                                <m:t>𝑘</m:t>
                              </m:r>
                            </m:e>
                          </m:d>
                          <m:r>
                            <a:rPr lang="en-US" sz="1600" b="0" i="1" smtClean="0">
                              <a:latin typeface="Cambria Math" panose="02040503050406030204" pitchFamily="18" charset="0"/>
                            </a:rPr>
                            <m:t>𝑠</m:t>
                          </m:r>
                          <m:r>
                            <a:rPr lang="en-US" sz="1600" b="0" i="1" smtClean="0">
                              <a:latin typeface="Cambria Math" panose="02040503050406030204" pitchFamily="18" charset="0"/>
                            </a:rPr>
                            <m:t>+30</m:t>
                          </m:r>
                          <m:r>
                            <a:rPr lang="en-US" sz="1600" b="0" i="1" smtClean="0">
                              <a:latin typeface="Cambria Math" panose="02040503050406030204" pitchFamily="18" charset="0"/>
                            </a:rPr>
                            <m:t>𝜔</m:t>
                          </m:r>
                          <m:r>
                            <a:rPr lang="en-US" sz="1600" b="0" i="1" smtClean="0">
                              <a:latin typeface="Cambria Math" panose="02040503050406030204" pitchFamily="18" charset="0"/>
                            </a:rPr>
                            <m:t>𝑘</m:t>
                          </m:r>
                        </m:den>
                      </m:f>
                    </m:oMath>
                  </m:oMathPara>
                </a14:m>
                <a:endParaRPr lang="en-US" sz="1600" dirty="0"/>
              </a:p>
            </p:txBody>
          </p:sp>
        </mc:Choice>
        <mc:Fallback xmlns="">
          <p:sp>
            <p:nvSpPr>
              <p:cNvPr id="19" name="TextBox 18">
                <a:extLst>
                  <a:ext uri="{FF2B5EF4-FFF2-40B4-BE49-F238E27FC236}">
                    <a16:creationId xmlns:a16="http://schemas.microsoft.com/office/drawing/2014/main" id="{267E1088-3CD9-4150-8157-E1F81262B997}"/>
                  </a:ext>
                </a:extLst>
              </p:cNvPr>
              <p:cNvSpPr txBox="1">
                <a:spLocks noRot="1" noChangeAspect="1" noMove="1" noResize="1" noEditPoints="1" noAdjustHandles="1" noChangeArrowheads="1" noChangeShapeType="1" noTextEdit="1"/>
              </p:cNvSpPr>
              <p:nvPr/>
            </p:nvSpPr>
            <p:spPr>
              <a:xfrm>
                <a:off x="5894992" y="957442"/>
                <a:ext cx="6146800" cy="19846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009991-0426-4486-9F85-2973E4D001D9}"/>
                  </a:ext>
                </a:extLst>
              </p:cNvPr>
              <p:cNvSpPr txBox="1"/>
              <p:nvPr/>
            </p:nvSpPr>
            <p:spPr>
              <a:xfrm>
                <a:off x="7708907" y="6124276"/>
                <a:ext cx="4205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𝜔</m:t>
                      </m:r>
                    </m:oMath>
                  </m:oMathPara>
                </a14:m>
                <a:endParaRPr lang="en-US" sz="1800" dirty="0"/>
              </a:p>
            </p:txBody>
          </p:sp>
        </mc:Choice>
        <mc:Fallback xmlns="">
          <p:sp>
            <p:nvSpPr>
              <p:cNvPr id="15" name="TextBox 14">
                <a:extLst>
                  <a:ext uri="{FF2B5EF4-FFF2-40B4-BE49-F238E27FC236}">
                    <a16:creationId xmlns:a16="http://schemas.microsoft.com/office/drawing/2014/main" id="{32009991-0426-4486-9F85-2973E4D001D9}"/>
                  </a:ext>
                </a:extLst>
              </p:cNvPr>
              <p:cNvSpPr txBox="1">
                <a:spLocks noRot="1" noChangeAspect="1" noMove="1" noResize="1" noEditPoints="1" noAdjustHandles="1" noChangeArrowheads="1" noChangeShapeType="1" noTextEdit="1"/>
              </p:cNvSpPr>
              <p:nvPr/>
            </p:nvSpPr>
            <p:spPr>
              <a:xfrm>
                <a:off x="7708907" y="6124276"/>
                <a:ext cx="42056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07F872-6915-4FBA-BC96-3AB227582B8A}"/>
                  </a:ext>
                </a:extLst>
              </p:cNvPr>
              <p:cNvSpPr txBox="1"/>
              <p:nvPr/>
            </p:nvSpPr>
            <p:spPr>
              <a:xfrm>
                <a:off x="10306054" y="6111365"/>
                <a:ext cx="4205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𝜔</m:t>
                      </m:r>
                    </m:oMath>
                  </m:oMathPara>
                </a14:m>
                <a:endParaRPr lang="en-US" sz="1800" dirty="0"/>
              </a:p>
            </p:txBody>
          </p:sp>
        </mc:Choice>
        <mc:Fallback xmlns="">
          <p:sp>
            <p:nvSpPr>
              <p:cNvPr id="22" name="TextBox 21">
                <a:extLst>
                  <a:ext uri="{FF2B5EF4-FFF2-40B4-BE49-F238E27FC236}">
                    <a16:creationId xmlns:a16="http://schemas.microsoft.com/office/drawing/2014/main" id="{3307F872-6915-4FBA-BC96-3AB227582B8A}"/>
                  </a:ext>
                </a:extLst>
              </p:cNvPr>
              <p:cNvSpPr txBox="1">
                <a:spLocks noRot="1" noChangeAspect="1" noMove="1" noResize="1" noEditPoints="1" noAdjustHandles="1" noChangeArrowheads="1" noChangeShapeType="1" noTextEdit="1"/>
              </p:cNvSpPr>
              <p:nvPr/>
            </p:nvSpPr>
            <p:spPr>
              <a:xfrm>
                <a:off x="10306054" y="6111365"/>
                <a:ext cx="42056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7638F17-95CA-4247-9222-F917189FC3B2}"/>
                  </a:ext>
                </a:extLst>
              </p:cNvPr>
              <p:cNvSpPr txBox="1"/>
              <p:nvPr/>
            </p:nvSpPr>
            <p:spPr>
              <a:xfrm rot="16200000">
                <a:off x="5874319" y="4344013"/>
                <a:ext cx="1154290" cy="39312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𝐺</m:t>
                              </m:r>
                              <m:d>
                                <m:dPr>
                                  <m:ctrlPr>
                                    <a:rPr lang="en-US" sz="1800" i="1">
                                      <a:latin typeface="Cambria Math" panose="02040503050406030204" pitchFamily="18" charset="0"/>
                                    </a:rPr>
                                  </m:ctrlPr>
                                </m:dPr>
                                <m:e>
                                  <m:r>
                                    <a:rPr lang="en-US" sz="1800" i="1">
                                      <a:latin typeface="Cambria Math" panose="02040503050406030204" pitchFamily="18" charset="0"/>
                                    </a:rPr>
                                    <m:t>𝑠</m:t>
                                  </m:r>
                                </m:e>
                              </m:d>
                            </m:e>
                          </m:d>
                        </m:e>
                        <m:sub>
                          <m:sSub>
                            <m:sSubPr>
                              <m:ctrlPr>
                                <a:rPr lang="en-US" sz="1800" i="1">
                                  <a:latin typeface="Cambria Math" panose="02040503050406030204" pitchFamily="18" charset="0"/>
                                </a:rPr>
                              </m:ctrlPr>
                            </m:sSubPr>
                            <m:e>
                              <m:r>
                                <a:rPr lang="en-US" sz="1800" i="1">
                                  <a:latin typeface="Cambria Math" panose="02040503050406030204" pitchFamily="18" charset="0"/>
                                </a:rPr>
                                <m:t>ℒ</m:t>
                              </m:r>
                            </m:e>
                            <m:sub>
                              <m:r>
                                <a:rPr lang="en-US" sz="1800" i="1">
                                  <a:latin typeface="Cambria Math" panose="02040503050406030204" pitchFamily="18" charset="0"/>
                                </a:rPr>
                                <m:t>1</m:t>
                              </m:r>
                            </m:sub>
                          </m:sSub>
                        </m:sub>
                      </m:sSub>
                    </m:oMath>
                  </m:oMathPara>
                </a14:m>
                <a:endParaRPr lang="en-US" sz="1800" dirty="0"/>
              </a:p>
            </p:txBody>
          </p:sp>
        </mc:Choice>
        <mc:Fallback xmlns="">
          <p:sp>
            <p:nvSpPr>
              <p:cNvPr id="24" name="TextBox 23">
                <a:extLst>
                  <a:ext uri="{FF2B5EF4-FFF2-40B4-BE49-F238E27FC236}">
                    <a16:creationId xmlns:a16="http://schemas.microsoft.com/office/drawing/2014/main" id="{E7638F17-95CA-4247-9222-F917189FC3B2}"/>
                  </a:ext>
                </a:extLst>
              </p:cNvPr>
              <p:cNvSpPr txBox="1">
                <a:spLocks noRot="1" noChangeAspect="1" noMove="1" noResize="1" noEditPoints="1" noAdjustHandles="1" noChangeArrowheads="1" noChangeShapeType="1" noTextEdit="1"/>
              </p:cNvSpPr>
              <p:nvPr/>
            </p:nvSpPr>
            <p:spPr>
              <a:xfrm rot="16200000">
                <a:off x="5874319" y="4344013"/>
                <a:ext cx="1154290" cy="39312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21148BA-3CBE-4AD3-999F-6DA0DA0DADFF}"/>
                  </a:ext>
                </a:extLst>
              </p:cNvPr>
              <p:cNvSpPr txBox="1"/>
              <p:nvPr/>
            </p:nvSpPr>
            <p:spPr>
              <a:xfrm rot="16200000">
                <a:off x="8496021" y="4305913"/>
                <a:ext cx="1154290" cy="39312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𝐺</m:t>
                              </m:r>
                              <m:d>
                                <m:dPr>
                                  <m:ctrlPr>
                                    <a:rPr lang="en-US" sz="1800" i="1">
                                      <a:latin typeface="Cambria Math" panose="02040503050406030204" pitchFamily="18" charset="0"/>
                                    </a:rPr>
                                  </m:ctrlPr>
                                </m:dPr>
                                <m:e>
                                  <m:r>
                                    <a:rPr lang="en-US" sz="1800" i="1">
                                      <a:latin typeface="Cambria Math" panose="02040503050406030204" pitchFamily="18" charset="0"/>
                                    </a:rPr>
                                    <m:t>𝑠</m:t>
                                  </m:r>
                                </m:e>
                              </m:d>
                            </m:e>
                          </m:d>
                        </m:e>
                        <m:sub>
                          <m:sSub>
                            <m:sSubPr>
                              <m:ctrlPr>
                                <a:rPr lang="en-US" sz="1800" i="1">
                                  <a:latin typeface="Cambria Math" panose="02040503050406030204" pitchFamily="18" charset="0"/>
                                </a:rPr>
                              </m:ctrlPr>
                            </m:sSubPr>
                            <m:e>
                              <m:r>
                                <a:rPr lang="en-US" sz="1800" i="1">
                                  <a:latin typeface="Cambria Math" panose="02040503050406030204" pitchFamily="18" charset="0"/>
                                </a:rPr>
                                <m:t>ℒ</m:t>
                              </m:r>
                            </m:e>
                            <m:sub>
                              <m:r>
                                <a:rPr lang="en-US" sz="1800" i="1">
                                  <a:latin typeface="Cambria Math" panose="02040503050406030204" pitchFamily="18" charset="0"/>
                                </a:rPr>
                                <m:t>1</m:t>
                              </m:r>
                            </m:sub>
                          </m:sSub>
                        </m:sub>
                      </m:sSub>
                    </m:oMath>
                  </m:oMathPara>
                </a14:m>
                <a:endParaRPr lang="en-US" sz="1800" dirty="0"/>
              </a:p>
            </p:txBody>
          </p:sp>
        </mc:Choice>
        <mc:Fallback xmlns="">
          <p:sp>
            <p:nvSpPr>
              <p:cNvPr id="25" name="TextBox 24">
                <a:extLst>
                  <a:ext uri="{FF2B5EF4-FFF2-40B4-BE49-F238E27FC236}">
                    <a16:creationId xmlns:a16="http://schemas.microsoft.com/office/drawing/2014/main" id="{E21148BA-3CBE-4AD3-999F-6DA0DA0DADFF}"/>
                  </a:ext>
                </a:extLst>
              </p:cNvPr>
              <p:cNvSpPr txBox="1">
                <a:spLocks noRot="1" noChangeAspect="1" noMove="1" noResize="1" noEditPoints="1" noAdjustHandles="1" noChangeArrowheads="1" noChangeShapeType="1" noTextEdit="1"/>
              </p:cNvSpPr>
              <p:nvPr/>
            </p:nvSpPr>
            <p:spPr>
              <a:xfrm rot="16200000">
                <a:off x="8496021" y="4305913"/>
                <a:ext cx="1154290" cy="393121"/>
              </a:xfrm>
              <a:prstGeom prst="rect">
                <a:avLst/>
              </a:prstGeom>
              <a:blipFill>
                <a:blip r:embed="rId11"/>
                <a:stretch>
                  <a:fillRect/>
                </a:stretch>
              </a:blipFill>
            </p:spPr>
            <p:txBody>
              <a:bodyPr/>
              <a:lstStyle/>
              <a:p>
                <a:r>
                  <a:rPr lang="en-US">
                    <a:noFill/>
                  </a:rPr>
                  <a:t> </a:t>
                </a:r>
              </a:p>
            </p:txBody>
          </p:sp>
        </mc:Fallback>
      </mc:AlternateContent>
      <p:sp>
        <p:nvSpPr>
          <p:cNvPr id="14" name="Google Shape;100;p1">
            <a:extLst>
              <a:ext uri="{FF2B5EF4-FFF2-40B4-BE49-F238E27FC236}">
                <a16:creationId xmlns:a16="http://schemas.microsoft.com/office/drawing/2014/main" id="{11AFC3C9-97E0-4523-9FBB-698E36AC7AD6}"/>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extLst>
      <p:ext uri="{BB962C8B-B14F-4D97-AF65-F5344CB8AC3E}">
        <p14:creationId xmlns:p14="http://schemas.microsoft.com/office/powerpoint/2010/main" val="76526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1" name="Google Shape;161;p8"/>
              <p:cNvSpPr txBox="1"/>
              <p:nvPr/>
            </p:nvSpPr>
            <p:spPr>
              <a:xfrm>
                <a:off x="514838" y="5925650"/>
                <a:ext cx="11024170" cy="340791"/>
              </a:xfrm>
              <a:prstGeom prst="rect">
                <a:avLst/>
              </a:prstGeom>
              <a:noFill/>
              <a:ln>
                <a:noFill/>
              </a:ln>
            </p:spPr>
            <p:txBody>
              <a:bodyPr spcFirstLastPara="1" wrap="square" lIns="91425" tIns="45700" rIns="91425" bIns="45700" anchor="t" anchorCtr="0">
                <a:noAutofit/>
              </a:bodyPr>
              <a:lstStyle/>
              <a:p>
                <a:pPr marL="285750" marR="0" lvl="0" indent="-285750" algn="ctr" rtl="0">
                  <a:lnSpc>
                    <a:spcPct val="100000"/>
                  </a:lnSpc>
                  <a:spcBef>
                    <a:spcPts val="0"/>
                  </a:spcBef>
                  <a:spcAft>
                    <a:spcPts val="0"/>
                  </a:spcAft>
                  <a:buClr>
                    <a:schemeClr val="dk1"/>
                  </a:buClr>
                  <a:buSzPts val="2000"/>
                  <a:buFont typeface="Wingdings" panose="05000000000000000000" pitchFamily="2" charset="2"/>
                  <a:buChar char="Ø"/>
                </a:pPr>
                <a:r>
                  <a:rPr lang="en-US" sz="1600" dirty="0">
                    <a:solidFill>
                      <a:schemeClr val="dk1"/>
                    </a:solidFill>
                    <a:latin typeface="+mn-lt"/>
                    <a:sym typeface="Helvetica Neue Light"/>
                  </a:rPr>
                  <a:t>Time delay margin based on when oscillations in </a:t>
                </a:r>
                <a14:m>
                  <m:oMath xmlns:m="http://schemas.openxmlformats.org/officeDocument/2006/math">
                    <m:d>
                      <m:dPr>
                        <m:ctrlPr>
                          <a:rPr lang="en-US" sz="1600" b="0" i="1" smtClean="0">
                            <a:solidFill>
                              <a:schemeClr val="dk1"/>
                            </a:solidFill>
                            <a:latin typeface="Cambria Math" panose="02040503050406030204" pitchFamily="18" charset="0"/>
                            <a:sym typeface="Helvetica Neue Light"/>
                          </a:rPr>
                        </m:ctrlPr>
                      </m:dPr>
                      <m:e>
                        <m:sSub>
                          <m:sSubPr>
                            <m:ctrlPr>
                              <a:rPr lang="en-US" sz="1600" b="0" i="1" smtClean="0">
                                <a:solidFill>
                                  <a:schemeClr val="dk1"/>
                                </a:solidFill>
                                <a:latin typeface="Cambria Math" panose="02040503050406030204" pitchFamily="18" charset="0"/>
                                <a:sym typeface="Helvetica Neue Light"/>
                              </a:rPr>
                            </m:ctrlPr>
                          </m:sSubPr>
                          <m:e>
                            <m:r>
                              <a:rPr lang="en-US" sz="1600" b="0" i="1" smtClean="0">
                                <a:solidFill>
                                  <a:schemeClr val="dk1"/>
                                </a:solidFill>
                                <a:latin typeface="Cambria Math" panose="02040503050406030204" pitchFamily="18" charset="0"/>
                                <a:sym typeface="Helvetica Neue Light"/>
                              </a:rPr>
                              <m:t>𝑙</m:t>
                            </m:r>
                          </m:e>
                          <m:sub>
                            <m:r>
                              <a:rPr lang="en-US" sz="1600" b="0" i="1" smtClean="0">
                                <a:solidFill>
                                  <a:schemeClr val="dk1"/>
                                </a:solidFill>
                                <a:latin typeface="Cambria Math" panose="02040503050406030204" pitchFamily="18" charset="0"/>
                                <a:sym typeface="Helvetica Neue Light"/>
                              </a:rPr>
                              <m:t>𝑜𝑠</m:t>
                            </m:r>
                          </m:sub>
                        </m:sSub>
                        <m:r>
                          <a:rPr lang="en-US" sz="1600" b="0" i="1" smtClean="0">
                            <a:solidFill>
                              <a:schemeClr val="dk1"/>
                            </a:solidFill>
                            <a:latin typeface="Cambria Math" panose="02040503050406030204" pitchFamily="18" charset="0"/>
                            <a:sym typeface="Helvetica Neue Light"/>
                          </a:rPr>
                          <m:t>, </m:t>
                        </m:r>
                        <m:sSub>
                          <m:sSubPr>
                            <m:ctrlPr>
                              <a:rPr lang="en-US" sz="1600" b="0" i="1" smtClean="0">
                                <a:solidFill>
                                  <a:schemeClr val="dk1"/>
                                </a:solidFill>
                                <a:latin typeface="Cambria Math" panose="02040503050406030204" pitchFamily="18" charset="0"/>
                                <a:sym typeface="Helvetica Neue Light"/>
                              </a:rPr>
                            </m:ctrlPr>
                          </m:sSubPr>
                          <m:e>
                            <m:r>
                              <a:rPr lang="en-US" sz="1600" b="0" i="1" smtClean="0">
                                <a:solidFill>
                                  <a:schemeClr val="dk1"/>
                                </a:solidFill>
                                <a:latin typeface="Cambria Math" panose="02040503050406030204" pitchFamily="18" charset="0"/>
                                <a:sym typeface="Helvetica Neue Light"/>
                              </a:rPr>
                              <m:t>𝜃</m:t>
                            </m:r>
                          </m:e>
                          <m:sub>
                            <m:r>
                              <a:rPr lang="en-US" sz="1600" b="0" i="1" smtClean="0">
                                <a:solidFill>
                                  <a:schemeClr val="dk1"/>
                                </a:solidFill>
                                <a:latin typeface="Cambria Math" panose="02040503050406030204" pitchFamily="18" charset="0"/>
                                <a:sym typeface="Helvetica Neue Light"/>
                              </a:rPr>
                              <m:t>𝑜𝑠</m:t>
                            </m:r>
                          </m:sub>
                        </m:sSub>
                      </m:e>
                    </m:d>
                  </m:oMath>
                </a14:m>
                <a:r>
                  <a:rPr lang="en-US" sz="1600" dirty="0">
                    <a:latin typeface="+mn-lt"/>
                  </a:rPr>
                  <a:t> start to grow</a:t>
                </a:r>
                <a:endParaRPr sz="1600" dirty="0">
                  <a:latin typeface="+mn-lt"/>
                </a:endParaRPr>
              </a:p>
            </p:txBody>
          </p:sp>
        </mc:Choice>
        <mc:Fallback xmlns="">
          <p:sp>
            <p:nvSpPr>
              <p:cNvPr id="161" name="Google Shape;161;p8"/>
              <p:cNvSpPr txBox="1">
                <a:spLocks noRot="1" noChangeAspect="1" noMove="1" noResize="1" noEditPoints="1" noAdjustHandles="1" noChangeArrowheads="1" noChangeShapeType="1" noTextEdit="1"/>
              </p:cNvSpPr>
              <p:nvPr/>
            </p:nvSpPr>
            <p:spPr>
              <a:xfrm>
                <a:off x="514838" y="5925650"/>
                <a:ext cx="11024170" cy="340791"/>
              </a:xfrm>
              <a:prstGeom prst="rect">
                <a:avLst/>
              </a:prstGeom>
              <a:blipFill>
                <a:blip r:embed="rId3"/>
                <a:stretch>
                  <a:fillRect t="-19643" b="-30357"/>
                </a:stretch>
              </a:blipFill>
              <a:ln>
                <a:noFill/>
              </a:ln>
            </p:spPr>
            <p:txBody>
              <a:bodyPr/>
              <a:lstStyle/>
              <a:p>
                <a:r>
                  <a:rPr lang="en-US">
                    <a:noFill/>
                  </a:rPr>
                  <a:t> </a:t>
                </a:r>
              </a:p>
            </p:txBody>
          </p:sp>
        </mc:Fallback>
      </mc:AlternateContent>
      <p:sp>
        <p:nvSpPr>
          <p:cNvPr id="20" name="Google Shape;145;p7">
            <a:extLst>
              <a:ext uri="{FF2B5EF4-FFF2-40B4-BE49-F238E27FC236}">
                <a16:creationId xmlns:a16="http://schemas.microsoft.com/office/drawing/2014/main" id="{5DE4B35C-AD2D-8148-A3D7-1E1ED7909233}"/>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2" name="Google Shape;100;p1">
            <a:extLst>
              <a:ext uri="{FF2B5EF4-FFF2-40B4-BE49-F238E27FC236}">
                <a16:creationId xmlns:a16="http://schemas.microsoft.com/office/drawing/2014/main" id="{97A51456-7BB9-BA42-8AC0-3FBAA7ADE334}"/>
              </a:ext>
            </a:extLst>
          </p:cNvPr>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GRAINGER ENGINEERING</a:t>
            </a:r>
          </a:p>
        </p:txBody>
      </p:sp>
      <p:sp>
        <p:nvSpPr>
          <p:cNvPr id="23" name="Google Shape;145;p7">
            <a:extLst>
              <a:ext uri="{FF2B5EF4-FFF2-40B4-BE49-F238E27FC236}">
                <a16:creationId xmlns:a16="http://schemas.microsoft.com/office/drawing/2014/main" id="{3DE14F04-2DDF-9A49-941F-4E19DD8F838E}"/>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5" name="Google Shape;100;p1">
                <a:extLst>
                  <a:ext uri="{FF2B5EF4-FFF2-40B4-BE49-F238E27FC236}">
                    <a16:creationId xmlns:a16="http://schemas.microsoft.com/office/drawing/2014/main" id="{F16B2361-653D-7E4D-8721-180599C301C2}"/>
                  </a:ext>
                </a:extLst>
              </p:cNvPr>
              <p:cNvSpPr txBox="1"/>
              <p:nvPr/>
            </p:nvSpPr>
            <p:spPr>
              <a:xfrm>
                <a:off x="514838" y="173842"/>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mn-lt"/>
                    <a:ea typeface="Helvetica Neue Light"/>
                    <a:cs typeface="Helvetica Neue Light"/>
                    <a:sym typeface="Helvetica Neue Light"/>
                  </a:rPr>
                  <a:t>Example search for time delay margin for </a:t>
                </a:r>
                <a14:m>
                  <m:oMath xmlns:m="http://schemas.openxmlformats.org/officeDocument/2006/math">
                    <m:sSub>
                      <m:sSub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sSubPr>
                      <m:e>
                        <m:r>
                          <a:rPr lang="en-US" sz="2400" b="0" i="1" smtClean="0">
                            <a:solidFill>
                              <a:schemeClr val="lt1"/>
                            </a:solidFill>
                            <a:latin typeface="Cambria Math" panose="02040503050406030204" pitchFamily="18" charset="0"/>
                            <a:ea typeface="Helvetica Neue Light"/>
                            <a:cs typeface="Helvetica Neue Light"/>
                            <a:sym typeface="Helvetica Neue Light"/>
                          </a:rPr>
                          <m:t>𝐶</m:t>
                        </m:r>
                      </m:e>
                      <m:sub>
                        <m:r>
                          <a:rPr lang="en-US" sz="2400" b="0" i="1" smtClean="0">
                            <a:solidFill>
                              <a:schemeClr val="lt1"/>
                            </a:solidFill>
                            <a:latin typeface="Cambria Math" panose="02040503050406030204" pitchFamily="18" charset="0"/>
                            <a:ea typeface="Helvetica Neue Light"/>
                            <a:cs typeface="Helvetica Neue Light"/>
                            <a:sym typeface="Helvetica Neue Light"/>
                          </a:rPr>
                          <m:t>1</m:t>
                        </m:r>
                      </m:sub>
                    </m:sSub>
                    <m:d>
                      <m:dPr>
                        <m:ctrlPr>
                          <a:rPr lang="en-US" sz="2400" b="0" i="1" smtClean="0">
                            <a:solidFill>
                              <a:schemeClr val="lt1"/>
                            </a:solidFill>
                            <a:latin typeface="Cambria Math" panose="02040503050406030204" pitchFamily="18" charset="0"/>
                            <a:ea typeface="Helvetica Neue Light"/>
                            <a:cs typeface="Helvetica Neue Light"/>
                            <a:sym typeface="Helvetica Neue Light"/>
                          </a:rPr>
                        </m:ctrlPr>
                      </m:dPr>
                      <m:e>
                        <m:r>
                          <a:rPr lang="en-US" sz="2400" b="0" i="1" smtClean="0">
                            <a:solidFill>
                              <a:schemeClr val="lt1"/>
                            </a:solidFill>
                            <a:latin typeface="Cambria Math" panose="02040503050406030204" pitchFamily="18" charset="0"/>
                            <a:ea typeface="Helvetica Neue Light"/>
                            <a:cs typeface="Helvetica Neue Light"/>
                            <a:sym typeface="Helvetica Neue Light"/>
                          </a:rPr>
                          <m:t>𝑠</m:t>
                        </m:r>
                      </m:e>
                    </m:d>
                    <m:r>
                      <a:rPr lang="en-US" sz="2400" b="0" i="1" smtClean="0">
                        <a:solidFill>
                          <a:schemeClr val="lt1"/>
                        </a:solidFill>
                        <a:latin typeface="Cambria Math" panose="02040503050406030204" pitchFamily="18" charset="0"/>
                        <a:ea typeface="Helvetica Neue Light"/>
                        <a:cs typeface="Helvetica Neue Light"/>
                        <a:sym typeface="Helvetica Neue Light"/>
                      </a:rPr>
                      <m:t>, </m:t>
                    </m:r>
                    <m:r>
                      <a:rPr lang="en-US" sz="2400" b="0" i="1" smtClean="0">
                        <a:solidFill>
                          <a:schemeClr val="lt1"/>
                        </a:solidFill>
                        <a:latin typeface="Cambria Math" panose="02040503050406030204" pitchFamily="18" charset="0"/>
                        <a:ea typeface="Helvetica Neue Light"/>
                        <a:cs typeface="Helvetica Neue Light"/>
                        <a:sym typeface="Helvetica Neue Light"/>
                      </a:rPr>
                      <m:t>𝑘</m:t>
                    </m:r>
                    <m:r>
                      <a:rPr lang="en-US" sz="2400" b="0" i="1" smtClean="0">
                        <a:solidFill>
                          <a:schemeClr val="lt1"/>
                        </a:solidFill>
                        <a:latin typeface="Cambria Math" panose="02040503050406030204" pitchFamily="18" charset="0"/>
                        <a:ea typeface="Helvetica Neue Light"/>
                        <a:cs typeface="Helvetica Neue Light"/>
                        <a:sym typeface="Helvetica Neue Light"/>
                      </a:rPr>
                      <m:t>=50, </m:t>
                    </m:r>
                    <m:r>
                      <m:rPr>
                        <m:sty m:val="p"/>
                      </m:rPr>
                      <a:rPr lang="en-US" sz="2400" b="0" i="0" smtClean="0">
                        <a:solidFill>
                          <a:schemeClr val="lt1"/>
                        </a:solidFill>
                        <a:latin typeface="Cambria Math" panose="02040503050406030204" pitchFamily="18" charset="0"/>
                        <a:ea typeface="Helvetica Neue Light"/>
                        <a:cs typeface="Helvetica Neue Light"/>
                        <a:sym typeface="Helvetica Neue Light"/>
                      </a:rPr>
                      <m:t>Γ</m:t>
                    </m:r>
                    <m:r>
                      <a:rPr lang="en-US" sz="2400" b="0" i="1" smtClean="0">
                        <a:solidFill>
                          <a:schemeClr val="lt1"/>
                        </a:solidFill>
                        <a:latin typeface="Cambria Math" panose="02040503050406030204" pitchFamily="18" charset="0"/>
                        <a:ea typeface="Helvetica Neue Light"/>
                        <a:cs typeface="Helvetica Neue Light"/>
                        <a:sym typeface="Helvetica Neue Light"/>
                      </a:rPr>
                      <m:t>=1000</m:t>
                    </m:r>
                  </m:oMath>
                </a14:m>
                <a:endParaRPr lang="en-US" sz="2400" dirty="0">
                  <a:solidFill>
                    <a:schemeClr val="lt1"/>
                  </a:solidFill>
                  <a:latin typeface="+mn-lt"/>
                  <a:ea typeface="Helvetica Neue Light"/>
                  <a:cs typeface="Helvetica Neue Light"/>
                  <a:sym typeface="Helvetica Neue Light"/>
                </a:endParaRPr>
              </a:p>
            </p:txBody>
          </p:sp>
        </mc:Choice>
        <mc:Fallback xmlns="">
          <p:sp>
            <p:nvSpPr>
              <p:cNvPr id="25" name="Google Shape;100;p1">
                <a:extLst>
                  <a:ext uri="{FF2B5EF4-FFF2-40B4-BE49-F238E27FC236}">
                    <a16:creationId xmlns:a16="http://schemas.microsoft.com/office/drawing/2014/main" id="{F16B2361-653D-7E4D-8721-180599C301C2}"/>
                  </a:ext>
                </a:extLst>
              </p:cNvPr>
              <p:cNvSpPr txBox="1">
                <a:spLocks noRot="1" noChangeAspect="1" noMove="1" noResize="1" noEditPoints="1" noAdjustHandles="1" noChangeArrowheads="1" noChangeShapeType="1" noTextEdit="1"/>
              </p:cNvSpPr>
              <p:nvPr/>
            </p:nvSpPr>
            <p:spPr>
              <a:xfrm>
                <a:off x="514838" y="173842"/>
                <a:ext cx="10910026" cy="461624"/>
              </a:xfrm>
              <a:prstGeom prst="rect">
                <a:avLst/>
              </a:prstGeom>
              <a:blipFill>
                <a:blip r:embed="rId4"/>
                <a:stretch>
                  <a:fillRect l="-838" t="-9333" b="-32000"/>
                </a:stretch>
              </a:blipFill>
              <a:ln>
                <a:noFill/>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62ED74A7-136D-4DAA-AB66-48386910800B}"/>
              </a:ext>
            </a:extLst>
          </p:cNvPr>
          <p:cNvPicPr>
            <a:picLocks noChangeAspect="1"/>
          </p:cNvPicPr>
          <p:nvPr/>
        </p:nvPicPr>
        <p:blipFill rotWithShape="1">
          <a:blip r:embed="rId5"/>
          <a:srcRect b="4556"/>
          <a:stretch/>
        </p:blipFill>
        <p:spPr>
          <a:xfrm>
            <a:off x="2952335" y="616845"/>
            <a:ext cx="5933045" cy="5308806"/>
          </a:xfrm>
          <a:prstGeom prst="rect">
            <a:avLst/>
          </a:prstGeom>
        </p:spPr>
      </p:pic>
      <p:sp>
        <p:nvSpPr>
          <p:cNvPr id="9" name="Google Shape;100;p1">
            <a:extLst>
              <a:ext uri="{FF2B5EF4-FFF2-40B4-BE49-F238E27FC236}">
                <a16:creationId xmlns:a16="http://schemas.microsoft.com/office/drawing/2014/main" id="{A3681DA5-1B8F-4A4E-B6D1-2B3740EEC0C9}"/>
              </a:ext>
            </a:extLst>
          </p:cNvPr>
          <p:cNvSpPr txBox="1"/>
          <p:nvPr/>
        </p:nvSpPr>
        <p:spPr>
          <a:xfrm>
            <a:off x="376808" y="6524381"/>
            <a:ext cx="6426326" cy="230792"/>
          </a:xfrm>
          <a:prstGeom prst="rect">
            <a:avLst/>
          </a:prstGeom>
          <a:noFill/>
          <a:ln>
            <a:noFill/>
          </a:ln>
        </p:spPr>
        <p:txBody>
          <a:bodyPr spcFirstLastPara="1" wrap="square" lIns="91425" tIns="45700" rIns="91425" bIns="45700" anchor="t" anchorCtr="0">
            <a:spAutoFit/>
          </a:bodyPr>
          <a:lstStyle/>
          <a:p>
            <a:pPr lvl="0"/>
            <a:r>
              <a:rPr lang="en-US" sz="900" spc="200" dirty="0">
                <a:solidFill>
                  <a:schemeClr val="bg1"/>
                </a:solidFill>
                <a:ea typeface="Helvetica Neue Light"/>
                <a:cs typeface="Helvetica Neue Light"/>
                <a:sym typeface="Helvetica Neue Light"/>
              </a:rPr>
              <a:t>ME562</a:t>
            </a:r>
          </a:p>
        </p:txBody>
      </p:sp>
    </p:spTree>
    <p:extLst>
      <p:ext uri="{BB962C8B-B14F-4D97-AF65-F5344CB8AC3E}">
        <p14:creationId xmlns:p14="http://schemas.microsoft.com/office/powerpoint/2010/main" val="41706679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22454</TotalTime>
  <Words>3570</Words>
  <Application>Microsoft Macintosh PowerPoint</Application>
  <PresentationFormat>Widescreen</PresentationFormat>
  <Paragraphs>257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Helvetica Neue Light</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template. Please copy this document before making any edits</dc:title>
  <dc:creator>Nielsen, Joshua</dc:creator>
  <cp:lastModifiedBy>Folorunsho, Samuel Oluwadare</cp:lastModifiedBy>
  <cp:revision>185</cp:revision>
  <dcterms:created xsi:type="dcterms:W3CDTF">2019-01-14T22:06:33Z</dcterms:created>
  <dcterms:modified xsi:type="dcterms:W3CDTF">2022-12-09T21:49:06Z</dcterms:modified>
</cp:coreProperties>
</file>