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6" r:id="rId6"/>
    <p:sldId id="270" r:id="rId7"/>
    <p:sldId id="273" r:id="rId8"/>
    <p:sldId id="260" r:id="rId9"/>
    <p:sldId id="271" r:id="rId10"/>
    <p:sldId id="272" r:id="rId11"/>
    <p:sldId id="263" r:id="rId12"/>
    <p:sldId id="259" r:id="rId13"/>
    <p:sldId id="258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C7DD-16B7-EBA1-E122-1A6FDAAC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4026-7982-E443-1403-7A45FBBF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4BB2-A3F6-2291-EBB5-D96431DD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DAA7-81C5-7B31-F3CD-97F8A9E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47D4-D94A-A2F6-4496-BF204D6A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8B6-77E2-14C2-A2A1-E62FCF8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E1C03-5CA2-9EBE-B71E-62FFA4BC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B43-0434-D547-F77D-82A312EA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24EA-47B6-65C1-01EF-9280B61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500A-C80A-A97A-38F7-6B4015EE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5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B3993-1078-A482-91C6-6123B088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34934-EDA7-D878-76E9-D9D956C9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5E6C-FF8B-CFEB-97EE-60FAF7E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7FE-2F5F-3B11-2B29-880330C1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7A03-915F-4029-53CD-A784C80D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F0AB-FAA2-2BD9-46FB-9971DB2E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6018-73A0-78A9-0FD3-26E57D7A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880A-C402-F1F0-8F66-3ECCAB4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C450-1136-57DF-30B0-C2E1D39A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285-CFFA-CA7E-8AC2-32AF9016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8B63-9ABD-BDBF-93EC-7C5B8CE4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2C26-D185-3A19-219C-5B707D05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7C55-083F-A6FF-71CB-A70A9C3E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63B9-D793-9412-AA6A-9C0A97C2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41CC-11F5-D16E-45FF-E1D3BA78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84FD-166D-DBB6-D8AF-68879C1F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C334-BDE8-9F6D-6C4D-72E3B849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56B3-373E-6413-B389-AF221995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25FEB-75F8-D0E8-C2F1-C375C0D7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C078-BEFB-B554-461F-CD620C24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F26EC-D9FB-E8A0-B07F-BDCA84D2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9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508E-3E22-44F3-C2BF-5BE3C00B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28B3-175C-5ECE-449B-72480A3A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83592-D76F-46D3-F07E-7C466883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2B08E-AF3D-0FFD-392B-8AF809D60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4715-4BEC-493B-D12D-59ED13138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81886-D19E-B773-1D9E-B8B06972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5C582-3CAE-D3F9-81EF-983A4FC2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6B83C-C2ED-C1C0-8A07-90181E86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1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EC32-A093-3D65-9982-3DC7367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5774-0B2F-A84F-4460-85ED03D3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C43A-04C4-521D-F282-887923E6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AE92F-915D-8DCD-0FB9-BB4549CF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0BB8A-5459-0765-B1CE-14A4A6A2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EC4D5-CCE2-36AC-51BC-1655C36A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413E5-2D1A-370B-50CD-DA7E1720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0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3010-C488-0AB5-BA5E-9F06942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9BFD-C980-64B2-6DD9-CD5C5FFA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7CDC-0F46-DF87-8CB4-328D9DC1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7853-FA55-CAE8-8017-A55760BE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49BC-D495-3CD0-8CA0-58816D3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280B-C7E1-7C4D-E2F3-A3BD15B4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22CC-D9DF-A956-26AC-09C95CC5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ED18A-3C89-4DF3-A594-2215F636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67C7A-95B8-85CA-C5B8-D351C2E1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086AB-0B6C-95F7-7BF2-1BCC6302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FFEA-24A9-53BC-053A-40C3588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47CF5-132E-903C-4C78-4AA594EF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9E8A-40F4-EA87-6E83-6F8B239E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E704-CD1D-2BDC-920C-89040250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74B9-F25D-7F7F-A214-A848DD7CB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45511-A6B4-483B-AA0B-7E4F4120184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EEB8-E9E3-85D3-0EF1-04635815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EBF0-A45C-3726-AC27-CEFC916A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7D8D2-DE28-4D8B-99B3-87ADE3347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33BB-FBFB-66B5-A5AE-9501118E6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usable guide to architecture and algorithms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5A4BB-575F-D9D5-86D0-FE7D2A194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A distillation of random amateurish wanderings through Supercomputing and Coding space</a:t>
            </a:r>
          </a:p>
        </p:txBody>
      </p:sp>
    </p:spTree>
    <p:extLst>
      <p:ext uri="{BB962C8B-B14F-4D97-AF65-F5344CB8AC3E}">
        <p14:creationId xmlns:p14="http://schemas.microsoft.com/office/powerpoint/2010/main" val="41414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EBD9-A161-119A-0D43-AF5F9CB2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72"/>
            <a:ext cx="10515600" cy="579989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 structured grid means that the volume elements are well ordered, and a simple scheme (e.g., I,J,K indices) can be used to label elements and identify neighbors. 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Easier to distribute over RAM on a cluster</a:t>
            </a: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In unstructured grids, volume elements can be joined in any manner, and special lists must be kept to identify neighboring elements.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Complex interconnects are used to mitigate this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LQCD use this approach</a:t>
            </a: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Basically we aim to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optimise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 are around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Memory bandwidth – CPU-RAM comms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IO bandwidth and latency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Cluster bandwidth and latency</a:t>
            </a:r>
          </a:p>
          <a:p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Key concepts are to make sure the end to end flow of data around the cluster and on chip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minimises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 the amount of wasted cycles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The flow is smooth without blocking and backing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63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2008-4700-2E0D-AA47-C80AA887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  <a:endParaRPr lang="en-GB" dirty="0"/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3B945DF-E4F3-AC98-01CA-B2948497B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" y="1504344"/>
            <a:ext cx="5087468" cy="47991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9AF6D-6035-A61D-2256-C9026C705B9F}"/>
              </a:ext>
            </a:extLst>
          </p:cNvPr>
          <p:cNvSpPr txBox="1"/>
          <p:nvPr/>
        </p:nvSpPr>
        <p:spPr>
          <a:xfrm>
            <a:off x="6731540" y="1468877"/>
            <a:ext cx="4834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cluster architecture</a:t>
            </a:r>
          </a:p>
          <a:p>
            <a:endParaRPr lang="en-US" dirty="0"/>
          </a:p>
          <a:p>
            <a:r>
              <a:rPr lang="en-US" dirty="0"/>
              <a:t>The key components are the  nodes which contain the CPU/GPU and the RAM</a:t>
            </a:r>
          </a:p>
          <a:p>
            <a:endParaRPr lang="en-US" dirty="0"/>
          </a:p>
          <a:p>
            <a:r>
              <a:rPr lang="en-US" dirty="0"/>
              <a:t>The Switch and Network that allow communications between nodes.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01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CBDB-61F0-7820-32AE-1D11710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ExCALIBUR H&amp;ES Projects – Blockages and </a:t>
            </a:r>
            <a:r>
              <a:rPr lang="en-US" dirty="0" err="1"/>
              <a:t>Pinchpoints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5CB9-90B9-B4BF-C4E8-22A2351D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Cerebras</a:t>
            </a:r>
            <a:r>
              <a:rPr lang="en-US" dirty="0"/>
              <a:t> </a:t>
            </a:r>
            <a:r>
              <a:rPr lang="en-US" dirty="0" err="1"/>
              <a:t>Waferscale</a:t>
            </a:r>
            <a:r>
              <a:rPr lang="en-US" dirty="0"/>
              <a:t> Testbed– a huge SIMD array</a:t>
            </a:r>
          </a:p>
          <a:p>
            <a:r>
              <a:rPr lang="en-US" dirty="0"/>
              <a:t>RISC-V – using reduced instruction sets so chips use less energy </a:t>
            </a:r>
          </a:p>
          <a:p>
            <a:r>
              <a:rPr lang="en-US" dirty="0" err="1"/>
              <a:t>ExCALIDATA</a:t>
            </a:r>
            <a:r>
              <a:rPr lang="en-US" dirty="0"/>
              <a:t> and the H&amp;ES Wafer Scale Exascale IO Testbed – addressing bottlenecks in the IO system and IO software</a:t>
            </a:r>
          </a:p>
          <a:p>
            <a:r>
              <a:rPr lang="en-GB" dirty="0"/>
              <a:t>Benchmarking for Performance Portable ExCALIBUR Applications</a:t>
            </a:r>
          </a:p>
          <a:p>
            <a:r>
              <a:rPr lang="en-GB" dirty="0"/>
              <a:t>Rockport testbed – switchless networking</a:t>
            </a:r>
          </a:p>
          <a:p>
            <a:r>
              <a:rPr lang="en-GB" dirty="0"/>
              <a:t>Storage and RAM as service – enabling servers to borrow RAM</a:t>
            </a:r>
          </a:p>
          <a:p>
            <a:r>
              <a:rPr lang="en-GB" dirty="0"/>
              <a:t>Adaptable Cluster Project</a:t>
            </a:r>
          </a:p>
          <a:p>
            <a:r>
              <a:rPr lang="en-GB" dirty="0"/>
              <a:t>ARM+GPU Testbed</a:t>
            </a:r>
          </a:p>
          <a:p>
            <a:r>
              <a:rPr lang="en-GB" dirty="0"/>
              <a:t>AMD GPU Testbed</a:t>
            </a:r>
          </a:p>
          <a:p>
            <a:r>
              <a:rPr lang="en-GB" dirty="0"/>
              <a:t>FPGA </a:t>
            </a:r>
            <a:r>
              <a:rPr lang="en-GB" dirty="0" err="1"/>
              <a:t>TestBed</a:t>
            </a:r>
            <a:endParaRPr lang="en-GB" dirty="0"/>
          </a:p>
          <a:p>
            <a:r>
              <a:rPr lang="en-GB" dirty="0" err="1"/>
              <a:t>Graphcore</a:t>
            </a:r>
            <a:r>
              <a:rPr lang="en-GB" dirty="0"/>
              <a:t> testbed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6E4-EB15-BDDF-D009-9DE31D9B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– System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BDA9-AB3A-26E0-51E5-255B0D9C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have been able to measure the characteristics of clusters using synthetics using the HPC Challenge framework.</a:t>
            </a:r>
          </a:p>
          <a:p>
            <a:r>
              <a:rPr lang="en-US" dirty="0"/>
              <a:t>Great for making sure the equipment works</a:t>
            </a:r>
          </a:p>
          <a:p>
            <a:r>
              <a:rPr lang="en-US" dirty="0"/>
              <a:t>The HPC Challenge benchmark consists of basically 7 tests:</a:t>
            </a:r>
          </a:p>
          <a:p>
            <a:r>
              <a:rPr lang="en-US" dirty="0"/>
              <a:t>HPL - the </a:t>
            </a:r>
            <a:r>
              <a:rPr lang="en-US" dirty="0" err="1"/>
              <a:t>Linpack</a:t>
            </a:r>
            <a:r>
              <a:rPr lang="en-US" dirty="0"/>
              <a:t> TPP benchmark which measures the floating point rate of execution for solving a linear system of equations.</a:t>
            </a:r>
          </a:p>
          <a:p>
            <a:r>
              <a:rPr lang="en-US" dirty="0"/>
              <a:t>DGEMM - measures the floating point rate of execution of double precision real matrix-matrix multiplication.</a:t>
            </a:r>
          </a:p>
          <a:p>
            <a:r>
              <a:rPr lang="en-US" dirty="0"/>
              <a:t>STREAM - a simple synthetic benchmark program that measures sustainable memory bandwidth (in GB/s) and the corresponding computation rate for simple vector kernel.</a:t>
            </a:r>
          </a:p>
          <a:p>
            <a:r>
              <a:rPr lang="en-US" dirty="0"/>
              <a:t>PTRANS (parallel matrix transpose) - exercises the communications where pairs of processors communicate with each other simultaneously. It is a useful test of the total communications capacity of the network.</a:t>
            </a:r>
          </a:p>
          <a:p>
            <a:r>
              <a:rPr lang="en-US" dirty="0" err="1"/>
              <a:t>RandomAccess</a:t>
            </a:r>
            <a:r>
              <a:rPr lang="en-US" dirty="0"/>
              <a:t> - measures the rate of integer random updates of memory (GUPS).</a:t>
            </a:r>
          </a:p>
          <a:p>
            <a:r>
              <a:rPr lang="en-US" dirty="0"/>
              <a:t>FFT - measures the floating point rate of execution of double precision complex one-dimensional Discrete Fourier Transform (DFT).</a:t>
            </a:r>
          </a:p>
          <a:p>
            <a:r>
              <a:rPr lang="en-US" dirty="0"/>
              <a:t>Communication bandwidth and latency - a set of tests to measure latency and bandwidth of a number of simultaneous communication patterns; based on </a:t>
            </a:r>
            <a:r>
              <a:rPr lang="en-US" dirty="0" err="1"/>
              <a:t>b_eff</a:t>
            </a:r>
            <a:r>
              <a:rPr lang="en-US" dirty="0"/>
              <a:t> (effective bandwidth benchmark).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86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00F7-0755-0F59-C811-1612F43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– Code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1BE0-0728-B83F-D04E-983BBE7A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/>
          <a:lstStyle/>
          <a:p>
            <a:r>
              <a:rPr lang="en-US" dirty="0"/>
              <a:t>How do individual codes use the system?</a:t>
            </a:r>
          </a:p>
          <a:p>
            <a:r>
              <a:rPr lang="en-US" dirty="0"/>
              <a:t>This has always been possible, but requires an awful lot of work.</a:t>
            </a:r>
          </a:p>
          <a:p>
            <a:r>
              <a:rPr lang="en-US" dirty="0"/>
              <a:t>This is key for performant code</a:t>
            </a:r>
          </a:p>
          <a:p>
            <a:r>
              <a:rPr lang="en-US" dirty="0"/>
              <a:t>Making this task tractable and easy to use for developers has been difficult.  A lot of money has been spent on various packages.</a:t>
            </a:r>
          </a:p>
          <a:p>
            <a:r>
              <a:rPr lang="en-US" dirty="0"/>
              <a:t>Culturally we are trained to build correct and stable code.  </a:t>
            </a:r>
          </a:p>
          <a:p>
            <a:pPr lvl="1"/>
            <a:r>
              <a:rPr lang="en-US" dirty="0"/>
              <a:t>Performance is done at the end of the project and it is not done for the simple reason it can be as time consuming as the first 2 steps.</a:t>
            </a:r>
          </a:p>
          <a:p>
            <a:pPr lvl="1"/>
            <a:r>
              <a:rPr lang="en-US" dirty="0"/>
              <a:t>We are not trained to think about performance</a:t>
            </a:r>
          </a:p>
          <a:p>
            <a:pPr lvl="1"/>
            <a:r>
              <a:rPr lang="en-US" dirty="0"/>
              <a:t>It’s only the move to GPU that is causing a serious rethink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5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0584-A9D4-7E82-8B3F-54E7099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H&amp;ES REFRAME+SPACK+PROFILER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8D54-15D0-770E-AE5C-AC59C259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following projects have teamed up to produce a simple to use profiler tool that is portable between systems.</a:t>
            </a:r>
          </a:p>
          <a:p>
            <a:r>
              <a:rPr lang="en-GB" dirty="0"/>
              <a:t>The team members are</a:t>
            </a:r>
          </a:p>
          <a:p>
            <a:pPr lvl="1"/>
            <a:r>
              <a:rPr lang="en-GB" dirty="0"/>
              <a:t>Benchmarking for Performance Portable ExCALIBUR Applications (</a:t>
            </a:r>
            <a:r>
              <a:rPr lang="en-GB" dirty="0" err="1"/>
              <a:t>Ilektra</a:t>
            </a:r>
            <a:r>
              <a:rPr lang="en-GB" dirty="0"/>
              <a:t>, </a:t>
            </a:r>
            <a:r>
              <a:rPr lang="en-GB" dirty="0" err="1"/>
              <a:t>Tuomas</a:t>
            </a:r>
            <a:r>
              <a:rPr lang="en-GB" dirty="0"/>
              <a:t>, Mose, Jeremy – UCL, Tom - Bristol)</a:t>
            </a:r>
          </a:p>
          <a:p>
            <a:pPr lvl="1"/>
            <a:r>
              <a:rPr lang="en-GB" dirty="0"/>
              <a:t>Blueprint for AI Systems at Scale – BASE-II (Bob, Chris and Roger – Cambridge, Jeremy - UCL, </a:t>
            </a:r>
            <a:r>
              <a:rPr lang="en-GB" dirty="0" err="1"/>
              <a:t>Juri</a:t>
            </a:r>
            <a:r>
              <a:rPr lang="en-GB" dirty="0"/>
              <a:t> - STFC SCD, Mark - Leicester)</a:t>
            </a:r>
          </a:p>
          <a:p>
            <a:pPr lvl="1"/>
            <a:r>
              <a:rPr lang="en-GB" dirty="0"/>
              <a:t>UK SKA Regional Centre (Marcus- UCL)</a:t>
            </a:r>
          </a:p>
          <a:p>
            <a:pPr lvl="1"/>
            <a:r>
              <a:rPr lang="en-GB" dirty="0"/>
              <a:t>Exascale IO Testbed (Bob and Roger – Cambridge)</a:t>
            </a:r>
          </a:p>
          <a:p>
            <a:r>
              <a:rPr lang="en-GB" dirty="0"/>
              <a:t>Look out for the training event at CIUK – Manchester 4-6 December 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9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23B9-D5BE-B751-0700-63754FC0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339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comms and Memory hierarchy and efforts to solve it- quarts into pint pots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9092-3CFC-1DE0-1115-69D47E0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dirty="0"/>
              <a:t>I’m a photon transport in media </a:t>
            </a:r>
            <a:r>
              <a:rPr lang="en-US" dirty="0" err="1"/>
              <a:t>modeller</a:t>
            </a:r>
            <a:r>
              <a:rPr lang="en-US" dirty="0"/>
              <a:t>, so I view the world in terms of flows and these flows change the state of the media they interact with and the flows themselves.   </a:t>
            </a:r>
          </a:p>
          <a:p>
            <a:r>
              <a:rPr lang="en-US" dirty="0"/>
              <a:t>This is the key concept that helped me as I had a ready-made mental toolkit to abstract out what is happening in servers and clusters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B285-23C6-ACC7-4971-C03DE838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  <a:endParaRPr lang="en-GB" dirty="0"/>
          </a:p>
        </p:txBody>
      </p:sp>
      <p:pic>
        <p:nvPicPr>
          <p:cNvPr id="5" name="Content Placeholder 4" descr="A diagram of a computer system">
            <a:extLst>
              <a:ext uri="{FF2B5EF4-FFF2-40B4-BE49-F238E27FC236}">
                <a16:creationId xmlns:a16="http://schemas.microsoft.com/office/drawing/2014/main" id="{4C82B777-C065-D31F-5D4A-53BEADE8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1" y="1603204"/>
            <a:ext cx="65880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0DFDB-AFC7-F018-31F8-E7514229B0B3}"/>
              </a:ext>
            </a:extLst>
          </p:cNvPr>
          <p:cNvSpPr txBox="1"/>
          <p:nvPr/>
        </p:nvSpPr>
        <p:spPr>
          <a:xfrm>
            <a:off x="8082699" y="612844"/>
            <a:ext cx="3271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data – instructions and data you are working on, flow up and down this hierarchy.</a:t>
            </a:r>
          </a:p>
          <a:p>
            <a:endParaRPr lang="en-US" dirty="0"/>
          </a:p>
          <a:p>
            <a:r>
              <a:rPr lang="en-US" dirty="0"/>
              <a:t>Bandwidth increases as you go up the </a:t>
            </a:r>
            <a:r>
              <a:rPr lang="en-US" dirty="0" err="1"/>
              <a:t>hierachy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latency – wait time – is given in terms of Processor Unity cycles</a:t>
            </a:r>
          </a:p>
          <a:p>
            <a:endParaRPr lang="en-US" dirty="0"/>
          </a:p>
          <a:p>
            <a:r>
              <a:rPr lang="en-US" dirty="0"/>
              <a:t>For low latency clusters with latency of 1-2 microsecs, we get waits of &gt;3000-6000 cycles for PU-PU comms</a:t>
            </a:r>
          </a:p>
          <a:p>
            <a:endParaRPr lang="en-US" dirty="0"/>
          </a:p>
          <a:p>
            <a:r>
              <a:rPr lang="en-US" dirty="0"/>
              <a:t>Internal to the server the PUs tend to share the same Ram and Cache, so wait times are &gt;100 cycles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6BB-1435-43AB-22CC-13BDBC99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 of the memory hierarchy</a:t>
            </a:r>
            <a:endParaRPr lang="en-GB" dirty="0"/>
          </a:p>
        </p:txBody>
      </p:sp>
      <p:pic>
        <p:nvPicPr>
          <p:cNvPr id="5" name="Content Placeholder 4" descr="A diagram of a memory hierarchy&#10;&#10;Description automatically generated">
            <a:extLst>
              <a:ext uri="{FF2B5EF4-FFF2-40B4-BE49-F238E27FC236}">
                <a16:creationId xmlns:a16="http://schemas.microsoft.com/office/drawing/2014/main" id="{DE81EEBD-4DD3-EA88-BA27-8AE7B2BB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" y="1835353"/>
            <a:ext cx="5971426" cy="4351338"/>
          </a:xfrm>
        </p:spPr>
      </p:pic>
      <p:pic>
        <p:nvPicPr>
          <p:cNvPr id="7" name="Picture 6" descr="A diagram of a memory hierarchy&#10;&#10;Description automatically generated">
            <a:extLst>
              <a:ext uri="{FF2B5EF4-FFF2-40B4-BE49-F238E27FC236}">
                <a16:creationId xmlns:a16="http://schemas.microsoft.com/office/drawing/2014/main" id="{8209409E-3819-1939-35FD-A7308216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395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2846-E53A-15C6-1A92-9021E2EE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/>
          <a:lstStyle/>
          <a:p>
            <a:r>
              <a:rPr lang="en-US" dirty="0"/>
              <a:t>Jeremy’s History Crib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8045-A8F5-4204-9217-E2FFB00C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51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was once a time when all supercomputers were shared memory machines.   The RAM was equally  accessible to all execution elements in the machine.</a:t>
            </a:r>
          </a:p>
          <a:p>
            <a:pPr lvl="1"/>
            <a:r>
              <a:rPr lang="en-US" dirty="0"/>
              <a:t>Life was simpler</a:t>
            </a:r>
          </a:p>
          <a:p>
            <a:r>
              <a:rPr lang="en-US" dirty="0"/>
              <a:t>As our problems grew in size it became clear by the mid 90s that large SMP machines were going to be too expensive</a:t>
            </a:r>
          </a:p>
          <a:p>
            <a:r>
              <a:rPr lang="en-US" dirty="0"/>
              <a:t>The solution was to federate SMP machines of various sizes using fast low latency networks</a:t>
            </a:r>
          </a:p>
          <a:p>
            <a:pPr lvl="1"/>
            <a:r>
              <a:rPr lang="en-US" dirty="0"/>
              <a:t>I bought a SMP SGI Origin2000 in 1998 for £200k – 24 cores</a:t>
            </a:r>
          </a:p>
          <a:p>
            <a:pPr lvl="1"/>
            <a:r>
              <a:rPr lang="en-US" dirty="0"/>
              <a:t>In 2001 I bought 8 Sunfire 880s in a </a:t>
            </a:r>
            <a:r>
              <a:rPr lang="en-US" dirty="0" err="1"/>
              <a:t>myrirnet</a:t>
            </a:r>
            <a:r>
              <a:rPr lang="en-US" dirty="0"/>
              <a:t> network – 128 cores</a:t>
            </a:r>
          </a:p>
          <a:p>
            <a:pPr lvl="1"/>
            <a:r>
              <a:rPr lang="en-US" dirty="0"/>
              <a:t>EPCC developed the MPP systems with 1024 alpha chips</a:t>
            </a:r>
          </a:p>
          <a:p>
            <a:pPr lvl="1"/>
            <a:r>
              <a:rPr lang="en-US" dirty="0"/>
              <a:t>HPC-X used IBM severs in a Federation Switch Network</a:t>
            </a:r>
          </a:p>
          <a:p>
            <a:pPr lvl="1"/>
            <a:r>
              <a:rPr lang="en-US" dirty="0"/>
              <a:t>Lattice QCD built a massively parallel system based on games chips  </a:t>
            </a:r>
          </a:p>
          <a:p>
            <a:r>
              <a:rPr lang="en-US" dirty="0"/>
              <a:t>Life has not been simpler – bottlenecks began to appear immediately.</a:t>
            </a:r>
          </a:p>
          <a:p>
            <a:r>
              <a:rPr lang="en-US" dirty="0"/>
              <a:t>The primacy of Intel and AMD CPUs – ascendancy achieved between 1995 and 2005 (fp64) made chips and servers much cheaper</a:t>
            </a:r>
          </a:p>
          <a:p>
            <a:pPr lvl="1"/>
            <a:r>
              <a:rPr lang="en-US" dirty="0"/>
              <a:t>However we lost RISC in </a:t>
            </a:r>
            <a:r>
              <a:rPr lang="en-US" dirty="0" err="1"/>
              <a:t>favour</a:t>
            </a:r>
            <a:r>
              <a:rPr lang="en-US" dirty="0"/>
              <a:t> of CISC</a:t>
            </a:r>
          </a:p>
          <a:p>
            <a:pPr lvl="1"/>
            <a:r>
              <a:rPr lang="en-US" dirty="0"/>
              <a:t>We lost vectorization (until 2005-7) and new codes became “</a:t>
            </a:r>
            <a:r>
              <a:rPr lang="en-US" dirty="0" err="1"/>
              <a:t>unvectorised</a:t>
            </a:r>
            <a:r>
              <a:rPr lang="en-US" dirty="0"/>
              <a:t>/able”</a:t>
            </a:r>
          </a:p>
          <a:p>
            <a:pPr lvl="1"/>
            <a:r>
              <a:rPr lang="en-US" dirty="0"/>
              <a:t>Increases in CPU clock speeds make up for these losses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0880-D023-4ECE-2C79-3B7A5AE4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13"/>
            <a:ext cx="10860464" cy="5715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Clusters using commodity servers were built successfully from about  2004 onwards</a:t>
            </a:r>
          </a:p>
          <a:p>
            <a:pPr lvl="1"/>
            <a:r>
              <a:rPr lang="en-US" dirty="0"/>
              <a:t>Improvements in networking (interconnect) technology allowed this.</a:t>
            </a:r>
          </a:p>
          <a:p>
            <a:pPr lvl="1"/>
            <a:r>
              <a:rPr lang="en-US" dirty="0"/>
              <a:t>Parallel data striping also increased </a:t>
            </a:r>
          </a:p>
          <a:p>
            <a:pPr lvl="1"/>
            <a:r>
              <a:rPr lang="en-US" dirty="0"/>
              <a:t>Cheaper high performance switches</a:t>
            </a:r>
          </a:p>
          <a:p>
            <a:r>
              <a:rPr lang="en-US" dirty="0"/>
              <a:t>However, code efficiencies remained low (&lt;1-10%) and scaling issues have been a perennial problem</a:t>
            </a:r>
          </a:p>
          <a:p>
            <a:r>
              <a:rPr lang="en-US" dirty="0"/>
              <a:t>By 2012 it became clear that the standard cluster design could not support some workloads in Lattice QCD and Smooth Particle Hydro.</a:t>
            </a:r>
          </a:p>
          <a:p>
            <a:r>
              <a:rPr lang="en-US" dirty="0"/>
              <a:t>In the UK DiRAC 2 was formed to meet this challenge with 3 systems designs to deal with</a:t>
            </a:r>
          </a:p>
          <a:p>
            <a:pPr lvl="1"/>
            <a:r>
              <a:rPr lang="en-US" dirty="0"/>
              <a:t>Spectral methods and unstructured grids (SPH)</a:t>
            </a:r>
          </a:p>
          <a:p>
            <a:pPr lvl="1"/>
            <a:r>
              <a:rPr lang="en-US" dirty="0"/>
              <a:t>Sparse matrix algebra (LQCD) – the TURSA system is designed to solve this problem – it is a mathematical manifestation of the algorithmic requirement</a:t>
            </a:r>
          </a:p>
          <a:p>
            <a:pPr lvl="1"/>
            <a:r>
              <a:rPr lang="en-US" dirty="0"/>
              <a:t>Dense matrix algebra and High IO (Spectroscopy)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CE43-DDCB-AB93-1A7E-7743BE42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A4D7-7E7B-54C8-5952-8DE7DCDF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36371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SIMD is short for Single Instruction/Multiple Data, while the term SIMD operations refers to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computing method that enables processing of multiple data with a single instruction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 In contrast, the conventional sequential approach using one instruction to process each individual data is called scalar operations.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GPUs are SIMD machines</a:t>
            </a:r>
          </a:p>
          <a:p>
            <a:pPr lvl="1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CPUs have SIMD vector lanes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Most codes are not well vectorized and given most of th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e extra flop counts are due to vectorized the %use of most cores is dire.</a:t>
            </a: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multiple instruction, multiple data is a technique employed to achieve parallelism. Machines using MIMD have a number of processors that function asynchronously and independently. At any time, different processors may be executing different instructions on different pieces of data.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Clusters and servers are MIMD machines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968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7DA-DC3E-5765-558E-5A9F1D17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13 motifs of parallel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EEB6-E232-8B1F-8CFE-EACC093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Dense Matrix Algebra: Matrix Multiply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Sparse Matrix Algebra: Matrix Vector Multiply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Spectral Methods: 2D FFT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N-Body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Structured Grid: Laplace’s equation with Dirichlet’s conditions on the square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Unstructured Grid: 2D Iterative Triangular Grid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MapReduce: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framework for processing parallelizable problems across large datasets using a large number of computers </a:t>
            </a:r>
            <a:endParaRPr lang="en-GB" b="0" i="0" dirty="0">
              <a:solidFill>
                <a:srgbClr val="00192C"/>
              </a:solidFill>
              <a:effectLst/>
              <a:highlight>
                <a:srgbClr val="FFFFFF"/>
              </a:highlight>
              <a:latin typeface="CjkBody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Combinational Logic: </a:t>
            </a:r>
            <a:r>
              <a:rPr lang="en-GB" b="0" i="0" dirty="0" err="1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Popcount</a:t>
            </a: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 on a binary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Graph Traversal: Depth First 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Dynamic Programming: 0/1 Knapsack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Backtrack and Branch-and-Bound: Traveling Salesman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Graphical Models: Viterbi Algorithm for Hidden Markov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92C"/>
                </a:solidFill>
                <a:effectLst/>
                <a:highlight>
                  <a:srgbClr val="FFFFFF"/>
                </a:highlight>
                <a:latin typeface="CjkBodyFont"/>
              </a:rPr>
              <a:t>Finite State Machines: Pattern Matching on Strings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7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A741-D77D-DEEF-2993-D59678B9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algorithms affect the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21A5-D4BD-E114-8023-C203CD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34662"/>
          </a:xfrm>
        </p:spPr>
        <p:txBody>
          <a:bodyPr/>
          <a:lstStyle/>
          <a:p>
            <a:r>
              <a:rPr lang="en-US" dirty="0"/>
              <a:t>How often and how locally is the array updated as the instruction set works on it.</a:t>
            </a:r>
          </a:p>
          <a:p>
            <a:pPr lvl="1"/>
            <a:r>
              <a:rPr lang="en-US" dirty="0"/>
              <a:t>If the elements don’t affect each other then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If it is not much and just the surrounding elements then you can spread your array all over the RAM in the cluster – sparse matrix algebra, N-Body</a:t>
            </a:r>
          </a:p>
          <a:p>
            <a:pPr lvl="1"/>
            <a:r>
              <a:rPr lang="en-US" dirty="0"/>
              <a:t>If a lot of updating is going on but still local-</a:t>
            </a:r>
            <a:r>
              <a:rPr lang="en-US" dirty="0" err="1"/>
              <a:t>ish</a:t>
            </a:r>
            <a:r>
              <a:rPr lang="en-US" dirty="0"/>
              <a:t>  you might find large SMP nodes in a low latency network is needed – dense matrix algebra</a:t>
            </a:r>
          </a:p>
          <a:p>
            <a:pPr lvl="1"/>
            <a:r>
              <a:rPr lang="en-US" dirty="0"/>
              <a:t>FFTs are the extreme (Spectral methods).    As the changes are non-local, so spreading the array all over the cluster RAM causes huge delays</a:t>
            </a:r>
          </a:p>
          <a:p>
            <a:pPr lvl="2"/>
            <a:r>
              <a:rPr lang="en-US" dirty="0"/>
              <a:t>Have very high RAM nodes and limit the FFT to just one node</a:t>
            </a:r>
          </a:p>
          <a:p>
            <a:pPr lvl="2"/>
            <a:r>
              <a:rPr lang="en-US" dirty="0"/>
              <a:t>Use modern decomposition methods – Lattice QCD do the largest FFTs (not very well, but at least the problem is tractable)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40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1597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CjkBodyFont</vt:lpstr>
      <vt:lpstr>Google Sans</vt:lpstr>
      <vt:lpstr>Office Theme</vt:lpstr>
      <vt:lpstr>A usable guide to architecture and algorithms</vt:lpstr>
      <vt:lpstr>The comms and Memory hierarchy and efforts to solve it- quarts into pint pots</vt:lpstr>
      <vt:lpstr>The memory hierarchy</vt:lpstr>
      <vt:lpstr>Other views of the memory hierarchy</vt:lpstr>
      <vt:lpstr>Jeremy’s History Crib</vt:lpstr>
      <vt:lpstr>PowerPoint Presentation</vt:lpstr>
      <vt:lpstr>Vectorisation</vt:lpstr>
      <vt:lpstr>The 13 motifs of parallel programming</vt:lpstr>
      <vt:lpstr>How did the algorithms affect the Design</vt:lpstr>
      <vt:lpstr>PowerPoint Presentation</vt:lpstr>
      <vt:lpstr>Cluster Architecture</vt:lpstr>
      <vt:lpstr>ExCALIBUR H&amp;ES Projects – Blockages and Pinchpoints</vt:lpstr>
      <vt:lpstr>Key Metrics – System performance</vt:lpstr>
      <vt:lpstr>Key Metrics – Code performance</vt:lpstr>
      <vt:lpstr>The H&amp;ES REFRAME+SPACK+PROFILER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 End - The Guardian Angels</dc:creator>
  <cp:lastModifiedBy>Mile End - The Guardian Angels</cp:lastModifiedBy>
  <cp:revision>1</cp:revision>
  <dcterms:created xsi:type="dcterms:W3CDTF">2024-07-09T07:25:48Z</dcterms:created>
  <dcterms:modified xsi:type="dcterms:W3CDTF">2024-07-09T12:10:22Z</dcterms:modified>
</cp:coreProperties>
</file>