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6" r:id="rId11"/>
    <p:sldId id="264" r:id="rId12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4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7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52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736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38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917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354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9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hyperlink" Target="https://en.wikipedia.org/wiki/Fact" TargetMode="External"/><Relationship Id="rId18" Type="http://schemas.openxmlformats.org/officeDocument/2006/relationships/hyperlink" Target="https://en.wikipedia.org/wiki/Trie" TargetMode="Externa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hyperlink" Target="https://en.wikipedia.org/wiki/Rule_of_inference" TargetMode="External"/><Relationship Id="rId17" Type="http://schemas.openxmlformats.org/officeDocument/2006/relationships/hyperlink" Target="https://en.wikipedia.org/wiki/Leaf_node" TargetMode="External"/><Relationship Id="rId2" Type="http://schemas.openxmlformats.org/officeDocument/2006/relationships/tags" Target="../tags/tag21.xml"/><Relationship Id="rId16" Type="http://schemas.openxmlformats.org/officeDocument/2006/relationships/hyperlink" Target="https://en.wikipedia.org/wiki/Root_node" TargetMode="Externa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hyperlink" Target="https://en.wikipedia.org/wiki/Expert_system" TargetMode="External"/><Relationship Id="rId5" Type="http://schemas.openxmlformats.org/officeDocument/2006/relationships/tags" Target="../tags/tag24.xml"/><Relationship Id="rId15" Type="http://schemas.openxmlformats.org/officeDocument/2006/relationships/hyperlink" Target="https://en.wikipedia.org/wiki/Vertex_(graph_theory)" TargetMode="External"/><Relationship Id="rId10" Type="http://schemas.openxmlformats.org/officeDocument/2006/relationships/hyperlink" Target="https://en.wikipedia.org/wiki/Na%C3%AFve_algorithm" TargetMode="Externa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hyperlink" Target="https://en.wikipedia.org/wiki/Knowledge_ba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hyperlink" Target="https://en.wikipedia.org/wiki/Object-oriented_programming" TargetMode="Externa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hyperlink" Target="https://en.wikipedia.org/wiki/CLIPS#cite_note-1" TargetMode="External"/><Relationship Id="rId17" Type="http://schemas.openxmlformats.org/officeDocument/2006/relationships/hyperlink" Target="https://herzberg.ca.sandia.gov/" TargetMode="External"/><Relationship Id="rId2" Type="http://schemas.openxmlformats.org/officeDocument/2006/relationships/tags" Target="../tags/tag37.xml"/><Relationship Id="rId16" Type="http://schemas.openxmlformats.org/officeDocument/2006/relationships/hyperlink" Target="https://en.wikipedia.org/wiki/Lisp_(programming_language)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hyperlink" Target="https://sourceforge.net/projects/clipsrules/" TargetMode="External"/><Relationship Id="rId5" Type="http://schemas.openxmlformats.org/officeDocument/2006/relationships/tags" Target="../tags/tag40.xml"/><Relationship Id="rId15" Type="http://schemas.openxmlformats.org/officeDocument/2006/relationships/hyperlink" Target="https://en.wikipedia.org/wiki/Programming_language" TargetMode="External"/><Relationship Id="rId10" Type="http://schemas.openxmlformats.org/officeDocument/2006/relationships/hyperlink" Target="https://www.drools.org/" TargetMode="External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2.xml"/><Relationship Id="rId14" Type="http://schemas.openxmlformats.org/officeDocument/2006/relationships/hyperlink" Target="https://en.wikipedia.org/wiki/C_(programming_language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5.png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hyperlink" Target="https://github.com/mithunsatheesh/node-rules" TargetMode="External"/><Relationship Id="rId18" Type="http://schemas.openxmlformats.org/officeDocument/2006/relationships/image" Target="../media/image6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hyperlink" Target="https://github.com/cachecontrol/json-rules-engine" TargetMode="External"/><Relationship Id="rId17" Type="http://schemas.openxmlformats.org/officeDocument/2006/relationships/hyperlink" Target="https://github.com/maxant/rules" TargetMode="External"/><Relationship Id="rId2" Type="http://schemas.openxmlformats.org/officeDocument/2006/relationships/tags" Target="../tags/tag53.xml"/><Relationship Id="rId16" Type="http://schemas.openxmlformats.org/officeDocument/2006/relationships/hyperlink" Target="https://github.com/rsamec/business-rules-engine" TargetMode="Externa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hyperlink" Target="https://github.com/jruizgit/rules" TargetMode="External"/><Relationship Id="rId5" Type="http://schemas.openxmlformats.org/officeDocument/2006/relationships/tags" Target="../tags/tag56.xml"/><Relationship Id="rId15" Type="http://schemas.openxmlformats.org/officeDocument/2006/relationships/hyperlink" Target="https://github.com/atrniv/node-clips" TargetMode="Externa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hyperlink" Target="https://github.com/iannsp/rulez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image" Target="../media/image7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8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en-GB" dirty="0" smtClean="0"/>
              <a:t>Rules </a:t>
            </a:r>
            <a:br>
              <a:rPr lang="en-GB" dirty="0" smtClean="0"/>
            </a:br>
            <a:r>
              <a:rPr lang="en-GB" dirty="0" smtClean="0"/>
              <a:t>for </a:t>
            </a:r>
            <a:br>
              <a:rPr lang="en-GB" dirty="0" smtClean="0"/>
            </a:br>
            <a:r>
              <a:rPr lang="en-GB" dirty="0" err="1" smtClean="0"/>
              <a:t>Myassist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noProof="0" dirty="0" smtClean="0"/>
              <a:t>Invocation 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525780" lvl="2" indent="0">
              <a:buNone/>
            </a:pPr>
            <a:endParaRPr lang="en-GB" dirty="0"/>
          </a:p>
          <a:p>
            <a:pPr marL="525780" lvl="2" indent="0">
              <a:buNone/>
            </a:pPr>
            <a:endParaRPr lang="en-GB" dirty="0" smtClean="0"/>
          </a:p>
          <a:p>
            <a:pPr marL="525780" lvl="2" indent="0">
              <a:buNone/>
            </a:pPr>
            <a:r>
              <a:rPr lang="en-GB" dirty="0" smtClean="0"/>
              <a:t>Dream:</a:t>
            </a:r>
          </a:p>
          <a:p>
            <a:pPr marL="525780" lvl="2" indent="0">
              <a:buNone/>
            </a:pPr>
            <a:r>
              <a:rPr lang="en-GB" dirty="0"/>
              <a:t>	</a:t>
            </a:r>
            <a:r>
              <a:rPr lang="en-GB" dirty="0" smtClean="0"/>
              <a:t>observe all variables in system and optimally react to changes</a:t>
            </a:r>
          </a:p>
          <a:p>
            <a:pPr marL="525780" lvl="2" indent="0">
              <a:buNone/>
            </a:pPr>
            <a:endParaRPr lang="en-GB" dirty="0"/>
          </a:p>
          <a:p>
            <a:pPr marL="525780" lvl="2" indent="0">
              <a:buNone/>
            </a:pPr>
            <a:endParaRPr lang="en-GB" dirty="0" smtClean="0"/>
          </a:p>
          <a:p>
            <a:pPr marL="525780" lvl="2" indent="0">
              <a:buNone/>
            </a:pPr>
            <a:r>
              <a:rPr lang="en-GB" dirty="0" smtClean="0"/>
              <a:t>Reality:</a:t>
            </a:r>
          </a:p>
          <a:p>
            <a:pPr marL="525780" lvl="2" indent="0">
              <a:buNone/>
            </a:pPr>
            <a:r>
              <a:rPr lang="en-GB" dirty="0"/>
              <a:t>	</a:t>
            </a:r>
            <a:r>
              <a:rPr lang="en-GB" dirty="0" smtClean="0"/>
              <a:t>call rules system explicitly with a given context at a given time</a:t>
            </a:r>
            <a:endParaRPr lang="en-GB" dirty="0"/>
          </a:p>
          <a:p>
            <a:pPr marL="525780" lvl="2" indent="0">
              <a:buNone/>
            </a:pP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4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Use Case</a:t>
            </a:r>
            <a:r>
              <a:rPr lang="en-GB" sz="2800" kern="0" dirty="0" smtClean="0"/>
              <a:t>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2"/>
            <a:r>
              <a:rPr lang="en-GB" dirty="0" smtClean="0"/>
              <a:t>When is a good opportunity …</a:t>
            </a:r>
          </a:p>
          <a:p>
            <a:pPr lvl="3"/>
            <a:r>
              <a:rPr lang="en-GB" dirty="0" smtClean="0"/>
              <a:t>to be disturbed by notifications/reminders …</a:t>
            </a:r>
          </a:p>
          <a:p>
            <a:pPr lvl="3"/>
            <a:r>
              <a:rPr lang="en-GB" dirty="0" smtClean="0"/>
              <a:t>about which kinds of events …</a:t>
            </a:r>
          </a:p>
          <a:p>
            <a:pPr lvl="3"/>
            <a:r>
              <a:rPr lang="en-GB" dirty="0"/>
              <a:t>r</a:t>
            </a:r>
            <a:r>
              <a:rPr lang="en-GB" dirty="0" smtClean="0"/>
              <a:t>elated to which people</a:t>
            </a:r>
            <a:r>
              <a:rPr lang="en-GB" dirty="0" smtClean="0"/>
              <a:t>.</a:t>
            </a:r>
          </a:p>
          <a:p>
            <a:pPr lvl="3"/>
            <a:endParaRPr lang="en-GB" dirty="0"/>
          </a:p>
          <a:p>
            <a:pPr marL="748030" lvl="3" indent="0">
              <a:buNone/>
            </a:pPr>
            <a:endParaRPr lang="en-GB" dirty="0" smtClean="0"/>
          </a:p>
          <a:p>
            <a:pPr lvl="2"/>
            <a:r>
              <a:rPr lang="en-GB" dirty="0" smtClean="0"/>
              <a:t>What is a good time of day …</a:t>
            </a:r>
          </a:p>
          <a:p>
            <a:pPr lvl="3"/>
            <a:r>
              <a:rPr lang="en-GB" dirty="0" smtClean="0"/>
              <a:t>For which activities that I have planned with no specific time</a:t>
            </a:r>
          </a:p>
          <a:p>
            <a:pPr marL="546100" lvl="2" indent="0">
              <a:buNone/>
            </a:pPr>
            <a:endParaRPr lang="en-GB" dirty="0" smtClean="0"/>
          </a:p>
          <a:p>
            <a:pPr marL="303530" lvl="1" indent="0">
              <a:buNone/>
            </a:pPr>
            <a:endParaRPr lang="en-GB" dirty="0"/>
          </a:p>
          <a:p>
            <a:pPr marL="303530" lvl="1" indent="0">
              <a:buNone/>
            </a:pPr>
            <a:endParaRPr lang="en-GB" dirty="0"/>
          </a:p>
          <a:p>
            <a:pPr marL="303530" lvl="1" indent="0">
              <a:buNone/>
            </a:pPr>
            <a:r>
              <a:rPr lang="en-GB" dirty="0" smtClean="0"/>
              <a:t>More Please !!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Why Rules?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/>
              <a:t>H</a:t>
            </a:r>
            <a:r>
              <a:rPr lang="en-GB" dirty="0" smtClean="0"/>
              <a:t>igher level of abstraction than code</a:t>
            </a:r>
          </a:p>
          <a:p>
            <a:r>
              <a:rPr lang="en-GB" dirty="0" smtClean="0"/>
              <a:t>Separation of concerns</a:t>
            </a:r>
          </a:p>
          <a:p>
            <a:pPr lvl="1"/>
            <a:r>
              <a:rPr lang="en-GB" dirty="0" smtClean="0"/>
              <a:t>Can be inspected/defined by non-developers</a:t>
            </a:r>
          </a:p>
          <a:p>
            <a:r>
              <a:rPr lang="en-GB" dirty="0" smtClean="0"/>
              <a:t>Faster turnaround/deployment time</a:t>
            </a:r>
          </a:p>
          <a:p>
            <a:r>
              <a:rPr lang="en-GB" dirty="0" smtClean="0"/>
              <a:t>Possibilities for optimisation (Rete algorithm)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8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noProof="0" dirty="0" smtClean="0"/>
              <a:t>The Rete Algorithm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A </a:t>
            </a:r>
            <a:r>
              <a:rPr lang="en-US" dirty="0">
                <a:hlinkClick r:id="rId10" tooltip="Naïve algorithm"/>
              </a:rPr>
              <a:t>naive implementation</a:t>
            </a:r>
            <a:r>
              <a:rPr lang="en-US" dirty="0"/>
              <a:t> of an </a:t>
            </a:r>
            <a:r>
              <a:rPr lang="en-US" dirty="0">
                <a:hlinkClick r:id="rId11" tooltip="Expert system"/>
              </a:rPr>
              <a:t>expert system</a:t>
            </a:r>
            <a:r>
              <a:rPr lang="en-US" dirty="0"/>
              <a:t> might check each </a:t>
            </a:r>
            <a:r>
              <a:rPr lang="en-US" dirty="0">
                <a:hlinkClick r:id="rId12" tooltip="Rule of inference"/>
              </a:rPr>
              <a:t>rule</a:t>
            </a:r>
            <a:r>
              <a:rPr lang="en-US" dirty="0"/>
              <a:t> against known </a:t>
            </a:r>
            <a:r>
              <a:rPr lang="en-US" dirty="0">
                <a:hlinkClick r:id="rId13" tooltip="Fact"/>
              </a:rPr>
              <a:t>facts</a:t>
            </a:r>
            <a:r>
              <a:rPr lang="en-US" dirty="0"/>
              <a:t> in a </a:t>
            </a:r>
            <a:r>
              <a:rPr lang="en-US" dirty="0">
                <a:hlinkClick r:id="rId14" tooltip="Knowledge base"/>
              </a:rPr>
              <a:t>knowledge base</a:t>
            </a:r>
            <a:r>
              <a:rPr lang="en-US" dirty="0"/>
              <a:t>, firing that rule if necessary, then moving on to the next rule (and looping back to the first rule when finished). For even moderate sized rules and facts knowledge-bases, this naive approach performs far too slowly. The Rete algorithm provides the basis for a more efficient implementation. A Rete-based expert system builds a network of </a:t>
            </a:r>
            <a:r>
              <a:rPr lang="en-US" dirty="0">
                <a:hlinkClick r:id="rId15" tooltip="Vertex (graph theory)"/>
              </a:rPr>
              <a:t>nodes</a:t>
            </a:r>
            <a:r>
              <a:rPr lang="en-US" dirty="0"/>
              <a:t>, where each node (except the root) corresponds to a pattern occurring in the left-hand-side (the condition part) of a rule. The path from the </a:t>
            </a:r>
            <a:r>
              <a:rPr lang="en-US" dirty="0">
                <a:hlinkClick r:id="rId16" tooltip="Root node"/>
              </a:rPr>
              <a:t>root node</a:t>
            </a:r>
            <a:r>
              <a:rPr lang="en-US" dirty="0"/>
              <a:t> to a </a:t>
            </a:r>
            <a:r>
              <a:rPr lang="en-US" dirty="0">
                <a:hlinkClick r:id="rId17" tooltip="Leaf node"/>
              </a:rPr>
              <a:t>leaf node</a:t>
            </a:r>
            <a:r>
              <a:rPr lang="en-US" dirty="0"/>
              <a:t> defines a complete rule left-hand-side. Each node has a memory of facts which satisfy that pattern. This structure is essentially a generalized </a:t>
            </a:r>
            <a:r>
              <a:rPr lang="en-US" dirty="0" err="1">
                <a:hlinkClick r:id="rId18" tooltip="Trie"/>
              </a:rPr>
              <a:t>trie</a:t>
            </a:r>
            <a:r>
              <a:rPr lang="en-US" dirty="0"/>
              <a:t>. As new facts are asserted or modified, they propagate along the network, causing nodes to be annotated when that fact matches that pattern. When a fact or combination of facts causes all of the patterns for a given rule to be satisfied, a leaf node is reached and the corresponding rule is triggered.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When </a:t>
            </a:r>
            <a:r>
              <a:rPr lang="en-GB" sz="2800" kern="0" dirty="0" smtClean="0"/>
              <a:t>to use Rules</a:t>
            </a:r>
            <a:r>
              <a:rPr lang="en-GB" sz="2800" kern="0" dirty="0" smtClean="0"/>
              <a:t>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66700" y="92456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 smtClean="0"/>
              <a:t>Numerical Algorithms</a:t>
            </a:r>
          </a:p>
          <a:p>
            <a:pPr lvl="1"/>
            <a:r>
              <a:rPr lang="en-GB" dirty="0" smtClean="0"/>
              <a:t>Heavy lifting of classification/identifying patterns </a:t>
            </a:r>
            <a:endParaRPr lang="en-GB" dirty="0" smtClean="0"/>
          </a:p>
          <a:p>
            <a:pPr lvl="2"/>
            <a:r>
              <a:rPr lang="en-GB" dirty="0" smtClean="0"/>
              <a:t>Is this a picture of a cat?</a:t>
            </a:r>
          </a:p>
          <a:p>
            <a:pPr lvl="2"/>
            <a:r>
              <a:rPr lang="en-GB" dirty="0" smtClean="0"/>
              <a:t>What kind of personality does this person have</a:t>
            </a:r>
          </a:p>
          <a:p>
            <a:pPr lvl="2"/>
            <a:r>
              <a:rPr lang="en-GB" dirty="0" smtClean="0"/>
              <a:t>What are his musical tastes</a:t>
            </a:r>
            <a:endParaRPr lang="en-GB" dirty="0" smtClean="0"/>
          </a:p>
          <a:p>
            <a:pPr marL="233680" lvl="1" indent="0">
              <a:buNone/>
            </a:pPr>
            <a:endParaRPr lang="en-GB" dirty="0" smtClean="0"/>
          </a:p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Ad hoc policy issues and preferences</a:t>
            </a:r>
          </a:p>
          <a:p>
            <a:pPr lvl="2"/>
            <a:r>
              <a:rPr lang="en-GB" dirty="0" smtClean="0"/>
              <a:t>could </a:t>
            </a:r>
            <a:r>
              <a:rPr lang="en-GB" dirty="0" smtClean="0"/>
              <a:t>vary from product to product or user to </a:t>
            </a:r>
            <a:r>
              <a:rPr lang="en-GB" dirty="0" smtClean="0"/>
              <a:t>user</a:t>
            </a:r>
          </a:p>
          <a:p>
            <a:pPr lvl="2"/>
            <a:r>
              <a:rPr lang="en-GB" dirty="0" smtClean="0"/>
              <a:t>Smart Preferences</a:t>
            </a:r>
            <a:endParaRPr lang="en-GB" dirty="0" smtClean="0"/>
          </a:p>
          <a:p>
            <a:pPr lvl="2"/>
            <a:r>
              <a:rPr lang="en-GB" dirty="0" smtClean="0"/>
              <a:t>When is a good opportunity …</a:t>
            </a:r>
          </a:p>
          <a:p>
            <a:pPr lvl="3"/>
            <a:r>
              <a:rPr lang="en-GB" dirty="0" smtClean="0"/>
              <a:t>For which people …</a:t>
            </a:r>
          </a:p>
          <a:p>
            <a:pPr lvl="3"/>
            <a:r>
              <a:rPr lang="en-GB" dirty="0" smtClean="0"/>
              <a:t>To disturb me with notifications about which kinds of events.</a:t>
            </a:r>
          </a:p>
          <a:p>
            <a:pPr lvl="2"/>
            <a:r>
              <a:rPr lang="en-GB" dirty="0" smtClean="0"/>
              <a:t>What is good time of day</a:t>
            </a:r>
          </a:p>
          <a:p>
            <a:pPr lvl="3"/>
            <a:r>
              <a:rPr lang="en-GB" dirty="0" smtClean="0"/>
              <a:t>For which activities that I have planned with no specific time</a:t>
            </a:r>
          </a:p>
          <a:p>
            <a:pPr marL="546100" lvl="2" indent="0">
              <a:buNone/>
            </a:pPr>
            <a:endParaRPr lang="en-GB" dirty="0" smtClean="0"/>
          </a:p>
          <a:p>
            <a:pPr marL="525780" lvl="2" indent="0">
              <a:buNone/>
            </a:pPr>
            <a:endParaRPr lang="en-GB" dirty="0" smtClean="0"/>
          </a:p>
          <a:p>
            <a:pPr marL="303530" lvl="1" indent="0">
              <a:buNone/>
            </a:pPr>
            <a:r>
              <a:rPr lang="en-GB" dirty="0" smtClean="0"/>
              <a:t>More use cases ?</a:t>
            </a:r>
          </a:p>
          <a:p>
            <a:pPr marL="303530" lvl="1" indent="0"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Does it have to be </a:t>
            </a:r>
            <a:r>
              <a:rPr lang="en-GB" sz="2800" kern="0" dirty="0" err="1" smtClean="0"/>
              <a:t>Javascript</a:t>
            </a:r>
            <a:r>
              <a:rPr lang="en-GB" sz="2800" kern="0" dirty="0" smtClean="0"/>
              <a:t>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91626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r>
              <a:rPr lang="en-US" dirty="0" smtClean="0"/>
              <a:t>Industry standards:</a:t>
            </a:r>
          </a:p>
          <a:p>
            <a:r>
              <a:rPr lang="en-US" dirty="0" smtClean="0"/>
              <a:t>Drools</a:t>
            </a:r>
            <a:r>
              <a:rPr lang="en-US" dirty="0"/>
              <a:t>: the mainstream Java business solution </a:t>
            </a:r>
            <a:r>
              <a:rPr lang="en-US" dirty="0">
                <a:hlinkClick r:id="rId10"/>
              </a:rPr>
              <a:t>https://www.drools.org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marL="478790" lvl="2" indent="0">
              <a:buNone/>
            </a:pPr>
            <a:r>
              <a:rPr lang="en-US" dirty="0"/>
              <a:t>Drools is a Business Rules Management System (BRMS) solution. It provides a core Business Rules Engine (BRE), a web authoring and rules management application (Drools Workbench) and an Eclipse IDE plugin for core development.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CLIPS: golden oldie </a:t>
            </a:r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://sourceforge.net/projects/clipsrules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marL="525780" lvl="2" indent="0">
              <a:buNone/>
            </a:pPr>
            <a:r>
              <a:rPr lang="en-US" dirty="0"/>
              <a:t>CLIPS is probably the most widely used expert system tool.</a:t>
            </a:r>
            <a:r>
              <a:rPr lang="en-US" baseline="30000" dirty="0">
                <a:hlinkClick r:id="rId12"/>
              </a:rPr>
              <a:t>[1]</a:t>
            </a:r>
            <a:r>
              <a:rPr lang="en-US" dirty="0"/>
              <a:t> CLIPS incorporates a complete </a:t>
            </a:r>
            <a:r>
              <a:rPr lang="en-US" dirty="0">
                <a:hlinkClick r:id="rId13" tooltip="Object-oriented programming"/>
              </a:rPr>
              <a:t>object-oriented language</a:t>
            </a:r>
            <a:r>
              <a:rPr lang="en-US" dirty="0"/>
              <a:t> (hence the acronym </a:t>
            </a:r>
            <a:r>
              <a:rPr lang="en-US" i="1" dirty="0"/>
              <a:t>COOL</a:t>
            </a:r>
            <a:r>
              <a:rPr lang="en-US" dirty="0"/>
              <a:t>) for writing expert systems. CLIPS itself is written in </a:t>
            </a:r>
            <a:r>
              <a:rPr lang="en-US" dirty="0">
                <a:hlinkClick r:id="rId14" tooltip="C (programming language)"/>
              </a:rPr>
              <a:t>C</a:t>
            </a:r>
            <a:r>
              <a:rPr lang="en-US" dirty="0"/>
              <a:t>, extensions can be written in C, and CLIPS can be called from C. Its user interface closely resembles that of the </a:t>
            </a:r>
            <a:r>
              <a:rPr lang="en-US" dirty="0">
                <a:hlinkClick r:id="rId15" tooltip="Programming language"/>
              </a:rPr>
              <a:t>programming language</a:t>
            </a:r>
            <a:r>
              <a:rPr lang="en-US" dirty="0"/>
              <a:t> </a:t>
            </a:r>
            <a:r>
              <a:rPr lang="en-US" dirty="0">
                <a:hlinkClick r:id="rId16" tooltip="Lisp (programming language)"/>
              </a:rPr>
              <a:t>Lisp</a:t>
            </a:r>
            <a:r>
              <a:rPr lang="en-US" dirty="0"/>
              <a:t>. COOL combines the programming paradigms of procedural, object oriented and logical (theorem proving) languages</a:t>
            </a:r>
            <a:r>
              <a:rPr lang="en-US" dirty="0" smtClean="0"/>
              <a:t>.</a:t>
            </a:r>
          </a:p>
          <a:p>
            <a:pPr marL="525780" lvl="2" indent="0">
              <a:buNone/>
            </a:pPr>
            <a:endParaRPr lang="en-US" dirty="0"/>
          </a:p>
          <a:p>
            <a:r>
              <a:rPr lang="en-US" dirty="0"/>
              <a:t>JESS: java implementation of a superset of CLIPS </a:t>
            </a:r>
            <a:r>
              <a:rPr lang="en-US" dirty="0">
                <a:hlinkClick r:id="rId17"/>
              </a:rPr>
              <a:t>https://herzberg.ca.sandia.gov/</a:t>
            </a:r>
            <a:endParaRPr lang="en-US" dirty="0"/>
          </a:p>
          <a:p>
            <a:pPr marL="525780" lvl="2" indent="0">
              <a:buNone/>
            </a:pPr>
            <a:r>
              <a:rPr lang="en-US" dirty="0"/>
              <a:t>Using </a:t>
            </a:r>
            <a:r>
              <a:rPr lang="en-US" b="1" i="1" dirty="0"/>
              <a:t>Jess</a:t>
            </a:r>
            <a:r>
              <a:rPr lang="en-US" dirty="0"/>
              <a:t>, you can build Java software that has the capacity to "reason" using knowledge you supply in the form of declarative rules. </a:t>
            </a:r>
            <a:r>
              <a:rPr lang="en-US" b="1" i="1" dirty="0"/>
              <a:t>Jess</a:t>
            </a:r>
            <a:r>
              <a:rPr lang="en-US" dirty="0"/>
              <a:t> is small, light, and one of the fastest rule engines available. Its powerful scripting language gives you access to all of Java's APIs. </a:t>
            </a:r>
            <a:r>
              <a:rPr lang="en-US" b="1" i="1" dirty="0"/>
              <a:t>Jess</a:t>
            </a:r>
            <a:r>
              <a:rPr lang="en-US" dirty="0"/>
              <a:t> includes a full-featured development environment based on the award-winning Eclipse platform.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6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err="1" smtClean="0"/>
              <a:t>Nools</a:t>
            </a:r>
            <a:r>
              <a:rPr lang="en-GB" sz="2800" kern="0" dirty="0" smtClean="0"/>
              <a:t> is </a:t>
            </a:r>
            <a:r>
              <a:rPr lang="en-GB" sz="2800" kern="0" dirty="0" err="1" smtClean="0"/>
              <a:t>abandonware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59134" y="807959"/>
            <a:ext cx="4822974" cy="4447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6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If it </a:t>
            </a:r>
            <a:r>
              <a:rPr lang="en-GB" sz="2800" kern="0" dirty="0" smtClean="0"/>
              <a:t>still has </a:t>
            </a:r>
            <a:r>
              <a:rPr lang="en-GB" sz="2800" kern="0" dirty="0" smtClean="0"/>
              <a:t>to be </a:t>
            </a:r>
            <a:r>
              <a:rPr lang="en-GB" sz="2800" kern="0" dirty="0" err="1" smtClean="0"/>
              <a:t>Javascript</a:t>
            </a:r>
            <a:r>
              <a:rPr lang="en-GB" sz="2800" kern="0" dirty="0"/>
              <a:t> </a:t>
            </a:r>
            <a:r>
              <a:rPr lang="en-GB" sz="2800" kern="0" dirty="0" smtClean="0"/>
              <a:t>…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Rectangle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3864" y="1333044"/>
            <a:ext cx="93913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  <a:hlinkClick r:id="rId1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https://github.com/jruizgit/rules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still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https://github.com/cachecontrol/json-rules-engine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supposed to use "simple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https://github.com/mithunsatheesh/node-rules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https://github.com/iannsp/rulezb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A Business Rule Engine for rule them all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5"/>
              </a:rPr>
              <a:t>https://github.com/atrniv/node-clips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: an interface to clips, older (see above)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6"/>
              </a:rPr>
              <a:t>https://github.com/rsamec/business-rules-engine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: older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7"/>
              </a:rPr>
              <a:t>https://github.com/maxant/rules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: somehow useful for both java and node.js 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(question)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823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0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Node-rules is tiny!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55728" y="886127"/>
            <a:ext cx="7227613" cy="5087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08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noProof="0" dirty="0" smtClean="0"/>
              <a:t>What’s in a rule?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050" name="Picture 2" descr="(question)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823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(sad)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9604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>
            <p:custDataLst>
              <p:tags r:id="rId10"/>
            </p:custDataLst>
          </p:nvPr>
        </p:nvSpPr>
        <p:spPr>
          <a:xfrm>
            <a:off x="410845" y="730945"/>
            <a:ext cx="10452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rules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"MOB"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"consequence"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isMobile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//we just set a value on to fact, now </a:t>
            </a:r>
            <a:r>
              <a:rPr lang="en-US" sz="16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lets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process rest of rules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cardType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"Debit"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consequence"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transaction was blocked as debit cards are not allowed"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}];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1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_Rng"/>
  <p:tag name="ML_2" val="Bosch2.mcr"/>
  <p:tag name="ML_LAYOUT_RESOURCE" val="BOSCH2_16_9.mcr"/>
  <p:tag name="FIELD.DATE.CONTENT" val="10/07/2017"/>
  <p:tag name="FIELD.DATE.VALUE" val="10/07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CR/AEX3"/>
  <p:tag name="FIELD.DPT.VALUE" val="CR/AEX3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_SHAPECLASSPROTECTION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Benutzerdefiniert</PresentationFormat>
  <Paragraphs>120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Bosch Office Sans</vt:lpstr>
      <vt:lpstr>Consolas</vt:lpstr>
      <vt:lpstr>Wingdings 3</vt:lpstr>
      <vt:lpstr>Bosch</vt:lpstr>
      <vt:lpstr>Rules  for  Myassist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 for  Myassist</dc:title>
  <dc:creator>Andrew Mark (CR/AEX3)</dc:creator>
  <cp:lastModifiedBy>Andrew Mark (CR/AEX3)</cp:lastModifiedBy>
  <cp:revision>14</cp:revision>
  <dcterms:created xsi:type="dcterms:W3CDTF">2017-07-10T08:24:33Z</dcterms:created>
  <dcterms:modified xsi:type="dcterms:W3CDTF">2017-07-13T07:21:47Z</dcterms:modified>
</cp:coreProperties>
</file>