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3/1/2022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8800" dirty="0" smtClean="0"/>
              <a:t>Atelier Sérialisation</a:t>
            </a:r>
            <a:endParaRPr lang="fr-FR" sz="8800" dirty="0"/>
          </a:p>
        </p:txBody>
      </p:sp>
      <p:sp>
        <p:nvSpPr>
          <p:cNvPr id="3" name="Sous-titre 2"/>
          <p:cNvSpPr>
            <a:spLocks noGrp="1"/>
          </p:cNvSpPr>
          <p:nvPr>
            <p:ph type="subTitle" idx="1"/>
          </p:nvPr>
        </p:nvSpPr>
        <p:spPr/>
        <p:txBody>
          <a:bodyPr/>
          <a:lstStyle/>
          <a:p>
            <a:r>
              <a:rPr lang="fr-FR" dirty="0" smtClean="0"/>
              <a:t>Ryma MAHFOUDHI</a:t>
            </a:r>
            <a:endParaRPr lang="fr-FR" dirty="0"/>
          </a:p>
        </p:txBody>
      </p:sp>
    </p:spTree>
    <p:extLst>
      <p:ext uri="{BB962C8B-B14F-4D97-AF65-F5344CB8AC3E}">
        <p14:creationId xmlns:p14="http://schemas.microsoft.com/office/powerpoint/2010/main" val="137418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just"/>
            <a:r>
              <a:rPr lang="fr-FR" sz="2800" dirty="0"/>
              <a:t>La sérialisation est un </a:t>
            </a:r>
            <a:r>
              <a:rPr lang="fr-FR" sz="2800" dirty="0" smtClean="0"/>
              <a:t>procédé qui </a:t>
            </a:r>
            <a:r>
              <a:rPr lang="fr-FR" sz="2800" dirty="0"/>
              <a:t>permet de rendre un objet ou un graphe d'objets </a:t>
            </a:r>
            <a:r>
              <a:rPr lang="fr-FR" sz="2800" dirty="0" smtClean="0"/>
              <a:t>persistant </a:t>
            </a:r>
            <a:r>
              <a:rPr lang="fr-FR" sz="2800" dirty="0"/>
              <a:t>pour stockage ou échange et vice versa. </a:t>
            </a:r>
            <a:endParaRPr lang="fr-FR" sz="2800" dirty="0" smtClean="0"/>
          </a:p>
          <a:p>
            <a:pPr algn="just"/>
            <a:r>
              <a:rPr lang="fr-FR" sz="2800" dirty="0" smtClean="0"/>
              <a:t>Cet </a:t>
            </a:r>
            <a:r>
              <a:rPr lang="fr-FR" sz="2800" dirty="0"/>
              <a:t>objet est mis sous une forme sous laquelle il pourra être reconstitué à l'identique. Ainsi il pourra être stocké sur un disque dur ou transmis au travers d'un </a:t>
            </a:r>
            <a:r>
              <a:rPr lang="fr-FR" sz="2800" dirty="0" smtClean="0"/>
              <a:t>réseau. </a:t>
            </a:r>
          </a:p>
          <a:p>
            <a:pPr algn="just"/>
            <a:r>
              <a:rPr lang="fr-FR" sz="2800" dirty="0" smtClean="0"/>
              <a:t>C'est </a:t>
            </a:r>
            <a:r>
              <a:rPr lang="fr-FR" sz="2800" dirty="0"/>
              <a:t>le procédé qui est utilisé, par exemple, par RMI. La sérialisation est aussi utilisée par les </a:t>
            </a:r>
            <a:r>
              <a:rPr lang="fr-FR" sz="2800" dirty="0" err="1"/>
              <a:t>beans</a:t>
            </a:r>
            <a:r>
              <a:rPr lang="fr-FR" sz="2800" dirty="0"/>
              <a:t> pour sauvegarder leurs états.</a:t>
            </a:r>
            <a:endParaRPr lang="fr-FR" sz="2800" dirty="0"/>
          </a:p>
        </p:txBody>
      </p:sp>
    </p:spTree>
    <p:extLst>
      <p:ext uri="{BB962C8B-B14F-4D97-AF65-F5344CB8AC3E}">
        <p14:creationId xmlns:p14="http://schemas.microsoft.com/office/powerpoint/2010/main" val="28245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Sérialisation_1</a:t>
            </a:r>
            <a:endParaRPr lang="fr-FR" dirty="0"/>
          </a:p>
        </p:txBody>
      </p:sp>
      <p:sp>
        <p:nvSpPr>
          <p:cNvPr id="3" name="Espace réservé du contenu 2"/>
          <p:cNvSpPr>
            <a:spLocks noGrp="1"/>
          </p:cNvSpPr>
          <p:nvPr>
            <p:ph idx="1"/>
          </p:nvPr>
        </p:nvSpPr>
        <p:spPr/>
        <p:txBody>
          <a:bodyPr>
            <a:normAutofit/>
          </a:bodyPr>
          <a:lstStyle/>
          <a:p>
            <a:pPr algn="just"/>
            <a:r>
              <a:rPr lang="fr-FR" sz="2400" dirty="0" smtClean="0"/>
              <a:t> Pour </a:t>
            </a:r>
            <a:r>
              <a:rPr lang="fr-FR" sz="2400" dirty="0"/>
              <a:t>pouvoir être sérialisée, une classe doit implémenter </a:t>
            </a:r>
            <a:r>
              <a:rPr lang="fr-FR" sz="2400" dirty="0" smtClean="0"/>
              <a:t>   l'interface </a:t>
            </a:r>
            <a:r>
              <a:rPr lang="fr-FR" sz="2400" dirty="0" err="1"/>
              <a:t>java.io.Serializable</a:t>
            </a:r>
            <a:r>
              <a:rPr lang="fr-FR" sz="2400" dirty="0"/>
              <a:t> ou </a:t>
            </a:r>
            <a:r>
              <a:rPr lang="fr-FR" sz="2400" dirty="0" smtClean="0"/>
              <a:t>l'interface </a:t>
            </a:r>
            <a:r>
              <a:rPr lang="fr-FR" sz="2400" dirty="0" err="1" smtClean="0"/>
              <a:t>java.io.Externalizable</a:t>
            </a:r>
            <a:endParaRPr lang="fr-FR" sz="2400" dirty="0" smtClean="0"/>
          </a:p>
          <a:p>
            <a:pPr algn="just"/>
            <a:r>
              <a:rPr lang="fr-FR" sz="2400" dirty="0"/>
              <a:t>l'interface </a:t>
            </a:r>
            <a:r>
              <a:rPr lang="fr-FR" sz="2400" dirty="0" err="1"/>
              <a:t>Serializable</a:t>
            </a:r>
            <a:r>
              <a:rPr lang="fr-FR" sz="2400" dirty="0"/>
              <a:t> qui est un marqueur indiquant que la classe peut être sérialisée</a:t>
            </a:r>
          </a:p>
          <a:p>
            <a:pPr algn="just"/>
            <a:r>
              <a:rPr lang="fr-FR" sz="2400" dirty="0"/>
              <a:t>la classe </a:t>
            </a:r>
            <a:r>
              <a:rPr lang="fr-FR" sz="2400" dirty="0" err="1"/>
              <a:t>ObjectOutputStream</a:t>
            </a:r>
            <a:r>
              <a:rPr lang="fr-FR" sz="2400" dirty="0"/>
              <a:t> qui permet de sérialiser un objet</a:t>
            </a:r>
          </a:p>
          <a:p>
            <a:pPr algn="just"/>
            <a:r>
              <a:rPr lang="fr-FR" sz="2400" dirty="0"/>
              <a:t>la classe </a:t>
            </a:r>
            <a:r>
              <a:rPr lang="fr-FR" sz="2400" dirty="0" err="1"/>
              <a:t>ObjectInputStream</a:t>
            </a:r>
            <a:r>
              <a:rPr lang="fr-FR" sz="2400" dirty="0"/>
              <a:t> qui permet de </a:t>
            </a:r>
            <a:r>
              <a:rPr lang="fr-FR" sz="2400" dirty="0" err="1"/>
              <a:t>désérialiser</a:t>
            </a:r>
            <a:r>
              <a:rPr lang="fr-FR" sz="2400" dirty="0"/>
              <a:t> un objet précédemment sérialisé</a:t>
            </a:r>
          </a:p>
          <a:p>
            <a:pPr algn="just"/>
            <a:r>
              <a:rPr lang="fr-FR" sz="2400" dirty="0"/>
              <a:t>l'interface </a:t>
            </a:r>
            <a:r>
              <a:rPr lang="fr-FR" sz="2400" dirty="0" err="1"/>
              <a:t>Externalizable</a:t>
            </a:r>
            <a:r>
              <a:rPr lang="fr-FR" sz="2400" dirty="0"/>
              <a:t> dont l'implémentation des méthodes permet de gérer finement la sérialisation et la </a:t>
            </a:r>
            <a:r>
              <a:rPr lang="fr-FR" sz="2400" dirty="0" err="1"/>
              <a:t>désérialisation</a:t>
            </a:r>
            <a:r>
              <a:rPr lang="fr-FR" sz="2400" dirty="0"/>
              <a:t> d'une classe en implémentant son propre mécanisme.</a:t>
            </a:r>
          </a:p>
          <a:p>
            <a:pPr marL="0" indent="0" algn="just">
              <a:buNone/>
            </a:pPr>
            <a:endParaRPr lang="fr-FR" sz="2400" dirty="0"/>
          </a:p>
        </p:txBody>
      </p:sp>
    </p:spTree>
    <p:extLst>
      <p:ext uri="{BB962C8B-B14F-4D97-AF65-F5344CB8AC3E}">
        <p14:creationId xmlns:p14="http://schemas.microsoft.com/office/powerpoint/2010/main" val="289737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Sérialisation_1</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b="1" dirty="0">
                <a:solidFill>
                  <a:srgbClr val="002060"/>
                </a:solidFill>
              </a:rPr>
              <a:t>public class Personne </a:t>
            </a:r>
            <a:r>
              <a:rPr lang="fr-FR" sz="2800" b="1" dirty="0" err="1">
                <a:solidFill>
                  <a:srgbClr val="002060"/>
                </a:solidFill>
              </a:rPr>
              <a:t>implements</a:t>
            </a:r>
            <a:r>
              <a:rPr lang="fr-FR" sz="2800" b="1" dirty="0">
                <a:solidFill>
                  <a:srgbClr val="002060"/>
                </a:solidFill>
              </a:rPr>
              <a:t> </a:t>
            </a:r>
            <a:r>
              <a:rPr lang="fr-FR" sz="2800" b="1" dirty="0" err="1" smtClean="0">
                <a:solidFill>
                  <a:srgbClr val="002060"/>
                </a:solidFill>
              </a:rPr>
              <a:t>java.io.Serializable</a:t>
            </a:r>
            <a:endParaRPr lang="fr-FR" sz="2800" b="1" dirty="0" smtClean="0">
              <a:solidFill>
                <a:srgbClr val="002060"/>
              </a:solidFill>
            </a:endParaRPr>
          </a:p>
          <a:p>
            <a:pPr marL="0" indent="0">
              <a:buNone/>
            </a:pPr>
            <a:endParaRPr lang="fr-FR" sz="2800" b="1" dirty="0">
              <a:solidFill>
                <a:srgbClr val="002060"/>
              </a:solidFill>
            </a:endParaRPr>
          </a:p>
          <a:p>
            <a:r>
              <a:rPr lang="fr-FR" sz="2800" dirty="0"/>
              <a:t>Cette interface ne définit aucune méthode mais permet simplement de marquer une classe comme pouvant être sérialisée.</a:t>
            </a:r>
          </a:p>
          <a:p>
            <a:r>
              <a:rPr lang="fr-FR" sz="2800" b="1" dirty="0" smtClean="0">
                <a:solidFill>
                  <a:srgbClr val="002060"/>
                </a:solidFill>
              </a:rPr>
              <a:t> </a:t>
            </a:r>
            <a:r>
              <a:rPr lang="fr-FR" sz="2800" dirty="0"/>
              <a:t>Si </a:t>
            </a:r>
            <a:r>
              <a:rPr lang="fr-FR" sz="2800" dirty="0"/>
              <a:t>o</a:t>
            </a:r>
            <a:r>
              <a:rPr lang="fr-FR" sz="2800" dirty="0" smtClean="0"/>
              <a:t>n </a:t>
            </a:r>
            <a:r>
              <a:rPr lang="fr-FR" sz="2800" dirty="0"/>
              <a:t>tente de sérialiser un objet qui n'implémente pas l'interface </a:t>
            </a:r>
            <a:r>
              <a:rPr lang="fr-FR" sz="2800" dirty="0" err="1"/>
              <a:t>Serializable</a:t>
            </a:r>
            <a:r>
              <a:rPr lang="fr-FR" sz="2800" dirty="0"/>
              <a:t>, une </a:t>
            </a:r>
            <a:r>
              <a:rPr lang="fr-FR" sz="2800" dirty="0" smtClean="0"/>
              <a:t>exception: </a:t>
            </a:r>
            <a:r>
              <a:rPr lang="fr-FR" sz="2800" b="1" dirty="0" err="1" smtClean="0">
                <a:solidFill>
                  <a:srgbClr val="C00000"/>
                </a:solidFill>
              </a:rPr>
              <a:t>java.io.NotSerializableException</a:t>
            </a:r>
            <a:r>
              <a:rPr lang="fr-FR" sz="2800" b="1" dirty="0" smtClean="0">
                <a:solidFill>
                  <a:srgbClr val="C00000"/>
                </a:solidFill>
              </a:rPr>
              <a:t> </a:t>
            </a:r>
            <a:r>
              <a:rPr lang="fr-FR" sz="2800" dirty="0"/>
              <a:t>est levée.</a:t>
            </a:r>
          </a:p>
          <a:p>
            <a:endParaRPr lang="fr-FR" sz="2800" b="1" dirty="0">
              <a:solidFill>
                <a:srgbClr val="002060"/>
              </a:solidFill>
            </a:endParaRPr>
          </a:p>
        </p:txBody>
      </p:sp>
    </p:spTree>
    <p:extLst>
      <p:ext uri="{BB962C8B-B14F-4D97-AF65-F5344CB8AC3E}">
        <p14:creationId xmlns:p14="http://schemas.microsoft.com/office/powerpoint/2010/main" val="230726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Sérialisation_2</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a:t>
            </a:r>
            <a:r>
              <a:rPr lang="fr-FR" dirty="0"/>
              <a:t>classe </a:t>
            </a:r>
            <a:r>
              <a:rPr lang="fr-FR" dirty="0" err="1" smtClean="0"/>
              <a:t>ObjectOutputStream</a:t>
            </a:r>
            <a:r>
              <a:rPr lang="fr-FR" dirty="0" smtClean="0"/>
              <a:t>:</a:t>
            </a:r>
          </a:p>
          <a:p>
            <a:pPr marL="0" indent="0">
              <a:buNone/>
            </a:pPr>
            <a:r>
              <a:rPr lang="fr-FR" dirty="0" smtClean="0"/>
              <a:t>permet </a:t>
            </a:r>
            <a:r>
              <a:rPr lang="fr-FR" dirty="0"/>
              <a:t>de sérialiser un objet ou un graphe d'objets</a:t>
            </a:r>
            <a:r>
              <a:rPr lang="fr-FR" dirty="0" smtClean="0"/>
              <a:t>.</a:t>
            </a:r>
          </a:p>
          <a:p>
            <a:pPr marL="0" indent="0">
              <a:buNone/>
            </a:pPr>
            <a:endParaRPr lang="fr-FR" dirty="0" smtClean="0"/>
          </a:p>
          <a:p>
            <a:r>
              <a:rPr lang="fr-FR" dirty="0"/>
              <a:t>Elle </a:t>
            </a:r>
            <a:r>
              <a:rPr lang="fr-FR" dirty="0" smtClean="0"/>
              <a:t> </a:t>
            </a:r>
            <a:r>
              <a:rPr lang="fr-FR" dirty="0"/>
              <a:t>possède </a:t>
            </a:r>
            <a:r>
              <a:rPr lang="fr-FR" dirty="0" smtClean="0"/>
              <a:t>un seul </a:t>
            </a:r>
            <a:r>
              <a:rPr lang="fr-FR" dirty="0"/>
              <a:t>constructeur </a:t>
            </a:r>
            <a:r>
              <a:rPr lang="fr-FR" dirty="0" smtClean="0"/>
              <a:t>public:</a:t>
            </a:r>
            <a:endParaRPr lang="fr-FR" dirty="0"/>
          </a:p>
          <a:p>
            <a:pPr marL="0" indent="0" fontAlgn="ctr">
              <a:buNone/>
            </a:pPr>
            <a:r>
              <a:rPr lang="fr-FR" dirty="0" err="1"/>
              <a:t>ObjectOutputStream</a:t>
            </a:r>
            <a:r>
              <a:rPr lang="fr-FR" dirty="0"/>
              <a:t>(</a:t>
            </a:r>
            <a:r>
              <a:rPr lang="fr-FR" dirty="0" err="1"/>
              <a:t>OutputStream</a:t>
            </a:r>
            <a:r>
              <a:rPr lang="fr-FR" dirty="0"/>
              <a:t> out): </a:t>
            </a:r>
            <a:r>
              <a:rPr lang="fr-FR" dirty="0" smtClean="0"/>
              <a:t> Créer </a:t>
            </a:r>
            <a:r>
              <a:rPr lang="fr-FR" dirty="0"/>
              <a:t>une instance qui va écrire le résultat de la sérialisation dans le flux fourni en paramètre</a:t>
            </a:r>
          </a:p>
          <a:p>
            <a:pPr marL="0" indent="0">
              <a:buNone/>
            </a:pPr>
            <a:endParaRPr lang="fr-FR" dirty="0"/>
          </a:p>
          <a:p>
            <a:r>
              <a:rPr lang="fr-FR" dirty="0"/>
              <a:t>La classe </a:t>
            </a:r>
            <a:r>
              <a:rPr lang="fr-FR" dirty="0" err="1"/>
              <a:t>ObjectOutputStream</a:t>
            </a:r>
            <a:r>
              <a:rPr lang="fr-FR" dirty="0"/>
              <a:t> propose de nombreuses </a:t>
            </a:r>
            <a:r>
              <a:rPr lang="fr-FR" dirty="0" smtClean="0"/>
              <a:t>méthodes:</a:t>
            </a:r>
          </a:p>
          <a:p>
            <a:pPr marL="0" indent="0">
              <a:buNone/>
            </a:pPr>
            <a:r>
              <a:rPr lang="fr-FR" dirty="0"/>
              <a:t>public final </a:t>
            </a:r>
            <a:r>
              <a:rPr lang="fr-FR" dirty="0" err="1"/>
              <a:t>void</a:t>
            </a:r>
            <a:r>
              <a:rPr lang="fr-FR" dirty="0"/>
              <a:t> </a:t>
            </a:r>
            <a:r>
              <a:rPr lang="fr-FR" dirty="0" err="1"/>
              <a:t>writeObject</a:t>
            </a:r>
            <a:r>
              <a:rPr lang="fr-FR" dirty="0"/>
              <a:t>(Object </a:t>
            </a:r>
            <a:r>
              <a:rPr lang="fr-FR" dirty="0" err="1" smtClean="0"/>
              <a:t>obj</a:t>
            </a:r>
            <a:r>
              <a:rPr lang="fr-FR" dirty="0" smtClean="0"/>
              <a:t>): Sérialiser </a:t>
            </a:r>
            <a:r>
              <a:rPr lang="fr-FR" dirty="0"/>
              <a:t>un </a:t>
            </a:r>
            <a:r>
              <a:rPr lang="fr-FR" dirty="0" smtClean="0"/>
              <a:t>objet</a:t>
            </a:r>
          </a:p>
          <a:p>
            <a:pPr marL="0" indent="0">
              <a:buNone/>
            </a:pPr>
            <a:r>
              <a:rPr lang="fr-FR" dirty="0"/>
              <a:t>public </a:t>
            </a:r>
            <a:r>
              <a:rPr lang="fr-FR" dirty="0" err="1"/>
              <a:t>void</a:t>
            </a:r>
            <a:r>
              <a:rPr lang="fr-FR" dirty="0"/>
              <a:t> flush</a:t>
            </a:r>
            <a:r>
              <a:rPr lang="fr-FR" dirty="0" smtClean="0"/>
              <a:t>(): Vider </a:t>
            </a:r>
            <a:r>
              <a:rPr lang="fr-FR" dirty="0"/>
              <a:t>le tampon</a:t>
            </a:r>
          </a:p>
        </p:txBody>
      </p:sp>
    </p:spTree>
    <p:extLst>
      <p:ext uri="{BB962C8B-B14F-4D97-AF65-F5344CB8AC3E}">
        <p14:creationId xmlns:p14="http://schemas.microsoft.com/office/powerpoint/2010/main" val="234634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Sérialisation_2</a:t>
            </a:r>
            <a:endParaRPr lang="fr-FR" dirty="0"/>
          </a:p>
        </p:txBody>
      </p:sp>
      <p:sp>
        <p:nvSpPr>
          <p:cNvPr id="3" name="Espace réservé du contenu 2"/>
          <p:cNvSpPr>
            <a:spLocks noGrp="1"/>
          </p:cNvSpPr>
          <p:nvPr>
            <p:ph idx="1"/>
          </p:nvPr>
        </p:nvSpPr>
        <p:spPr/>
        <p:txBody>
          <a:bodyPr>
            <a:normAutofit/>
          </a:bodyPr>
          <a:lstStyle/>
          <a:p>
            <a:pPr algn="just"/>
            <a:r>
              <a:rPr lang="fr-FR" dirty="0"/>
              <a:t>On définit un fichier avec la classe </a:t>
            </a:r>
            <a:r>
              <a:rPr lang="fr-FR" dirty="0" err="1"/>
              <a:t>FileOutputStream</a:t>
            </a:r>
            <a:r>
              <a:rPr lang="fr-FR" dirty="0"/>
              <a:t>. On instancie un objet de la classe </a:t>
            </a:r>
            <a:r>
              <a:rPr lang="fr-FR" dirty="0" err="1"/>
              <a:t>ObjectOutputStream</a:t>
            </a:r>
            <a:r>
              <a:rPr lang="fr-FR" dirty="0"/>
              <a:t> en lui fournissant en paramètre le fichier : ainsi, le résultat de la sérialisation sera envoyé dans le fichier.</a:t>
            </a:r>
          </a:p>
          <a:p>
            <a:pPr algn="just"/>
            <a:r>
              <a:rPr lang="fr-FR" dirty="0"/>
              <a:t>On appelle la méthode </a:t>
            </a:r>
            <a:r>
              <a:rPr lang="fr-FR" dirty="0" err="1"/>
              <a:t>writeObject</a:t>
            </a:r>
            <a:r>
              <a:rPr lang="fr-FR" dirty="0"/>
              <a:t>() en lui passant en paramètre l'objet à sérialiser. On appelle la méthode flush() pour vider le tampon dans le fichier et la méthode close() pour terminer l'opération.</a:t>
            </a:r>
          </a:p>
          <a:p>
            <a:pPr algn="just"/>
            <a:r>
              <a:rPr lang="fr-FR" dirty="0"/>
              <a:t>Lors de ces opérations une exception de type </a:t>
            </a:r>
            <a:r>
              <a:rPr lang="fr-FR" dirty="0" err="1"/>
              <a:t>IOException</a:t>
            </a:r>
            <a:r>
              <a:rPr lang="fr-FR" dirty="0"/>
              <a:t> peut être levée si un problème intervient avec le fichier.</a:t>
            </a:r>
          </a:p>
          <a:p>
            <a:pPr algn="just"/>
            <a:r>
              <a:rPr lang="fr-FR" dirty="0"/>
              <a:t>Après l'exécution de cet exemple, un fichier nommé « </a:t>
            </a:r>
            <a:r>
              <a:rPr lang="fr-FR" dirty="0" err="1"/>
              <a:t>personne.ser</a:t>
            </a:r>
            <a:r>
              <a:rPr lang="fr-FR" dirty="0"/>
              <a:t> » est créé. On peut visualiser son contenu mais surtout ne pas le modifier car sinon il serait corrompu. En effet, les données contenues dans ce fichier ne sont pas toutes au format caractères.</a:t>
            </a:r>
          </a:p>
        </p:txBody>
      </p:sp>
    </p:spTree>
    <p:extLst>
      <p:ext uri="{BB962C8B-B14F-4D97-AF65-F5344CB8AC3E}">
        <p14:creationId xmlns:p14="http://schemas.microsoft.com/office/powerpoint/2010/main" val="276947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DéSérialisation_1</a:t>
            </a:r>
            <a:endParaRPr lang="fr-FR" dirty="0"/>
          </a:p>
        </p:txBody>
      </p:sp>
      <p:sp>
        <p:nvSpPr>
          <p:cNvPr id="3" name="Espace réservé du contenu 2"/>
          <p:cNvSpPr>
            <a:spLocks noGrp="1"/>
          </p:cNvSpPr>
          <p:nvPr>
            <p:ph idx="1"/>
          </p:nvPr>
        </p:nvSpPr>
        <p:spPr/>
        <p:txBody>
          <a:bodyPr>
            <a:normAutofit/>
          </a:bodyPr>
          <a:lstStyle/>
          <a:p>
            <a:pPr algn="just"/>
            <a:r>
              <a:rPr lang="fr-FR" sz="2400" dirty="0" smtClean="0"/>
              <a:t>La classe </a:t>
            </a:r>
            <a:r>
              <a:rPr lang="fr-FR" sz="2400" dirty="0" err="1" smtClean="0"/>
              <a:t>ObjectInputStream</a:t>
            </a:r>
            <a:r>
              <a:rPr lang="fr-FR" sz="2400" dirty="0" smtClean="0"/>
              <a:t>:</a:t>
            </a:r>
          </a:p>
          <a:p>
            <a:pPr marL="0" indent="0" algn="just">
              <a:buNone/>
            </a:pPr>
            <a:r>
              <a:rPr lang="fr-FR" sz="2400" dirty="0"/>
              <a:t>a pour but de </a:t>
            </a:r>
            <a:r>
              <a:rPr lang="fr-FR" sz="2400" dirty="0" err="1" smtClean="0"/>
              <a:t>désérialiser</a:t>
            </a:r>
            <a:r>
              <a:rPr lang="fr-FR" sz="2400" dirty="0" smtClean="0"/>
              <a:t> </a:t>
            </a:r>
            <a:r>
              <a:rPr lang="fr-FR" sz="2400" dirty="0"/>
              <a:t>un objet précédemment sérialisé</a:t>
            </a:r>
            <a:r>
              <a:rPr lang="fr-FR" sz="2400" dirty="0" smtClean="0"/>
              <a:t>.</a:t>
            </a:r>
            <a:endParaRPr lang="fr-FR" sz="2400" dirty="0"/>
          </a:p>
          <a:p>
            <a:pPr algn="just"/>
            <a:r>
              <a:rPr lang="fr-FR" sz="2400" dirty="0"/>
              <a:t>Elle </a:t>
            </a:r>
            <a:r>
              <a:rPr lang="fr-FR" sz="2400" dirty="0" smtClean="0"/>
              <a:t> </a:t>
            </a:r>
            <a:r>
              <a:rPr lang="fr-FR" sz="2400" dirty="0"/>
              <a:t>possède </a:t>
            </a:r>
            <a:r>
              <a:rPr lang="fr-FR" sz="2400" dirty="0" smtClean="0"/>
              <a:t>un </a:t>
            </a:r>
            <a:r>
              <a:rPr lang="fr-FR" sz="2400" dirty="0"/>
              <a:t>seul constructeur public qui attend en paramètre un objet de type </a:t>
            </a:r>
            <a:r>
              <a:rPr lang="fr-FR" sz="2400" dirty="0" err="1"/>
              <a:t>InputStream</a:t>
            </a:r>
            <a:r>
              <a:rPr lang="fr-FR" sz="2400" dirty="0"/>
              <a:t> </a:t>
            </a:r>
            <a:r>
              <a:rPr lang="fr-FR" sz="2400" dirty="0" smtClean="0"/>
              <a:t>qui </a:t>
            </a:r>
            <a:r>
              <a:rPr lang="fr-FR" sz="2400" dirty="0"/>
              <a:t>encapsule le flux dans lequel les données sérialisées seront lues</a:t>
            </a:r>
            <a:r>
              <a:rPr lang="fr-FR" sz="2400" dirty="0" smtClean="0"/>
              <a:t>.</a:t>
            </a:r>
          </a:p>
          <a:p>
            <a:pPr algn="just"/>
            <a:r>
              <a:rPr lang="fr-FR" sz="2400" dirty="0"/>
              <a:t>Elle possède de nombreuses méthodes </a:t>
            </a:r>
            <a:r>
              <a:rPr lang="fr-FR" sz="2400" dirty="0" smtClean="0"/>
              <a:t>:</a:t>
            </a:r>
          </a:p>
          <a:p>
            <a:pPr marL="0" indent="0" algn="just">
              <a:buNone/>
            </a:pPr>
            <a:r>
              <a:rPr lang="fr-FR" sz="2400" dirty="0"/>
              <a:t>Object </a:t>
            </a:r>
            <a:r>
              <a:rPr lang="fr-FR" sz="2400" dirty="0" err="1"/>
              <a:t>readObject</a:t>
            </a:r>
            <a:r>
              <a:rPr lang="fr-FR" sz="2400" dirty="0" smtClean="0"/>
              <a:t>(): </a:t>
            </a:r>
            <a:r>
              <a:rPr lang="fr-FR" sz="2400" dirty="0" err="1" smtClean="0"/>
              <a:t>Désérialiser</a:t>
            </a:r>
            <a:r>
              <a:rPr lang="fr-FR" sz="2400" dirty="0" smtClean="0"/>
              <a:t> </a:t>
            </a:r>
            <a:r>
              <a:rPr lang="fr-FR" sz="2400" dirty="0"/>
              <a:t>un </a:t>
            </a:r>
            <a:r>
              <a:rPr lang="fr-FR" sz="2400" dirty="0" smtClean="0"/>
              <a:t>objet</a:t>
            </a:r>
          </a:p>
          <a:p>
            <a:pPr marL="0" indent="0" algn="just">
              <a:buNone/>
            </a:pPr>
            <a:r>
              <a:rPr lang="fr-FR" sz="2400" dirty="0" err="1"/>
              <a:t>void</a:t>
            </a:r>
            <a:r>
              <a:rPr lang="fr-FR" sz="2400" dirty="0"/>
              <a:t> close</a:t>
            </a:r>
            <a:r>
              <a:rPr lang="fr-FR" sz="2400" dirty="0" smtClean="0"/>
              <a:t>(): Fermer </a:t>
            </a:r>
            <a:r>
              <a:rPr lang="fr-FR" sz="2400" dirty="0"/>
              <a:t>le flux</a:t>
            </a:r>
            <a:endParaRPr lang="fr-FR" sz="2400" dirty="0" smtClean="0"/>
          </a:p>
        </p:txBody>
      </p:sp>
    </p:spTree>
    <p:extLst>
      <p:ext uri="{BB962C8B-B14F-4D97-AF65-F5344CB8AC3E}">
        <p14:creationId xmlns:p14="http://schemas.microsoft.com/office/powerpoint/2010/main" val="94083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DéSérialisation_2</a:t>
            </a:r>
            <a:endParaRPr lang="fr-FR" dirty="0"/>
          </a:p>
        </p:txBody>
      </p:sp>
      <p:sp>
        <p:nvSpPr>
          <p:cNvPr id="3" name="Espace réservé du contenu 2"/>
          <p:cNvSpPr>
            <a:spLocks noGrp="1"/>
          </p:cNvSpPr>
          <p:nvPr>
            <p:ph idx="1"/>
          </p:nvPr>
        </p:nvSpPr>
        <p:spPr/>
        <p:txBody>
          <a:bodyPr>
            <a:normAutofit/>
          </a:bodyPr>
          <a:lstStyle/>
          <a:p>
            <a:pPr algn="just"/>
            <a:r>
              <a:rPr lang="fr-FR" sz="2400" dirty="0"/>
              <a:t>On crée un objet de la classe </a:t>
            </a:r>
            <a:r>
              <a:rPr lang="fr-FR" sz="2400" dirty="0" err="1"/>
              <a:t>FileInputStream</a:t>
            </a:r>
            <a:r>
              <a:rPr lang="fr-FR" sz="2400" dirty="0"/>
              <a:t> qui représente le fichier contenant l'objet </a:t>
            </a:r>
            <a:r>
              <a:rPr lang="fr-FR" sz="2400" dirty="0" smtClean="0"/>
              <a:t>sérialisé</a:t>
            </a:r>
          </a:p>
          <a:p>
            <a:pPr algn="just"/>
            <a:r>
              <a:rPr lang="fr-FR" sz="2400" dirty="0" smtClean="0"/>
              <a:t>On crée </a:t>
            </a:r>
            <a:r>
              <a:rPr lang="fr-FR" sz="2400" dirty="0"/>
              <a:t>un objet de type </a:t>
            </a:r>
            <a:r>
              <a:rPr lang="fr-FR" sz="2400" dirty="0" err="1"/>
              <a:t>ObjectInputStream</a:t>
            </a:r>
            <a:r>
              <a:rPr lang="fr-FR" sz="2400" dirty="0"/>
              <a:t> en lui passant le fichier en paramètre</a:t>
            </a:r>
            <a:r>
              <a:rPr lang="fr-FR" sz="2400" dirty="0" smtClean="0"/>
              <a:t>.</a:t>
            </a:r>
          </a:p>
          <a:p>
            <a:pPr algn="just"/>
            <a:r>
              <a:rPr lang="fr-FR" sz="2400" dirty="0" smtClean="0"/>
              <a:t> </a:t>
            </a:r>
            <a:r>
              <a:rPr lang="fr-FR" sz="2400" dirty="0"/>
              <a:t>Un appel à la méthode </a:t>
            </a:r>
            <a:r>
              <a:rPr lang="fr-FR" sz="2400" dirty="0" err="1"/>
              <a:t>readObject</a:t>
            </a:r>
            <a:r>
              <a:rPr lang="fr-FR" sz="2400" dirty="0"/>
              <a:t>() retourne l'objet avec un type Object. Un </a:t>
            </a:r>
            <a:r>
              <a:rPr lang="fr-FR" sz="2400" dirty="0" err="1"/>
              <a:t>cast</a:t>
            </a:r>
            <a:r>
              <a:rPr lang="fr-FR" sz="2400" dirty="0"/>
              <a:t> est nécessaire pour obtenir le type de l'objet. La méthode close() permet de terminer l'opération et libérer les ressources.</a:t>
            </a:r>
            <a:endParaRPr lang="fr-FR" sz="2400" dirty="0"/>
          </a:p>
        </p:txBody>
      </p:sp>
    </p:spTree>
    <p:extLst>
      <p:ext uri="{BB962C8B-B14F-4D97-AF65-F5344CB8AC3E}">
        <p14:creationId xmlns:p14="http://schemas.microsoft.com/office/powerpoint/2010/main" val="344981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Sérialisation et Héritage</a:t>
            </a:r>
            <a:endParaRPr lang="fr-FR" dirty="0"/>
          </a:p>
        </p:txBody>
      </p:sp>
      <p:sp>
        <p:nvSpPr>
          <p:cNvPr id="3" name="Espace réservé du contenu 2"/>
          <p:cNvSpPr>
            <a:spLocks noGrp="1"/>
          </p:cNvSpPr>
          <p:nvPr>
            <p:ph idx="1"/>
          </p:nvPr>
        </p:nvSpPr>
        <p:spPr/>
        <p:txBody>
          <a:bodyPr>
            <a:normAutofit/>
          </a:bodyPr>
          <a:lstStyle/>
          <a:p>
            <a:pPr algn="just"/>
            <a:r>
              <a:rPr lang="fr-FR" sz="2400" dirty="0"/>
              <a:t>Si une classe mère implémente l'interface </a:t>
            </a:r>
            <a:r>
              <a:rPr lang="fr-FR" sz="2400" dirty="0" err="1"/>
              <a:t>Serializable</a:t>
            </a:r>
            <a:r>
              <a:rPr lang="fr-FR" sz="2400" dirty="0"/>
              <a:t> alors toutes les classes filles en héritent </a:t>
            </a:r>
            <a:r>
              <a:rPr lang="fr-FR" sz="2400" dirty="0" smtClean="0"/>
              <a:t>:</a:t>
            </a:r>
          </a:p>
          <a:p>
            <a:pPr marL="0" indent="0" algn="just">
              <a:buNone/>
            </a:pPr>
            <a:r>
              <a:rPr lang="fr-FR" sz="2400" dirty="0"/>
              <a:t>I</a:t>
            </a:r>
            <a:r>
              <a:rPr lang="fr-FR" sz="2400" dirty="0" smtClean="0"/>
              <a:t>l </a:t>
            </a:r>
            <a:r>
              <a:rPr lang="fr-FR" sz="2400" dirty="0"/>
              <a:t>est </a:t>
            </a:r>
            <a:r>
              <a:rPr lang="fr-FR" sz="2400" dirty="0" smtClean="0"/>
              <a:t>inutile </a:t>
            </a:r>
            <a:r>
              <a:rPr lang="fr-FR" sz="2400" dirty="0"/>
              <a:t>d'implémenter explicitement l'interface </a:t>
            </a:r>
            <a:r>
              <a:rPr lang="fr-FR" sz="2400" dirty="0" err="1"/>
              <a:t>Serializable</a:t>
            </a:r>
            <a:r>
              <a:rPr lang="fr-FR" sz="2400" dirty="0"/>
              <a:t> pour une classe fille. </a:t>
            </a:r>
            <a:endParaRPr lang="fr-FR" sz="2400" dirty="0" smtClean="0"/>
          </a:p>
          <a:p>
            <a:pPr marL="0" indent="0" algn="just">
              <a:buNone/>
            </a:pPr>
            <a:r>
              <a:rPr lang="fr-FR" sz="2400" dirty="0" smtClean="0"/>
              <a:t>De </a:t>
            </a:r>
            <a:r>
              <a:rPr lang="fr-FR" sz="2400" dirty="0"/>
              <a:t>fait, il n'est pas possible de facilement savoir si une classe est </a:t>
            </a:r>
            <a:r>
              <a:rPr lang="fr-FR" sz="2400" dirty="0" err="1"/>
              <a:t>sérialisable</a:t>
            </a:r>
            <a:r>
              <a:rPr lang="fr-FR" sz="2400" dirty="0"/>
              <a:t> ou non uniquement en regardant son code source : il est nécessaire de savoir si une classe mère implémente l'interface </a:t>
            </a:r>
            <a:r>
              <a:rPr lang="fr-FR" sz="2400" dirty="0" err="1"/>
              <a:t>Serializable</a:t>
            </a:r>
            <a:r>
              <a:rPr lang="fr-FR" sz="2400" dirty="0"/>
              <a:t>. </a:t>
            </a:r>
            <a:endParaRPr lang="fr-FR" sz="2400" dirty="0"/>
          </a:p>
        </p:txBody>
      </p:sp>
    </p:spTree>
    <p:extLst>
      <p:ext uri="{BB962C8B-B14F-4D97-AF65-F5344CB8AC3E}">
        <p14:creationId xmlns:p14="http://schemas.microsoft.com/office/powerpoint/2010/main" val="187169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Type de bois</Template>
  <TotalTime>254</TotalTime>
  <Words>548</Words>
  <Application>Microsoft Office PowerPoint</Application>
  <PresentationFormat>Grand écran</PresentationFormat>
  <Paragraphs>46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Rockwell</vt:lpstr>
      <vt:lpstr>Rockwell Condensed</vt:lpstr>
      <vt:lpstr>Wingdings</vt:lpstr>
      <vt:lpstr>Type de bois</vt:lpstr>
      <vt:lpstr>Atelier Sérialisation</vt:lpstr>
      <vt:lpstr>Présentation PowerPoint</vt:lpstr>
      <vt:lpstr>Sérialisation_1</vt:lpstr>
      <vt:lpstr>Sérialisation_1</vt:lpstr>
      <vt:lpstr>Sérialisation_2</vt:lpstr>
      <vt:lpstr>Sérialisation_2</vt:lpstr>
      <vt:lpstr>DéSérialisation_1</vt:lpstr>
      <vt:lpstr>DéSérialisation_2</vt:lpstr>
      <vt:lpstr>Sérialisation et Héritage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Sérialisation</dc:title>
  <dc:creator>Compte Microsoft</dc:creator>
  <cp:lastModifiedBy>Compte Microsoft</cp:lastModifiedBy>
  <cp:revision>8</cp:revision>
  <dcterms:created xsi:type="dcterms:W3CDTF">2022-03-01T11:02:10Z</dcterms:created>
  <dcterms:modified xsi:type="dcterms:W3CDTF">2022-03-01T15:16:14Z</dcterms:modified>
</cp:coreProperties>
</file>