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ffE08hY0ZBJFRhXZ6Ii7WyLHj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1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7dd6463c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27dd6463c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7dd6463c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27dd6463c8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7dd6463c8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27dd6463c8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7dd6463c8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27dd6463c8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7dd6463c8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27dd6463c8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7e1fa3df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7e1fa3df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27e1fa3dfd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/>
          <p:nvPr>
            <p:ph idx="2" type="pic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>
            <p:ph idx="2" type="pic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1"/>
          <p:cNvSpPr/>
          <p:nvPr>
            <p:ph idx="3" type="pic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0" name="Google Shape;30;p11"/>
          <p:cNvCxnSpPr/>
          <p:nvPr/>
        </p:nvCxnSpPr>
        <p:spPr>
          <a:xfrm>
            <a:off x="6096000" y="1551313"/>
            <a:ext cx="0" cy="465342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11"/>
          <p:cNvSpPr txBox="1"/>
          <p:nvPr>
            <p:ph idx="4" type="body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1" type="subTitle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CD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/>
              <a:t>IMDB-Sentiment Analysis of 2022 Movies based on User-Reviews</a:t>
            </a:r>
            <a:endParaRPr/>
          </a:p>
        </p:txBody>
      </p:sp>
      <p:sp>
        <p:nvSpPr>
          <p:cNvPr id="43" name="Google Shape;43;p1"/>
          <p:cNvSpPr txBox="1"/>
          <p:nvPr>
            <p:ph idx="1" type="subTitle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None/>
            </a:pPr>
            <a:r>
              <a:rPr lang="en-US"/>
              <a:t>ENSF-612 Course Project</a:t>
            </a:r>
            <a:endParaRPr/>
          </a:p>
          <a:p>
            <a:pPr indent="0" lvl="0" mar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400"/>
              <a:buNone/>
            </a:pPr>
            <a:r>
              <a:rPr lang="en-US"/>
              <a:t>Presentation 2</a:t>
            </a:r>
            <a:endParaRPr/>
          </a:p>
        </p:txBody>
      </p:sp>
      <p:sp>
        <p:nvSpPr>
          <p:cNvPr id="44" name="Google Shape;44;p1"/>
          <p:cNvSpPr txBox="1"/>
          <p:nvPr>
            <p:ph idx="2" type="body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Samuel Sofela</a:t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Sam Rainbow</a:t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Christopher DiMattia</a:t>
            </a:r>
            <a:endParaRPr/>
          </a:p>
        </p:txBody>
      </p:sp>
      <p:sp>
        <p:nvSpPr>
          <p:cNvPr id="45" name="Google Shape;45;p1"/>
          <p:cNvSpPr txBox="1"/>
          <p:nvPr>
            <p:ph idx="3" type="body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400"/>
              <a:buNone/>
            </a:pPr>
            <a:r>
              <a:rPr lang="en-US"/>
              <a:t>March 26</a:t>
            </a:r>
            <a:r>
              <a:rPr baseline="30000" lang="en-US"/>
              <a:t>nd</a:t>
            </a:r>
            <a:r>
              <a:rPr lang="en-US"/>
              <a:t>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7dd6463c8_0_0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Overview of Machine Learning Model</a:t>
            </a:r>
            <a:endParaRPr/>
          </a:p>
        </p:txBody>
      </p:sp>
      <p:sp>
        <p:nvSpPr>
          <p:cNvPr id="126" name="Google Shape;126;g227dd6463c8_0_0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227dd6463c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850" y="1291277"/>
            <a:ext cx="9155154" cy="51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7dd6463c8_0_36"/>
          <p:cNvSpPr txBox="1"/>
          <p:nvPr>
            <p:ph idx="1" type="body"/>
          </p:nvPr>
        </p:nvSpPr>
        <p:spPr>
          <a:xfrm>
            <a:off x="562625" y="1234093"/>
            <a:ext cx="10515600" cy="5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Selected Machine Learning Models</a:t>
            </a:r>
            <a:endParaRPr b="1" sz="1800" u="sng"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1800"/>
              <a:buChar char="•"/>
            </a:pPr>
            <a:r>
              <a:rPr lang="en-US" sz="1800"/>
              <a:t>SVM</a:t>
            </a:r>
            <a:endParaRPr sz="18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Works well on high dimensional data (many features)</a:t>
            </a:r>
            <a:endParaRPr sz="18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Works well for complex </a:t>
            </a:r>
            <a:r>
              <a:rPr lang="en-US" sz="1800"/>
              <a:t>decision</a:t>
            </a:r>
            <a:r>
              <a:rPr lang="en-US" sz="1800"/>
              <a:t> </a:t>
            </a:r>
            <a:r>
              <a:rPr lang="en-US" sz="1800"/>
              <a:t>boundaries</a:t>
            </a:r>
            <a:endParaRPr sz="1800"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Random Forest</a:t>
            </a:r>
            <a:endParaRPr sz="18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Fast to run and less sensitive to scaling</a:t>
            </a:r>
            <a:endParaRPr sz="18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Features are processed </a:t>
            </a:r>
            <a:r>
              <a:rPr lang="en-US" sz="1800"/>
              <a:t>separately so scaling is not a major concern</a:t>
            </a:r>
            <a:endParaRPr sz="18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Better than decision trees</a:t>
            </a:r>
            <a:endParaRPr sz="1800"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Naive Bayes</a:t>
            </a:r>
            <a:endParaRPr sz="18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Fast to train</a:t>
            </a:r>
            <a:endParaRPr sz="18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Works well on high dimensional data (many features)</a:t>
            </a:r>
            <a:endParaRPr sz="1800"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“Neural Net”</a:t>
            </a:r>
            <a:endParaRPr sz="1800"/>
          </a:p>
          <a:p>
            <a:pPr indent="-190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Powerful and accurate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Low Priority Models</a:t>
            </a:r>
            <a:endParaRPr b="1" sz="1800" u="sng"/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Logistic Regression</a:t>
            </a:r>
            <a:endParaRPr sz="1800"/>
          </a:p>
          <a:p>
            <a:pPr indent="-1905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Data is not linearly separable</a:t>
            </a:r>
            <a:endParaRPr sz="1800"/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K-NN</a:t>
            </a:r>
            <a:endParaRPr sz="1800"/>
          </a:p>
          <a:p>
            <a:pPr indent="-1905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Computationally difficult</a:t>
            </a:r>
            <a:endParaRPr sz="1800"/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Decision trees</a:t>
            </a:r>
            <a:endParaRPr sz="1800"/>
          </a:p>
          <a:p>
            <a:pPr indent="-190500" lvl="1" marL="6858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Can overfit data and is weaker than random forest</a:t>
            </a:r>
            <a:endParaRPr sz="1800"/>
          </a:p>
        </p:txBody>
      </p:sp>
      <p:sp>
        <p:nvSpPr>
          <p:cNvPr id="133" name="Google Shape;133;g227dd6463c8_0_36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Machine</a:t>
            </a:r>
            <a:r>
              <a:rPr lang="en-US"/>
              <a:t> Learning</a:t>
            </a:r>
            <a:endParaRPr/>
          </a:p>
        </p:txBody>
      </p:sp>
      <p:sp>
        <p:nvSpPr>
          <p:cNvPr id="134" name="Google Shape;134;g227dd6463c8_0_36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00 Best Movie Trivia Questions (with Answers) [2022]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1790" y="1537526"/>
            <a:ext cx="6137275" cy="408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"/>
          <p:cNvSpPr txBox="1"/>
          <p:nvPr>
            <p:ph idx="1" type="body"/>
          </p:nvPr>
        </p:nvSpPr>
        <p:spPr>
          <a:xfrm>
            <a:off x="92928" y="1274101"/>
            <a:ext cx="4914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collected through web scraping using BeautifulSoup library.</a:t>
            </a:r>
            <a:endParaRPr sz="24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327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25 reviews/movie for 40 movies collected (1000 reviews)</a:t>
            </a:r>
            <a:endParaRPr sz="24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327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Most helpful reviews were used to avoid troll reviews</a:t>
            </a:r>
            <a:endParaRPr sz="24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327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Target variable is combination of Review Title and Review Content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3" name="Google Shape;5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75" y="1492975"/>
            <a:ext cx="7064224" cy="41323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"/>
          <p:cNvSpPr txBox="1"/>
          <p:nvPr/>
        </p:nvSpPr>
        <p:spPr>
          <a:xfrm>
            <a:off x="7406495" y="1140550"/>
            <a:ext cx="137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</a:rPr>
              <a:t>Review Title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9997475" y="1140550"/>
            <a:ext cx="90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1"/>
                </a:solidFill>
              </a:rPr>
              <a:t>Review 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Quality of Data Labeling</a:t>
            </a:r>
            <a:endParaRPr/>
          </a:p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306450" y="1164975"/>
            <a:ext cx="115791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All reviews were labelled into 3 sentiments: positive(1), neutral (0) and negative(-1)</a:t>
            </a:r>
            <a:endParaRPr sz="2700"/>
          </a:p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Each member labelled 1000 reviews.</a:t>
            </a:r>
            <a:endParaRPr sz="2700"/>
          </a:p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2 </a:t>
            </a:r>
            <a:r>
              <a:rPr lang="en-US" sz="2700"/>
              <a:t>metrics</a:t>
            </a:r>
            <a:r>
              <a:rPr lang="en-US" sz="2700"/>
              <a:t> used to evaluate quality of labelling</a:t>
            </a:r>
            <a:endParaRPr sz="27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E327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200"/>
              <a:t>Percentage Agreement</a:t>
            </a:r>
            <a:endParaRPr sz="2200"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E3272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200"/>
              <a:t>Cohen-Kappa</a:t>
            </a:r>
            <a:endParaRPr sz="2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75" y="3848775"/>
            <a:ext cx="7958674" cy="27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7dd6463c8_1_10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Quality of Data Labeling</a:t>
            </a:r>
            <a:endParaRPr/>
          </a:p>
        </p:txBody>
      </p:sp>
      <p:sp>
        <p:nvSpPr>
          <p:cNvPr id="69" name="Google Shape;69;g227dd6463c8_1_10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g227dd6463c8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250" y="1585249"/>
            <a:ext cx="8638883" cy="20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27dd6463c8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250" y="4518825"/>
            <a:ext cx="8638874" cy="18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27dd6463c8_1_10"/>
          <p:cNvSpPr txBox="1"/>
          <p:nvPr/>
        </p:nvSpPr>
        <p:spPr>
          <a:xfrm>
            <a:off x="4522650" y="1140525"/>
            <a:ext cx="314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1"/>
                </a:solidFill>
              </a:rPr>
              <a:t>Percentage Agreement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73" name="Google Shape;73;g227dd6463c8_1_10"/>
          <p:cNvSpPr txBox="1"/>
          <p:nvPr/>
        </p:nvSpPr>
        <p:spPr>
          <a:xfrm>
            <a:off x="4522650" y="3812150"/>
            <a:ext cx="314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1"/>
                </a:solidFill>
              </a:rPr>
              <a:t>Cohen-Kappa</a:t>
            </a:r>
            <a:endParaRPr b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7dd6463c8_1_22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Quality of Data Labeling</a:t>
            </a:r>
            <a:r>
              <a:rPr lang="en-US"/>
              <a:t>: Disagreement Resolution</a:t>
            </a:r>
            <a:endParaRPr/>
          </a:p>
        </p:txBody>
      </p:sp>
      <p:sp>
        <p:nvSpPr>
          <p:cNvPr id="79" name="Google Shape;79;g227dd6463c8_1_22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g227dd6463c8_1_22"/>
          <p:cNvSpPr txBox="1"/>
          <p:nvPr/>
        </p:nvSpPr>
        <p:spPr>
          <a:xfrm>
            <a:off x="399925" y="1199775"/>
            <a:ext cx="86208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32726"/>
                </a:solidFill>
              </a:rPr>
              <a:t>•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or more similar rating.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32726"/>
                </a:solidFill>
              </a:rPr>
              <a:t>    •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rating with the highest count used as final review rating.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227dd6463c8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50" y="2526975"/>
            <a:ext cx="10958067" cy="368262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27dd6463c8_1_22"/>
          <p:cNvSpPr/>
          <p:nvPr/>
        </p:nvSpPr>
        <p:spPr>
          <a:xfrm>
            <a:off x="119400" y="4929200"/>
            <a:ext cx="10959600" cy="1280400"/>
          </a:xfrm>
          <a:prstGeom prst="rect">
            <a:avLst/>
          </a:prstGeom>
          <a:noFill/>
          <a:ln cap="flat" cmpd="sng" w="38100">
            <a:solidFill>
              <a:srgbClr val="FE77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27dd6463c8_1_22"/>
          <p:cNvSpPr/>
          <p:nvPr/>
        </p:nvSpPr>
        <p:spPr>
          <a:xfrm>
            <a:off x="119375" y="3563775"/>
            <a:ext cx="10959600" cy="1280400"/>
          </a:xfrm>
          <a:prstGeom prst="rect">
            <a:avLst/>
          </a:prstGeom>
          <a:noFill/>
          <a:ln cap="flat" cmpd="sng" w="38100">
            <a:solidFill>
              <a:srgbClr val="E32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27dd6463c8_1_22"/>
          <p:cNvSpPr txBox="1"/>
          <p:nvPr/>
        </p:nvSpPr>
        <p:spPr>
          <a:xfrm>
            <a:off x="11144400" y="3789675"/>
            <a:ext cx="10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accent1"/>
                </a:solidFill>
              </a:rPr>
              <a:t>2 Similar</a:t>
            </a:r>
            <a:endParaRPr b="1" sz="13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accent1"/>
                </a:solidFill>
              </a:rPr>
              <a:t>Rating</a:t>
            </a:r>
            <a:endParaRPr b="1" sz="1300">
              <a:solidFill>
                <a:schemeClr val="accent1"/>
              </a:solidFill>
            </a:endParaRPr>
          </a:p>
        </p:txBody>
      </p:sp>
      <p:sp>
        <p:nvSpPr>
          <p:cNvPr id="85" name="Google Shape;85;g227dd6463c8_1_22"/>
          <p:cNvSpPr txBox="1"/>
          <p:nvPr/>
        </p:nvSpPr>
        <p:spPr>
          <a:xfrm>
            <a:off x="11144400" y="5180325"/>
            <a:ext cx="104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6F19"/>
                </a:solidFill>
              </a:rPr>
              <a:t>3</a:t>
            </a:r>
            <a:r>
              <a:rPr b="1" lang="en-US" sz="1300">
                <a:solidFill>
                  <a:srgbClr val="FF6F19"/>
                </a:solidFill>
              </a:rPr>
              <a:t> Similar</a:t>
            </a:r>
            <a:endParaRPr b="1" sz="1300">
              <a:solidFill>
                <a:srgbClr val="FF6F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6F19"/>
                </a:solidFill>
              </a:rPr>
              <a:t>Rating</a:t>
            </a:r>
            <a:endParaRPr b="1" sz="1300">
              <a:solidFill>
                <a:srgbClr val="FF6F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7dd6463c8_1_40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Quality of Data Labeling</a:t>
            </a:r>
            <a:r>
              <a:rPr lang="en-US"/>
              <a:t>: Disagreement Resolution</a:t>
            </a:r>
            <a:endParaRPr/>
          </a:p>
        </p:txBody>
      </p:sp>
      <p:sp>
        <p:nvSpPr>
          <p:cNvPr id="91" name="Google Shape;91;g227dd6463c8_1_40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g227dd6463c8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25" y="2493358"/>
            <a:ext cx="7533626" cy="417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27dd6463c8_1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3350" y="2601558"/>
            <a:ext cx="1798175" cy="39635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27dd6463c8_1_40"/>
          <p:cNvSpPr/>
          <p:nvPr/>
        </p:nvSpPr>
        <p:spPr>
          <a:xfrm>
            <a:off x="7692750" y="4210050"/>
            <a:ext cx="11838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8B0A"/>
          </a:solidFill>
          <a:ln cap="flat" cmpd="sng" w="28575">
            <a:solidFill>
              <a:srgbClr val="E327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27dd6463c8_1_40"/>
          <p:cNvSpPr txBox="1"/>
          <p:nvPr/>
        </p:nvSpPr>
        <p:spPr>
          <a:xfrm>
            <a:off x="255750" y="1077350"/>
            <a:ext cx="862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different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ratings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118"/>
              </a:buClr>
              <a:buSzPts val="2800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instances found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7118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 were collectively revisited and rated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27dd6463c8_1_40"/>
          <p:cNvSpPr txBox="1"/>
          <p:nvPr/>
        </p:nvSpPr>
        <p:spPr>
          <a:xfrm>
            <a:off x="7581900" y="3563550"/>
            <a:ext cx="16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32726"/>
                </a:solidFill>
              </a:rPr>
              <a:t>Disagreement </a:t>
            </a:r>
            <a:endParaRPr b="1" sz="1500">
              <a:solidFill>
                <a:srgbClr val="E3272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E32726"/>
                </a:solidFill>
              </a:rPr>
              <a:t>Resolution</a:t>
            </a:r>
            <a:endParaRPr b="1" sz="1500">
              <a:solidFill>
                <a:srgbClr val="E327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Quality of Data Pre-processing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562625" y="1537525"/>
            <a:ext cx="105156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US"/>
              <a:t>Raw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Reviewer Comment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“I was able to see this mo\svie in theatres and I enjoyed it so much. Watching movies from this time period helps me to realize how blessed we are to be living in 2022!”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Reviewer Comment Title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“</a:t>
            </a:r>
            <a:r>
              <a:rPr lang="en-US"/>
              <a:t>Very well done!</a:t>
            </a:r>
            <a:r>
              <a:rPr lang="en-US"/>
              <a:t>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Combine Comment and Title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“</a:t>
            </a:r>
            <a:r>
              <a:rPr lang="en-US" sz="2000"/>
              <a:t>Very well done! I was able to see this mo\svie in theatres and I enjoyed it so much. Watching movies from this time period helps me to realize how blessed we are to be living in 2022!”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Clean Text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Remove non-alphabet characters and spaces and transform to lowercase</a:t>
            </a:r>
            <a:endParaRPr/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“very well done I was able to see this movie in theatres and I enjoyed it so much watching movies from this time period helps me to realize how blessed we are to be living in”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7e1fa3dfd_0_5"/>
          <p:cNvSpPr txBox="1"/>
          <p:nvPr>
            <p:ph type="title"/>
          </p:nvPr>
        </p:nvSpPr>
        <p:spPr>
          <a:xfrm>
            <a:off x="562628" y="43841"/>
            <a:ext cx="10515600" cy="103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of Data Pre-processing</a:t>
            </a:r>
            <a:endParaRPr/>
          </a:p>
        </p:txBody>
      </p:sp>
      <p:sp>
        <p:nvSpPr>
          <p:cNvPr id="110" name="Google Shape;110;g227e1fa3dfd_0_5"/>
          <p:cNvSpPr txBox="1"/>
          <p:nvPr>
            <p:ph idx="1" type="body"/>
          </p:nvPr>
        </p:nvSpPr>
        <p:spPr>
          <a:xfrm>
            <a:off x="562628" y="1537526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Remove stop words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Nltk corpus stopwords (“english”)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“well done able see movie theatres enjoyed much watching movies time period help realize blessed living”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Lemmatization and tokenized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Wordnet POS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“["well", "do", "able", "see", "movie", "theatre", "enjoy", "much", "watch", "movie", "time", "period", "help", "realize", "blessed, live"]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27e1fa3dfd_0_5"/>
          <p:cNvSpPr txBox="1"/>
          <p:nvPr>
            <p:ph idx="12" type="sldNum"/>
          </p:nvPr>
        </p:nvSpPr>
        <p:spPr>
          <a:xfrm>
            <a:off x="255740" y="6362004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Features &amp; Feature Analysis</a:t>
            </a:r>
            <a:endParaRPr/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309000" y="1234100"/>
            <a:ext cx="107691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500"/>
              <a:buChar char="•"/>
            </a:pPr>
            <a:r>
              <a:rPr lang="en-US" sz="2500"/>
              <a:t> Input vectors</a:t>
            </a:r>
            <a:endParaRPr sz="2500"/>
          </a:p>
          <a:p>
            <a:pPr indent="-2095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Lemmatized text</a:t>
            </a:r>
            <a:endParaRPr sz="2100"/>
          </a:p>
          <a:p>
            <a:pPr indent="-2095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Bag of Words</a:t>
            </a:r>
            <a:endParaRPr sz="1700"/>
          </a:p>
          <a:p>
            <a:pPr indent="-2095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Bi-grams</a:t>
            </a:r>
            <a:endParaRPr sz="1700"/>
          </a:p>
          <a:p>
            <a:pPr indent="-20955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TF - IDF</a:t>
            </a:r>
            <a:endParaRPr sz="1700"/>
          </a:p>
          <a:p>
            <a:pPr indent="-2095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Genre</a:t>
            </a:r>
            <a:endParaRPr sz="2100"/>
          </a:p>
          <a:p>
            <a:pPr indent="-2095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Month of review</a:t>
            </a:r>
            <a:endParaRPr sz="2100"/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 Features are analyzed, then vectorized</a:t>
            </a:r>
            <a:endParaRPr sz="2500"/>
          </a:p>
          <a:p>
            <a:pPr indent="-209550" lvl="1" marL="6858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CountVectorizer for:</a:t>
            </a:r>
            <a:endParaRPr sz="2100"/>
          </a:p>
          <a:p>
            <a:pPr indent="-209550" lvl="2" marL="11430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Bag of Words</a:t>
            </a:r>
            <a:endParaRPr sz="1700"/>
          </a:p>
          <a:p>
            <a:pPr indent="-209550" lvl="2" marL="11430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Bi-grams</a:t>
            </a:r>
            <a:endParaRPr sz="1700"/>
          </a:p>
          <a:p>
            <a:pPr indent="-209550" lvl="2" marL="11430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TF - IDF</a:t>
            </a:r>
            <a:endParaRPr sz="1700"/>
          </a:p>
          <a:p>
            <a:pPr indent="-209550" lvl="1" marL="6858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OneHotEncoder to vectorize categorical features:</a:t>
            </a:r>
            <a:endParaRPr sz="2100"/>
          </a:p>
          <a:p>
            <a:pPr indent="-209550" lvl="2" marL="11430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Genre</a:t>
            </a:r>
            <a:endParaRPr sz="1700"/>
          </a:p>
          <a:p>
            <a:pPr indent="-209550" lvl="2" marL="11430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Month of review</a:t>
            </a:r>
            <a:endParaRPr sz="1700"/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Features are then fed into ML model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 </a:t>
            </a:r>
            <a:endParaRPr sz="2500"/>
          </a:p>
        </p:txBody>
      </p:sp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850" y="1232725"/>
            <a:ext cx="6798176" cy="12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175" y="2541375"/>
            <a:ext cx="5063774" cy="39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2023-02-27T20:20:45Z</dcterms:created>
  <dc:creator>Christopher DiMattia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20600.0</vt:r8>
  </property>
</Properties>
</file>