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110">
          <p15:clr>
            <a:srgbClr val="A4A3A4"/>
          </p15:clr>
        </p15:guide>
        <p15:guide id="2" pos="3840">
          <p15:clr>
            <a:srgbClr val="A4A3A4"/>
          </p15:clr>
        </p15:guide>
      </p15:sldGuideLst>
    </p:ext>
    <p:ext uri="http://customooxmlschemas.google.com/">
      <go:slidesCustomData xmlns:go="http://customooxmlschemas.google.com/" r:id="rId47" roundtripDataSignature="AMtx7mjD4KY9/hbaWwBLvFtw/VWioSEq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CEEE3A6-8426-492C-93DB-715BE57FE24C}">
  <a:tblStyle styleId="{2CEEE3A6-8426-492C-93DB-715BE57FE24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D387C13-2132-4398-8ABE-B24FF25F2657}"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11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customschemas.google.com/relationships/presentationmetadata" Target="meta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 name="Google Shape;4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2b93c75693_0_2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g22b93c75693_0_2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2b93c75693_0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22b93c75693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b93c75693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22b93c75693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b93c75693_0_2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22b93c75693_0_2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b93c75693_0_2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22b93c75693_0_2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b93c75693_0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22b93c75693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b93c75693_0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22b93c75693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1432ecc389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21432ecc389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2bb0b9dd8c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22bb0b9dd8c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2bb0b9dd8c_1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22bb0b9dd8c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22b93c7569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 name="Google Shape;48;g22b93c7569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2bb0b9dd8c_1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22bb0b9dd8c_1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2bb0b9dd8c_1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22bb0b9dd8c_1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2bb0b9dd8c_1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22bb0b9dd8c_1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2bb0b9dd8c_1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22bb0b9dd8c_1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2bb0b9dd8c_1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22bb0b9dd8c_1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2bb0b9dd8c_1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22bb0b9dd8c_1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2bb0b9dd8c_1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22bb0b9dd8c_1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1432ecc389_1_1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21432ecc389_1_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1432ecc389_1_1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g21432ecc389_1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1432ecc389_1_1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g21432ecc389_1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22b93c75693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g22b93c75693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2bb0b9dd8c_1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g22bb0b9dd8c_1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1432ecc389_1_1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21432ecc389_1_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1432ecc389_1_1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21432ecc389_1_1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2b80d646c3_0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g22b80d646c3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2b80d646c3_0_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g22b80d646c3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2bb0b9dd8c_1_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g22bb0b9dd8c_1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2b93c75693_0_2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g22b93c75693_0_2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2b93c75693_0_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g22b93c75693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2b93c75693_0_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g22b93c75693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2b93c75693_0_1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g22b93c75693_0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2b93c75693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g22b93c75693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9" name="Google Shape;35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b80d646c3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g22b80d646c3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2b93c75693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g22b93c75693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2b93c75693_0_1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22b93c75693_0_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b93c75693_0_2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g22b93c75693_0_2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b93c75693_0_2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g22b93c75693_0_2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blipFill>
          <a:blip r:embed="rId2">
            <a:alphaModFix/>
          </a:blip>
          <a:stretch>
            <a:fillRect/>
          </a:stretch>
        </a:blipFill>
      </p:bgPr>
    </p:bg>
    <p:spTree>
      <p:nvGrpSpPr>
        <p:cNvPr id="10" name="Shape 10"/>
        <p:cNvGrpSpPr/>
        <p:nvPr/>
      </p:nvGrpSpPr>
      <p:grpSpPr>
        <a:xfrm>
          <a:off x="0" y="0"/>
          <a:ext cx="0" cy="0"/>
          <a:chOff x="0" y="0"/>
          <a:chExt cx="0" cy="0"/>
        </a:xfrm>
      </p:grpSpPr>
      <p:sp>
        <p:nvSpPr>
          <p:cNvPr id="11" name="Google Shape;11;p8"/>
          <p:cNvSpPr txBox="1"/>
          <p:nvPr>
            <p:ph type="ctrTitle"/>
          </p:nvPr>
        </p:nvSpPr>
        <p:spPr>
          <a:xfrm>
            <a:off x="647178" y="720246"/>
            <a:ext cx="9144000" cy="2345043"/>
          </a:xfrm>
          <a:prstGeom prst="rect">
            <a:avLst/>
          </a:prstGeom>
          <a:noFill/>
          <a:ln>
            <a:noFill/>
          </a:ln>
        </p:spPr>
        <p:txBody>
          <a:bodyPr anchorCtr="0" anchor="b" bIns="45700" lIns="91425" spcFirstLastPara="1" rIns="91425" wrap="square" tIns="45700">
            <a:normAutofit/>
          </a:bodyPr>
          <a:lstStyle>
            <a:lvl1pPr lvl="0" marR="0" rtl="0" algn="l">
              <a:lnSpc>
                <a:spcPct val="103703"/>
              </a:lnSpc>
              <a:spcBef>
                <a:spcPts val="0"/>
              </a:spcBef>
              <a:spcAft>
                <a:spcPts val="0"/>
              </a:spcAft>
              <a:buClr>
                <a:schemeClr val="lt1"/>
              </a:buClr>
              <a:buSzPts val="5400"/>
              <a:buFont typeface="Calibri"/>
              <a:buNone/>
              <a:defRPr b="1" i="0" sz="5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8"/>
          <p:cNvSpPr txBox="1"/>
          <p:nvPr>
            <p:ph idx="1" type="subTitle"/>
          </p:nvPr>
        </p:nvSpPr>
        <p:spPr>
          <a:xfrm>
            <a:off x="647178" y="3080490"/>
            <a:ext cx="9144000" cy="1065625"/>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rgbClr val="FFCD00"/>
              </a:buClr>
              <a:buSzPts val="2400"/>
              <a:buFont typeface="Arial"/>
              <a:buNone/>
              <a:defRPr b="1" i="0" sz="2400" u="none" cap="none" strike="noStrike">
                <a:solidFill>
                  <a:srgbClr val="FFCD00"/>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3" name="Google Shape;13;p8"/>
          <p:cNvSpPr txBox="1"/>
          <p:nvPr>
            <p:ph idx="2" type="body"/>
          </p:nvPr>
        </p:nvSpPr>
        <p:spPr>
          <a:xfrm>
            <a:off x="647178" y="4158641"/>
            <a:ext cx="6586603" cy="1863703"/>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11111"/>
              </a:lnSpc>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 name="Google Shape;14;p8"/>
          <p:cNvSpPr txBox="1"/>
          <p:nvPr>
            <p:ph idx="3" type="body"/>
          </p:nvPr>
        </p:nvSpPr>
        <p:spPr>
          <a:xfrm>
            <a:off x="647700" y="6022975"/>
            <a:ext cx="6586081" cy="521874"/>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0"/>
              </a:spcBef>
              <a:spcAft>
                <a:spcPts val="0"/>
              </a:spcAft>
              <a:buClr>
                <a:srgbClr val="FFCD00"/>
              </a:buClr>
              <a:buSzPts val="1400"/>
              <a:buFont typeface="Arial"/>
              <a:buNone/>
              <a:defRPr b="1" i="0" sz="1400" u="none" cap="none" strike="noStrike">
                <a:solidFill>
                  <a:srgbClr val="FFCD00"/>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9"/>
          <p:cNvSpPr txBox="1"/>
          <p:nvPr>
            <p:ph type="title"/>
          </p:nvPr>
        </p:nvSpPr>
        <p:spPr>
          <a:xfrm>
            <a:off x="562628" y="43841"/>
            <a:ext cx="10515600" cy="1033398"/>
          </a:xfrm>
          <a:prstGeom prst="rect">
            <a:avLst/>
          </a:prstGeom>
          <a:noFill/>
          <a:ln>
            <a:noFill/>
          </a:ln>
        </p:spPr>
        <p:txBody>
          <a:bodyPr anchorCtr="0" anchor="ctr" bIns="45700" lIns="91425" spcFirstLastPara="1" rIns="91425" wrap="square" tIns="45700">
            <a:normAutofit/>
          </a:bodyPr>
          <a:lstStyle>
            <a:lvl1pPr lvl="0" marR="0" rtl="0" algn="l">
              <a:lnSpc>
                <a:spcPct val="105555"/>
              </a:lnSpc>
              <a:spcBef>
                <a:spcPts val="0"/>
              </a:spcBef>
              <a:spcAft>
                <a:spcPts val="0"/>
              </a:spcAft>
              <a:buClr>
                <a:schemeClr val="lt1"/>
              </a:buClr>
              <a:buSzPts val="3600"/>
              <a:buFont typeface="Calibri"/>
              <a:buNone/>
              <a:defRPr b="1"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9"/>
          <p:cNvSpPr txBox="1"/>
          <p:nvPr>
            <p:ph idx="1" type="body"/>
          </p:nvPr>
        </p:nvSpPr>
        <p:spPr>
          <a:xfrm>
            <a:off x="562628" y="1537526"/>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rgbClr val="E32726"/>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rgbClr val="FBB03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rgbClr val="8B857B"/>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accent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 name="Google Shape;18;p9"/>
          <p:cNvSpPr txBox="1"/>
          <p:nvPr>
            <p:ph idx="12" type="sldNum"/>
          </p:nvPr>
        </p:nvSpPr>
        <p:spPr>
          <a:xfrm>
            <a:off x="255740" y="6362004"/>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411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photo with text">
  <p:cSld name="Single photo with text">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10"/>
          <p:cNvSpPr/>
          <p:nvPr>
            <p:ph idx="2" type="pic"/>
          </p:nvPr>
        </p:nvSpPr>
        <p:spPr>
          <a:xfrm>
            <a:off x="933864" y="1773021"/>
            <a:ext cx="3938587" cy="3938587"/>
          </a:xfrm>
          <a:prstGeom prst="rect">
            <a:avLst/>
          </a:prstGeom>
          <a:noFill/>
          <a:ln>
            <a:noFill/>
          </a:ln>
        </p:spPr>
      </p:sp>
      <p:sp>
        <p:nvSpPr>
          <p:cNvPr id="21" name="Google Shape;21;p10"/>
          <p:cNvSpPr txBox="1"/>
          <p:nvPr>
            <p:ph idx="1" type="body"/>
          </p:nvPr>
        </p:nvSpPr>
        <p:spPr>
          <a:xfrm>
            <a:off x="5347569" y="1773021"/>
            <a:ext cx="6013537" cy="393858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accent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rgbClr val="FBB03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rgbClr val="8B857B"/>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accent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 name="Google Shape;22;p10"/>
          <p:cNvSpPr txBox="1"/>
          <p:nvPr>
            <p:ph type="title"/>
          </p:nvPr>
        </p:nvSpPr>
        <p:spPr>
          <a:xfrm>
            <a:off x="562628" y="43841"/>
            <a:ext cx="10515600" cy="1033398"/>
          </a:xfrm>
          <a:prstGeom prst="rect">
            <a:avLst/>
          </a:prstGeom>
          <a:noFill/>
          <a:ln>
            <a:noFill/>
          </a:ln>
        </p:spPr>
        <p:txBody>
          <a:bodyPr anchorCtr="0" anchor="ctr" bIns="45700" lIns="91425" spcFirstLastPara="1" rIns="91425" wrap="square" tIns="45700">
            <a:normAutofit/>
          </a:bodyPr>
          <a:lstStyle>
            <a:lvl1pPr lvl="0" marR="0" rtl="0" algn="l">
              <a:lnSpc>
                <a:spcPct val="105555"/>
              </a:lnSpc>
              <a:spcBef>
                <a:spcPts val="0"/>
              </a:spcBef>
              <a:spcAft>
                <a:spcPts val="0"/>
              </a:spcAft>
              <a:buClr>
                <a:schemeClr val="lt1"/>
              </a:buClr>
              <a:buSzPts val="3600"/>
              <a:buFont typeface="Calibri"/>
              <a:buNone/>
              <a:defRPr b="1"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3" name="Google Shape;23;p10"/>
          <p:cNvSpPr txBox="1"/>
          <p:nvPr>
            <p:ph idx="12" type="sldNum"/>
          </p:nvPr>
        </p:nvSpPr>
        <p:spPr>
          <a:xfrm>
            <a:off x="255740" y="6362004"/>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uble photo with text">
  <p:cSld name="Double photo with text">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11"/>
          <p:cNvSpPr/>
          <p:nvPr>
            <p:ph idx="2" type="pic"/>
          </p:nvPr>
        </p:nvSpPr>
        <p:spPr>
          <a:xfrm>
            <a:off x="933864" y="1655241"/>
            <a:ext cx="3982602" cy="2222782"/>
          </a:xfrm>
          <a:prstGeom prst="rect">
            <a:avLst/>
          </a:prstGeom>
          <a:noFill/>
          <a:ln>
            <a:noFill/>
          </a:ln>
        </p:spPr>
      </p:sp>
      <p:sp>
        <p:nvSpPr>
          <p:cNvPr id="26" name="Google Shape;26;p11"/>
          <p:cNvSpPr txBox="1"/>
          <p:nvPr>
            <p:ph idx="1" type="body"/>
          </p:nvPr>
        </p:nvSpPr>
        <p:spPr>
          <a:xfrm>
            <a:off x="933864" y="4202482"/>
            <a:ext cx="3995802" cy="1835063"/>
          </a:xfrm>
          <a:prstGeom prst="rect">
            <a:avLst/>
          </a:prstGeom>
          <a:noFill/>
          <a:ln>
            <a:noFill/>
          </a:ln>
        </p:spPr>
        <p:txBody>
          <a:bodyPr anchorCtr="0" anchor="t" bIns="45700" lIns="91425" spcFirstLastPara="1" rIns="91425" wrap="square" tIns="45700">
            <a:noAutofit/>
          </a:bodyPr>
          <a:lstStyle>
            <a:lvl1pPr indent="-355600" lvl="0" marL="457200" marR="0" rtl="0" algn="l">
              <a:lnSpc>
                <a:spcPct val="90000"/>
              </a:lnSpc>
              <a:spcBef>
                <a:spcPts val="1000"/>
              </a:spcBef>
              <a:spcAft>
                <a:spcPts val="0"/>
              </a:spcAft>
              <a:buClr>
                <a:schemeClr val="accent1"/>
              </a:buClr>
              <a:buSzPts val="2000"/>
              <a:buFont typeface="Arial"/>
              <a:buChar char="•"/>
              <a:defRPr b="0" i="0" sz="2000" u="none" cap="none" strike="noStrike">
                <a:solidFill>
                  <a:schemeClr val="dk1"/>
                </a:solidFill>
                <a:latin typeface="Calibri"/>
                <a:ea typeface="Calibri"/>
                <a:cs typeface="Calibri"/>
                <a:sym typeface="Calibri"/>
              </a:defRPr>
            </a:lvl1pPr>
            <a:lvl2pPr indent="-342900" lvl="1" marL="914400" marR="0" rtl="0" algn="l">
              <a:lnSpc>
                <a:spcPct val="90000"/>
              </a:lnSpc>
              <a:spcBef>
                <a:spcPts val="500"/>
              </a:spcBef>
              <a:spcAft>
                <a:spcPts val="0"/>
              </a:spcAft>
              <a:buClr>
                <a:srgbClr val="FBB031"/>
              </a:buClr>
              <a:buSzPts val="1800"/>
              <a:buFont typeface="Arial"/>
              <a:buChar char="•"/>
              <a:defRPr b="0" i="0" sz="1800" u="none" cap="none" strike="noStrike">
                <a:solidFill>
                  <a:schemeClr val="dk1"/>
                </a:solidFill>
                <a:latin typeface="Calibri"/>
                <a:ea typeface="Calibri"/>
                <a:cs typeface="Calibri"/>
                <a:sym typeface="Calibri"/>
              </a:defRPr>
            </a:lvl2pPr>
            <a:lvl3pPr indent="-330200" lvl="2" marL="1371600" marR="0" rtl="0" algn="l">
              <a:lnSpc>
                <a:spcPct val="90000"/>
              </a:lnSpc>
              <a:spcBef>
                <a:spcPts val="500"/>
              </a:spcBef>
              <a:spcAft>
                <a:spcPts val="0"/>
              </a:spcAft>
              <a:buClr>
                <a:srgbClr val="8B857B"/>
              </a:buClr>
              <a:buSzPts val="1600"/>
              <a:buFont typeface="Arial"/>
              <a:buChar char="•"/>
              <a:defRPr b="0" i="0" sz="1600" u="none" cap="none" strike="noStrike">
                <a:solidFill>
                  <a:schemeClr val="dk1"/>
                </a:solidFill>
                <a:latin typeface="Calibri"/>
                <a:ea typeface="Calibri"/>
                <a:cs typeface="Calibri"/>
                <a:sym typeface="Calibri"/>
              </a:defRPr>
            </a:lvl3pPr>
            <a:lvl4pPr indent="-317500" lvl="3" marL="1828800" marR="0" rtl="0" algn="l">
              <a:lnSpc>
                <a:spcPct val="90000"/>
              </a:lnSpc>
              <a:spcBef>
                <a:spcPts val="50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7" name="Google Shape;27;p11"/>
          <p:cNvSpPr txBox="1"/>
          <p:nvPr>
            <p:ph type="title"/>
          </p:nvPr>
        </p:nvSpPr>
        <p:spPr>
          <a:xfrm>
            <a:off x="562628" y="43841"/>
            <a:ext cx="10515600" cy="1033398"/>
          </a:xfrm>
          <a:prstGeom prst="rect">
            <a:avLst/>
          </a:prstGeom>
          <a:noFill/>
          <a:ln>
            <a:noFill/>
          </a:ln>
        </p:spPr>
        <p:txBody>
          <a:bodyPr anchorCtr="0" anchor="ctr" bIns="45700" lIns="91425" spcFirstLastPara="1" rIns="91425" wrap="square" tIns="45700">
            <a:normAutofit/>
          </a:bodyPr>
          <a:lstStyle>
            <a:lvl1pPr lvl="0" marR="0" rtl="0" algn="l">
              <a:lnSpc>
                <a:spcPct val="105555"/>
              </a:lnSpc>
              <a:spcBef>
                <a:spcPts val="0"/>
              </a:spcBef>
              <a:spcAft>
                <a:spcPts val="0"/>
              </a:spcAft>
              <a:buClr>
                <a:schemeClr val="lt1"/>
              </a:buClr>
              <a:buSzPts val="3600"/>
              <a:buFont typeface="Calibri"/>
              <a:buNone/>
              <a:defRPr b="1"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8" name="Google Shape;28;p11"/>
          <p:cNvSpPr txBox="1"/>
          <p:nvPr>
            <p:ph idx="12" type="sldNum"/>
          </p:nvPr>
        </p:nvSpPr>
        <p:spPr>
          <a:xfrm>
            <a:off x="255740" y="6362004"/>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29" name="Google Shape;29;p11"/>
          <p:cNvSpPr/>
          <p:nvPr>
            <p:ph idx="3" type="pic"/>
          </p:nvPr>
        </p:nvSpPr>
        <p:spPr>
          <a:xfrm>
            <a:off x="7240719" y="1655241"/>
            <a:ext cx="3982602" cy="2222782"/>
          </a:xfrm>
          <a:prstGeom prst="rect">
            <a:avLst/>
          </a:prstGeom>
          <a:noFill/>
          <a:ln>
            <a:noFill/>
          </a:ln>
        </p:spPr>
      </p:sp>
      <p:cxnSp>
        <p:nvCxnSpPr>
          <p:cNvPr id="30" name="Google Shape;30;p11"/>
          <p:cNvCxnSpPr/>
          <p:nvPr/>
        </p:nvCxnSpPr>
        <p:spPr>
          <a:xfrm>
            <a:off x="6096000" y="1551313"/>
            <a:ext cx="0" cy="4653420"/>
          </a:xfrm>
          <a:prstGeom prst="straightConnector1">
            <a:avLst/>
          </a:prstGeom>
          <a:noFill/>
          <a:ln cap="flat" cmpd="sng" w="9525">
            <a:solidFill>
              <a:schemeClr val="accent2"/>
            </a:solidFill>
            <a:prstDash val="solid"/>
            <a:miter lim="800000"/>
            <a:headEnd len="sm" w="sm" type="none"/>
            <a:tailEnd len="sm" w="sm" type="none"/>
          </a:ln>
        </p:spPr>
      </p:cxnSp>
      <p:sp>
        <p:nvSpPr>
          <p:cNvPr id="31" name="Google Shape;31;p11"/>
          <p:cNvSpPr txBox="1"/>
          <p:nvPr>
            <p:ph idx="4" type="body"/>
          </p:nvPr>
        </p:nvSpPr>
        <p:spPr>
          <a:xfrm>
            <a:off x="7240719" y="4202482"/>
            <a:ext cx="3995802" cy="1835063"/>
          </a:xfrm>
          <a:prstGeom prst="rect">
            <a:avLst/>
          </a:prstGeom>
          <a:noFill/>
          <a:ln>
            <a:noFill/>
          </a:ln>
        </p:spPr>
        <p:txBody>
          <a:bodyPr anchorCtr="0" anchor="t" bIns="45700" lIns="91425" spcFirstLastPara="1" rIns="91425" wrap="square" tIns="45700">
            <a:noAutofit/>
          </a:bodyPr>
          <a:lstStyle>
            <a:lvl1pPr indent="-355600" lvl="0" marL="457200" marR="0" rtl="0" algn="l">
              <a:lnSpc>
                <a:spcPct val="90000"/>
              </a:lnSpc>
              <a:spcBef>
                <a:spcPts val="1000"/>
              </a:spcBef>
              <a:spcAft>
                <a:spcPts val="0"/>
              </a:spcAft>
              <a:buClr>
                <a:schemeClr val="accent1"/>
              </a:buClr>
              <a:buSzPts val="2000"/>
              <a:buFont typeface="Arial"/>
              <a:buChar char="•"/>
              <a:defRPr b="0" i="0" sz="2000" u="none" cap="none" strike="noStrike">
                <a:solidFill>
                  <a:schemeClr val="dk1"/>
                </a:solidFill>
                <a:latin typeface="Calibri"/>
                <a:ea typeface="Calibri"/>
                <a:cs typeface="Calibri"/>
                <a:sym typeface="Calibri"/>
              </a:defRPr>
            </a:lvl1pPr>
            <a:lvl2pPr indent="-342900" lvl="1" marL="914400" marR="0" rtl="0" algn="l">
              <a:lnSpc>
                <a:spcPct val="90000"/>
              </a:lnSpc>
              <a:spcBef>
                <a:spcPts val="500"/>
              </a:spcBef>
              <a:spcAft>
                <a:spcPts val="0"/>
              </a:spcAft>
              <a:buClr>
                <a:srgbClr val="FBB031"/>
              </a:buClr>
              <a:buSzPts val="1800"/>
              <a:buFont typeface="Arial"/>
              <a:buChar char="•"/>
              <a:defRPr b="0" i="0" sz="1800" u="none" cap="none" strike="noStrike">
                <a:solidFill>
                  <a:schemeClr val="dk1"/>
                </a:solidFill>
                <a:latin typeface="Calibri"/>
                <a:ea typeface="Calibri"/>
                <a:cs typeface="Calibri"/>
                <a:sym typeface="Calibri"/>
              </a:defRPr>
            </a:lvl2pPr>
            <a:lvl3pPr indent="-330200" lvl="2" marL="1371600" marR="0" rtl="0" algn="l">
              <a:lnSpc>
                <a:spcPct val="90000"/>
              </a:lnSpc>
              <a:spcBef>
                <a:spcPts val="500"/>
              </a:spcBef>
              <a:spcAft>
                <a:spcPts val="0"/>
              </a:spcAft>
              <a:buClr>
                <a:srgbClr val="8B857B"/>
              </a:buClr>
              <a:buSzPts val="1600"/>
              <a:buFont typeface="Arial"/>
              <a:buChar char="•"/>
              <a:defRPr b="0" i="0" sz="1600" u="none" cap="none" strike="noStrike">
                <a:solidFill>
                  <a:schemeClr val="dk1"/>
                </a:solidFill>
                <a:latin typeface="Calibri"/>
                <a:ea typeface="Calibri"/>
                <a:cs typeface="Calibri"/>
                <a:sym typeface="Calibri"/>
              </a:defRPr>
            </a:lvl3pPr>
            <a:lvl4pPr indent="-317500" lvl="3" marL="1828800" marR="0" rtl="0" algn="l">
              <a:lnSpc>
                <a:spcPct val="90000"/>
              </a:lnSpc>
              <a:spcBef>
                <a:spcPts val="50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slide">
  <p:cSld name="Statement slide">
    <p:bg>
      <p:bgPr>
        <a:blipFill>
          <a:blip r:embed="rId2">
            <a:alphaModFix/>
          </a:blip>
          <a:stretch>
            <a:fillRect/>
          </a:stretch>
        </a:blipFill>
      </p:bgPr>
    </p:bg>
    <p:spTree>
      <p:nvGrpSpPr>
        <p:cNvPr id="32" name="Shape 32"/>
        <p:cNvGrpSpPr/>
        <p:nvPr/>
      </p:nvGrpSpPr>
      <p:grpSpPr>
        <a:xfrm>
          <a:off x="0" y="0"/>
          <a:ext cx="0" cy="0"/>
          <a:chOff x="0" y="0"/>
          <a:chExt cx="0" cy="0"/>
        </a:xfrm>
      </p:grpSpPr>
      <p:sp>
        <p:nvSpPr>
          <p:cNvPr id="33" name="Google Shape;33;p12"/>
          <p:cNvSpPr txBox="1"/>
          <p:nvPr>
            <p:ph idx="1" type="body"/>
          </p:nvPr>
        </p:nvSpPr>
        <p:spPr>
          <a:xfrm>
            <a:off x="1095375" y="582460"/>
            <a:ext cx="8317935" cy="5668028"/>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3333"/>
              </a:lnSpc>
              <a:spcBef>
                <a:spcPts val="0"/>
              </a:spcBef>
              <a:spcAft>
                <a:spcPts val="0"/>
              </a:spcAft>
              <a:buClr>
                <a:schemeClr val="lt1"/>
              </a:buClr>
              <a:buSzPts val="6000"/>
              <a:buFont typeface="Arial"/>
              <a:buNone/>
              <a:defRPr b="1" i="0" sz="60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luding slide">
  <p:cSld name="Concluding slide">
    <p:bg>
      <p:bgPr>
        <a:blipFill>
          <a:blip r:embed="rId2">
            <a:alphaModFix/>
          </a:blip>
          <a:stretch>
            <a:fillRect/>
          </a:stretch>
        </a:blipFill>
      </p:bgPr>
    </p:bg>
    <p:spTree>
      <p:nvGrpSpPr>
        <p:cNvPr id="34" name="Shape 34"/>
        <p:cNvGrpSpPr/>
        <p:nvPr/>
      </p:nvGrpSpPr>
      <p:grpSpPr>
        <a:xfrm>
          <a:off x="0" y="0"/>
          <a:ext cx="0" cy="0"/>
          <a:chOff x="0" y="0"/>
          <a:chExt cx="0" cy="0"/>
        </a:xfrm>
      </p:grpSpPr>
      <p:sp>
        <p:nvSpPr>
          <p:cNvPr id="35" name="Google Shape;35;p13"/>
          <p:cNvSpPr txBox="1"/>
          <p:nvPr>
            <p:ph type="ctrTitle"/>
          </p:nvPr>
        </p:nvSpPr>
        <p:spPr>
          <a:xfrm>
            <a:off x="647178" y="720246"/>
            <a:ext cx="9144000" cy="2345043"/>
          </a:xfrm>
          <a:prstGeom prst="rect">
            <a:avLst/>
          </a:prstGeom>
          <a:noFill/>
          <a:ln>
            <a:noFill/>
          </a:ln>
        </p:spPr>
        <p:txBody>
          <a:bodyPr anchorCtr="0" anchor="b" bIns="45700" lIns="91425" spcFirstLastPara="1" rIns="91425" wrap="square" tIns="45700">
            <a:normAutofit/>
          </a:bodyPr>
          <a:lstStyle>
            <a:lvl1pPr lvl="0" marR="0" rtl="0" algn="l">
              <a:lnSpc>
                <a:spcPct val="105555"/>
              </a:lnSpc>
              <a:spcBef>
                <a:spcPts val="0"/>
              </a:spcBef>
              <a:spcAft>
                <a:spcPts val="0"/>
              </a:spcAft>
              <a:buClr>
                <a:schemeClr val="lt1"/>
              </a:buClr>
              <a:buSzPts val="3600"/>
              <a:buFont typeface="Calibri"/>
              <a:buNone/>
              <a:defRPr b="1"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6" name="Google Shape;36;p13"/>
          <p:cNvSpPr txBox="1"/>
          <p:nvPr>
            <p:ph idx="1" type="subTitle"/>
          </p:nvPr>
        </p:nvSpPr>
        <p:spPr>
          <a:xfrm>
            <a:off x="647178" y="3080490"/>
            <a:ext cx="9144000" cy="1065625"/>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rgbClr val="FFCD00"/>
              </a:buClr>
              <a:buSzPts val="2400"/>
              <a:buFont typeface="Arial"/>
              <a:buNone/>
              <a:defRPr b="1" i="0" sz="2400" u="none" cap="none" strike="noStrike">
                <a:solidFill>
                  <a:srgbClr val="FFCD00"/>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37" name="Google Shape;37;p13"/>
          <p:cNvSpPr txBox="1"/>
          <p:nvPr>
            <p:ph idx="2" type="body"/>
          </p:nvPr>
        </p:nvSpPr>
        <p:spPr>
          <a:xfrm>
            <a:off x="647178" y="4158641"/>
            <a:ext cx="6586603" cy="1863703"/>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11111"/>
              </a:lnSpc>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
          <p:cNvSpPr txBox="1"/>
          <p:nvPr>
            <p:ph type="ctrTitle"/>
          </p:nvPr>
        </p:nvSpPr>
        <p:spPr>
          <a:xfrm>
            <a:off x="647178" y="720246"/>
            <a:ext cx="9144000" cy="2345043"/>
          </a:xfrm>
          <a:prstGeom prst="rect">
            <a:avLst/>
          </a:prstGeom>
          <a:noFill/>
          <a:ln>
            <a:noFill/>
          </a:ln>
        </p:spPr>
        <p:txBody>
          <a:bodyPr anchorCtr="0" anchor="b" bIns="45700" lIns="91425" spcFirstLastPara="1" rIns="91425" wrap="square" tIns="45700">
            <a:normAutofit/>
          </a:bodyPr>
          <a:lstStyle/>
          <a:p>
            <a:pPr indent="0" lvl="0" marL="0" rtl="0" algn="l">
              <a:lnSpc>
                <a:spcPct val="103703"/>
              </a:lnSpc>
              <a:spcBef>
                <a:spcPts val="0"/>
              </a:spcBef>
              <a:spcAft>
                <a:spcPts val="0"/>
              </a:spcAft>
              <a:buClr>
                <a:schemeClr val="lt1"/>
              </a:buClr>
              <a:buSzPts val="5400"/>
              <a:buFont typeface="Calibri"/>
              <a:buNone/>
            </a:pPr>
            <a:r>
              <a:rPr lang="en-US"/>
              <a:t>IMDB-Sentiment Analysis of 2022 Movies based on User-Reviews</a:t>
            </a:r>
            <a:endParaRPr/>
          </a:p>
        </p:txBody>
      </p:sp>
      <p:sp>
        <p:nvSpPr>
          <p:cNvPr id="43" name="Google Shape;43;p1"/>
          <p:cNvSpPr txBox="1"/>
          <p:nvPr>
            <p:ph idx="1" type="subTitle"/>
          </p:nvPr>
        </p:nvSpPr>
        <p:spPr>
          <a:xfrm>
            <a:off x="647178" y="3080490"/>
            <a:ext cx="9144000" cy="1065625"/>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rgbClr val="FFCD00"/>
              </a:buClr>
              <a:buSzPts val="2400"/>
              <a:buNone/>
            </a:pPr>
            <a:r>
              <a:rPr lang="en-US"/>
              <a:t>ENSF-612 Course Project</a:t>
            </a:r>
            <a:endParaRPr/>
          </a:p>
          <a:p>
            <a:pPr indent="0" lvl="0" marL="0" rtl="0" algn="l">
              <a:lnSpc>
                <a:spcPct val="108333"/>
              </a:lnSpc>
              <a:spcBef>
                <a:spcPts val="0"/>
              </a:spcBef>
              <a:spcAft>
                <a:spcPts val="0"/>
              </a:spcAft>
              <a:buClr>
                <a:srgbClr val="FFCD00"/>
              </a:buClr>
              <a:buSzPts val="2400"/>
              <a:buNone/>
            </a:pPr>
            <a:r>
              <a:rPr lang="en-US"/>
              <a:t>Presentation 3</a:t>
            </a:r>
            <a:endParaRPr/>
          </a:p>
        </p:txBody>
      </p:sp>
      <p:sp>
        <p:nvSpPr>
          <p:cNvPr id="44" name="Google Shape;44;p1"/>
          <p:cNvSpPr txBox="1"/>
          <p:nvPr>
            <p:ph idx="2" type="body"/>
          </p:nvPr>
        </p:nvSpPr>
        <p:spPr>
          <a:xfrm>
            <a:off x="647178" y="4158641"/>
            <a:ext cx="6586603" cy="1863703"/>
          </a:xfrm>
          <a:prstGeom prst="rect">
            <a:avLst/>
          </a:prstGeom>
          <a:noFill/>
          <a:ln>
            <a:noFill/>
          </a:ln>
        </p:spPr>
        <p:txBody>
          <a:bodyPr anchorCtr="0" anchor="b" bIns="45700" lIns="91425" spcFirstLastPara="1" rIns="91425" wrap="square" tIns="45700">
            <a:noAutofit/>
          </a:bodyPr>
          <a:lstStyle/>
          <a:p>
            <a:pPr indent="0" lvl="0" marL="0" rtl="0" algn="l">
              <a:lnSpc>
                <a:spcPct val="111111"/>
              </a:lnSpc>
              <a:spcBef>
                <a:spcPts val="0"/>
              </a:spcBef>
              <a:spcAft>
                <a:spcPts val="0"/>
              </a:spcAft>
              <a:buClr>
                <a:schemeClr val="lt1"/>
              </a:buClr>
              <a:buSzPts val="1800"/>
              <a:buNone/>
            </a:pPr>
            <a:r>
              <a:rPr lang="en-US"/>
              <a:t>Samuel Sofela</a:t>
            </a:r>
            <a:endParaRPr/>
          </a:p>
          <a:p>
            <a:pPr indent="0" lvl="0" marL="0" rtl="0" algn="l">
              <a:lnSpc>
                <a:spcPct val="111111"/>
              </a:lnSpc>
              <a:spcBef>
                <a:spcPts val="0"/>
              </a:spcBef>
              <a:spcAft>
                <a:spcPts val="0"/>
              </a:spcAft>
              <a:buClr>
                <a:schemeClr val="lt1"/>
              </a:buClr>
              <a:buSzPts val="1800"/>
              <a:buNone/>
            </a:pPr>
            <a:r>
              <a:rPr lang="en-US"/>
              <a:t>Sam Rainbow</a:t>
            </a:r>
            <a:endParaRPr/>
          </a:p>
          <a:p>
            <a:pPr indent="0" lvl="0" marL="0" rtl="0" algn="l">
              <a:lnSpc>
                <a:spcPct val="111111"/>
              </a:lnSpc>
              <a:spcBef>
                <a:spcPts val="0"/>
              </a:spcBef>
              <a:spcAft>
                <a:spcPts val="0"/>
              </a:spcAft>
              <a:buClr>
                <a:schemeClr val="lt1"/>
              </a:buClr>
              <a:buSzPts val="1800"/>
              <a:buNone/>
            </a:pPr>
            <a:r>
              <a:rPr lang="en-US"/>
              <a:t>Christopher DiMattia</a:t>
            </a:r>
            <a:endParaRPr/>
          </a:p>
        </p:txBody>
      </p:sp>
      <p:sp>
        <p:nvSpPr>
          <p:cNvPr id="45" name="Google Shape;45;p1"/>
          <p:cNvSpPr txBox="1"/>
          <p:nvPr>
            <p:ph idx="3" type="body"/>
          </p:nvPr>
        </p:nvSpPr>
        <p:spPr>
          <a:xfrm>
            <a:off x="647700" y="6022975"/>
            <a:ext cx="6586081" cy="52187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CD00"/>
              </a:buClr>
              <a:buSzPts val="1400"/>
              <a:buNone/>
            </a:pPr>
            <a:r>
              <a:rPr lang="en-US"/>
              <a:t>April 6</a:t>
            </a:r>
            <a:r>
              <a:rPr baseline="30000" lang="en-US"/>
              <a:t>th</a:t>
            </a:r>
            <a:r>
              <a:rPr lang="en-US"/>
              <a:t>,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2b93c75693_0_211"/>
          <p:cNvSpPr txBox="1"/>
          <p:nvPr>
            <p:ph type="title"/>
          </p:nvPr>
        </p:nvSpPr>
        <p:spPr>
          <a:xfrm>
            <a:off x="562628" y="43841"/>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Clr>
                <a:schemeClr val="lt1"/>
              </a:buClr>
              <a:buSzPts val="3600"/>
              <a:buFont typeface="Calibri"/>
              <a:buNone/>
            </a:pPr>
            <a:r>
              <a:rPr lang="en-US"/>
              <a:t>Results - Data Collection - Approach</a:t>
            </a:r>
            <a:endParaRPr/>
          </a:p>
        </p:txBody>
      </p:sp>
      <p:sp>
        <p:nvSpPr>
          <p:cNvPr id="124" name="Google Shape;124;g22b93c75693_0_211"/>
          <p:cNvSpPr txBox="1"/>
          <p:nvPr>
            <p:ph idx="12" type="sldNum"/>
          </p:nvPr>
        </p:nvSpPr>
        <p:spPr>
          <a:xfrm>
            <a:off x="255740" y="6362004"/>
            <a:ext cx="2743200" cy="365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
        <p:nvSpPr>
          <p:cNvPr id="125" name="Google Shape;125;g22b93c75693_0_211"/>
          <p:cNvSpPr txBox="1"/>
          <p:nvPr/>
        </p:nvSpPr>
        <p:spPr>
          <a:xfrm>
            <a:off x="255750" y="1077350"/>
            <a:ext cx="8620800" cy="1293000"/>
          </a:xfrm>
          <a:prstGeom prst="rect">
            <a:avLst/>
          </a:prstGeom>
          <a:noFill/>
          <a:ln>
            <a:noFill/>
          </a:ln>
        </p:spPr>
        <p:txBody>
          <a:bodyPr anchorCtr="0" anchor="t" bIns="91425" lIns="91425" spcFirstLastPara="1" rIns="91425" wrap="square" tIns="91425">
            <a:spAutoFit/>
          </a:bodyPr>
          <a:lstStyle/>
          <a:p>
            <a:pPr indent="-406400" lvl="0" marL="457200" marR="0" rtl="0" algn="l">
              <a:lnSpc>
                <a:spcPct val="90000"/>
              </a:lnSpc>
              <a:spcBef>
                <a:spcPts val="1000"/>
              </a:spcBef>
              <a:spcAft>
                <a:spcPts val="0"/>
              </a:spcAft>
              <a:buClr>
                <a:srgbClr val="E32726"/>
              </a:buClr>
              <a:buSzPts val="2800"/>
              <a:buFont typeface="Arial"/>
              <a:buChar char="●"/>
            </a:pPr>
            <a:r>
              <a:rPr b="0" i="0" lang="en-US" sz="2800" u="none" cap="none" strike="noStrike">
                <a:solidFill>
                  <a:schemeClr val="dk1"/>
                </a:solidFill>
                <a:latin typeface="Calibri"/>
                <a:ea typeface="Calibri"/>
                <a:cs typeface="Calibri"/>
                <a:sym typeface="Calibri"/>
              </a:rPr>
              <a:t>3 different ratings</a:t>
            </a:r>
            <a:endParaRPr b="0" i="0" sz="2800" u="none" cap="none" strike="noStrike">
              <a:solidFill>
                <a:schemeClr val="dk1"/>
              </a:solidFill>
              <a:latin typeface="Calibri"/>
              <a:ea typeface="Calibri"/>
              <a:cs typeface="Calibri"/>
              <a:sym typeface="Calibri"/>
            </a:endParaRPr>
          </a:p>
          <a:p>
            <a:pPr indent="-406400" lvl="1" marL="914400" marR="0" rtl="0" algn="l">
              <a:lnSpc>
                <a:spcPct val="90000"/>
              </a:lnSpc>
              <a:spcBef>
                <a:spcPts val="0"/>
              </a:spcBef>
              <a:spcAft>
                <a:spcPts val="0"/>
              </a:spcAft>
              <a:buClr>
                <a:srgbClr val="FF7118"/>
              </a:buClr>
              <a:buSzPts val="2800"/>
              <a:buFont typeface="Arial"/>
              <a:buChar char="○"/>
            </a:pPr>
            <a:r>
              <a:rPr b="0" i="0" lang="en-US" sz="2400" u="none" cap="none" strike="noStrike">
                <a:solidFill>
                  <a:schemeClr val="dk1"/>
                </a:solidFill>
                <a:latin typeface="Calibri"/>
                <a:ea typeface="Calibri"/>
                <a:cs typeface="Calibri"/>
                <a:sym typeface="Calibri"/>
              </a:rPr>
              <a:t>14 instances found</a:t>
            </a:r>
            <a:endParaRPr b="0" i="0" sz="2400" u="none" cap="none" strike="noStrike">
              <a:solidFill>
                <a:schemeClr val="dk1"/>
              </a:solidFill>
              <a:latin typeface="Calibri"/>
              <a:ea typeface="Calibri"/>
              <a:cs typeface="Calibri"/>
              <a:sym typeface="Calibri"/>
            </a:endParaRPr>
          </a:p>
          <a:p>
            <a:pPr indent="-381000" lvl="1" marL="914400" marR="0" rtl="0" algn="l">
              <a:lnSpc>
                <a:spcPct val="90000"/>
              </a:lnSpc>
              <a:spcBef>
                <a:spcPts val="0"/>
              </a:spcBef>
              <a:spcAft>
                <a:spcPts val="0"/>
              </a:spcAft>
              <a:buClr>
                <a:srgbClr val="FF7118"/>
              </a:buClr>
              <a:buSzPts val="2400"/>
              <a:buFont typeface="Calibri"/>
              <a:buChar char="○"/>
            </a:pPr>
            <a:r>
              <a:rPr b="0" i="0" lang="en-US" sz="2400" u="none" cap="none" strike="noStrike">
                <a:solidFill>
                  <a:schemeClr val="dk1"/>
                </a:solidFill>
                <a:latin typeface="Calibri"/>
                <a:ea typeface="Calibri"/>
                <a:cs typeface="Calibri"/>
                <a:sym typeface="Calibri"/>
              </a:rPr>
              <a:t>Reviews were collectively revisited and rated</a:t>
            </a:r>
            <a:endParaRPr b="0" i="0" sz="2400" u="none" cap="none" strike="noStrike">
              <a:solidFill>
                <a:schemeClr val="dk1"/>
              </a:solidFill>
              <a:latin typeface="Calibri"/>
              <a:ea typeface="Calibri"/>
              <a:cs typeface="Calibri"/>
              <a:sym typeface="Calibri"/>
            </a:endParaRPr>
          </a:p>
        </p:txBody>
      </p:sp>
      <p:pic>
        <p:nvPicPr>
          <p:cNvPr id="126" name="Google Shape;126;g22b93c75693_0_211"/>
          <p:cNvPicPr preferRelativeResize="0"/>
          <p:nvPr/>
        </p:nvPicPr>
        <p:blipFill>
          <a:blip r:embed="rId3">
            <a:alphaModFix/>
          </a:blip>
          <a:stretch>
            <a:fillRect/>
          </a:stretch>
        </p:blipFill>
        <p:spPr>
          <a:xfrm>
            <a:off x="156925" y="2317350"/>
            <a:ext cx="11326996" cy="368685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2b93c75693_0_51"/>
          <p:cNvSpPr txBox="1"/>
          <p:nvPr>
            <p:ph idx="1" type="body"/>
          </p:nvPr>
        </p:nvSpPr>
        <p:spPr>
          <a:xfrm>
            <a:off x="562625" y="1372675"/>
            <a:ext cx="10515600" cy="49893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rgbClr val="E32726"/>
              </a:buClr>
              <a:buSzPts val="2400"/>
              <a:buChar char="•"/>
            </a:pPr>
            <a:r>
              <a:rPr lang="en-US" sz="2400"/>
              <a:t>1000 reviews were </a:t>
            </a:r>
            <a:r>
              <a:rPr lang="en-US" sz="2400"/>
              <a:t>successfully</a:t>
            </a:r>
            <a:r>
              <a:rPr lang="en-US" sz="2400"/>
              <a:t> collected using BeautifulSoup and python</a:t>
            </a:r>
            <a:endParaRPr sz="2400"/>
          </a:p>
          <a:p>
            <a:pPr indent="-228600" lvl="0" marL="228600" rtl="0" algn="l">
              <a:lnSpc>
                <a:spcPct val="90000"/>
              </a:lnSpc>
              <a:spcBef>
                <a:spcPts val="1000"/>
              </a:spcBef>
              <a:spcAft>
                <a:spcPts val="0"/>
              </a:spcAft>
              <a:buSzPts val="2400"/>
              <a:buChar char="•"/>
            </a:pPr>
            <a:r>
              <a:rPr lang="en-US" sz="2400"/>
              <a:t>Sentiment breakdown</a:t>
            </a:r>
            <a:endParaRPr sz="2400"/>
          </a:p>
          <a:p>
            <a:pPr indent="-381000" lvl="1" marL="914400" rtl="0" algn="l">
              <a:lnSpc>
                <a:spcPct val="90000"/>
              </a:lnSpc>
              <a:spcBef>
                <a:spcPts val="1000"/>
              </a:spcBef>
              <a:spcAft>
                <a:spcPts val="0"/>
              </a:spcAft>
              <a:buSzPts val="2400"/>
              <a:buChar char="•"/>
            </a:pPr>
            <a:r>
              <a:rPr lang="en-US"/>
              <a:t>positive</a:t>
            </a:r>
            <a:r>
              <a:rPr lang="en-US"/>
              <a:t>: 501</a:t>
            </a:r>
            <a:endParaRPr/>
          </a:p>
          <a:p>
            <a:pPr indent="-381000" lvl="1" marL="914400" rtl="0" algn="l">
              <a:lnSpc>
                <a:spcPct val="90000"/>
              </a:lnSpc>
              <a:spcBef>
                <a:spcPts val="1000"/>
              </a:spcBef>
              <a:spcAft>
                <a:spcPts val="0"/>
              </a:spcAft>
              <a:buSzPts val="2400"/>
              <a:buChar char="•"/>
            </a:pPr>
            <a:r>
              <a:rPr lang="en-US"/>
              <a:t>neutral: 170</a:t>
            </a:r>
            <a:endParaRPr/>
          </a:p>
          <a:p>
            <a:pPr indent="-381000" lvl="1" marL="914400" rtl="0" algn="l">
              <a:lnSpc>
                <a:spcPct val="90000"/>
              </a:lnSpc>
              <a:spcBef>
                <a:spcPts val="1000"/>
              </a:spcBef>
              <a:spcAft>
                <a:spcPts val="0"/>
              </a:spcAft>
              <a:buSzPts val="2400"/>
              <a:buChar char="•"/>
            </a:pPr>
            <a:r>
              <a:rPr lang="en-US"/>
              <a:t>negative: 329</a:t>
            </a:r>
            <a:endParaRPr/>
          </a:p>
          <a:p>
            <a:pPr indent="-406400" lvl="0" marL="457200" rtl="0" algn="l">
              <a:lnSpc>
                <a:spcPct val="90000"/>
              </a:lnSpc>
              <a:spcBef>
                <a:spcPts val="1000"/>
              </a:spcBef>
              <a:spcAft>
                <a:spcPts val="0"/>
              </a:spcAft>
              <a:buSzPts val="2800"/>
              <a:buChar char="•"/>
            </a:pPr>
            <a:r>
              <a:rPr lang="en-US"/>
              <a:t>Agreement Metrics:</a:t>
            </a:r>
            <a:endParaRPr/>
          </a:p>
          <a:p>
            <a:pPr indent="-381000" lvl="1" marL="914400" rtl="0" algn="l">
              <a:lnSpc>
                <a:spcPct val="90000"/>
              </a:lnSpc>
              <a:spcBef>
                <a:spcPts val="1000"/>
              </a:spcBef>
              <a:spcAft>
                <a:spcPts val="0"/>
              </a:spcAft>
              <a:buSzPts val="2400"/>
              <a:buChar char="•"/>
            </a:pPr>
            <a:r>
              <a:rPr lang="en-US"/>
              <a:t>Cohen-kappa between rater 1 and 2: 68%</a:t>
            </a:r>
            <a:endParaRPr/>
          </a:p>
          <a:p>
            <a:pPr indent="-381000" lvl="1" marL="914400" rtl="0" algn="l">
              <a:spcBef>
                <a:spcPts val="1000"/>
              </a:spcBef>
              <a:spcAft>
                <a:spcPts val="0"/>
              </a:spcAft>
              <a:buSzPts val="2400"/>
              <a:buChar char="•"/>
            </a:pPr>
            <a:r>
              <a:rPr lang="en-US"/>
              <a:t>Cohen-kappa between rater 1 and 3: 72%</a:t>
            </a:r>
            <a:endParaRPr/>
          </a:p>
          <a:p>
            <a:pPr indent="-381000" lvl="1" marL="914400" rtl="0" algn="l">
              <a:spcBef>
                <a:spcPts val="1000"/>
              </a:spcBef>
              <a:spcAft>
                <a:spcPts val="0"/>
              </a:spcAft>
              <a:buSzPts val="2400"/>
              <a:buChar char="•"/>
            </a:pPr>
            <a:r>
              <a:rPr lang="en-US"/>
              <a:t>Cohen-kappa between rater 1 and 3: 66%</a:t>
            </a:r>
            <a:endParaRPr/>
          </a:p>
          <a:p>
            <a:pPr indent="-381000" lvl="1" marL="914400" rtl="0" algn="l">
              <a:spcBef>
                <a:spcPts val="1000"/>
              </a:spcBef>
              <a:spcAft>
                <a:spcPts val="0"/>
              </a:spcAft>
              <a:buSzPts val="2400"/>
              <a:buChar char="•"/>
            </a:pPr>
            <a:r>
              <a:rPr lang="en-US"/>
              <a:t>Fleiss-Kappa: 69%</a:t>
            </a:r>
            <a:endParaRPr/>
          </a:p>
        </p:txBody>
      </p:sp>
      <p:sp>
        <p:nvSpPr>
          <p:cNvPr id="132" name="Google Shape;132;g22b93c75693_0_51"/>
          <p:cNvSpPr txBox="1"/>
          <p:nvPr>
            <p:ph type="title"/>
          </p:nvPr>
        </p:nvSpPr>
        <p:spPr>
          <a:xfrm>
            <a:off x="562628" y="43841"/>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Clr>
                <a:schemeClr val="lt1"/>
              </a:buClr>
              <a:buSzPts val="3600"/>
              <a:buFont typeface="Calibri"/>
              <a:buNone/>
            </a:pPr>
            <a:r>
              <a:rPr lang="en-US"/>
              <a:t>Results - Data </a:t>
            </a:r>
            <a:r>
              <a:rPr lang="en-US"/>
              <a:t>Collection</a:t>
            </a:r>
            <a:r>
              <a:rPr lang="en-US"/>
              <a:t> - Results</a:t>
            </a:r>
            <a:endParaRPr/>
          </a:p>
        </p:txBody>
      </p:sp>
      <p:sp>
        <p:nvSpPr>
          <p:cNvPr id="133" name="Google Shape;133;g22b93c75693_0_51"/>
          <p:cNvSpPr txBox="1"/>
          <p:nvPr>
            <p:ph idx="12" type="sldNum"/>
          </p:nvPr>
        </p:nvSpPr>
        <p:spPr>
          <a:xfrm>
            <a:off x="255740" y="6362004"/>
            <a:ext cx="2743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fld id="{00000000-1234-1234-1234-123412341234}" type="slidenum">
              <a:rPr lang="en-US"/>
              <a:t>‹#›</a:t>
            </a:fld>
            <a:endParaRPr/>
          </a:p>
        </p:txBody>
      </p:sp>
      <p:sp>
        <p:nvSpPr>
          <p:cNvPr id="134" name="Google Shape;134;g22b93c75693_0_51"/>
          <p:cNvSpPr txBox="1"/>
          <p:nvPr>
            <p:ph idx="12" type="sldNum"/>
          </p:nvPr>
        </p:nvSpPr>
        <p:spPr>
          <a:xfrm>
            <a:off x="684753" y="7231279"/>
            <a:ext cx="2743200" cy="365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2b93c75693_0_19"/>
          <p:cNvSpPr txBox="1"/>
          <p:nvPr>
            <p:ph type="title"/>
          </p:nvPr>
        </p:nvSpPr>
        <p:spPr>
          <a:xfrm>
            <a:off x="562628" y="43841"/>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Clr>
                <a:schemeClr val="lt1"/>
              </a:buClr>
              <a:buSzPts val="3600"/>
              <a:buFont typeface="Calibri"/>
              <a:buNone/>
            </a:pPr>
            <a:r>
              <a:rPr lang="en-US"/>
              <a:t>Results </a:t>
            </a:r>
            <a:r>
              <a:rPr lang="en-US"/>
              <a:t>- Data Preprocessing - Approach</a:t>
            </a:r>
            <a:endParaRPr/>
          </a:p>
        </p:txBody>
      </p:sp>
      <p:sp>
        <p:nvSpPr>
          <p:cNvPr id="140" name="Google Shape;140;g22b93c75693_0_19"/>
          <p:cNvSpPr txBox="1"/>
          <p:nvPr>
            <p:ph idx="12" type="sldNum"/>
          </p:nvPr>
        </p:nvSpPr>
        <p:spPr>
          <a:xfrm>
            <a:off x="255740" y="6362004"/>
            <a:ext cx="2743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fld id="{00000000-1234-1234-1234-123412341234}" type="slidenum">
              <a:rPr lang="en-US"/>
              <a:t>‹#›</a:t>
            </a:fld>
            <a:endParaRPr/>
          </a:p>
        </p:txBody>
      </p:sp>
      <p:sp>
        <p:nvSpPr>
          <p:cNvPr id="141" name="Google Shape;141;g22b93c75693_0_19"/>
          <p:cNvSpPr txBox="1"/>
          <p:nvPr>
            <p:ph idx="1" type="body"/>
          </p:nvPr>
        </p:nvSpPr>
        <p:spPr>
          <a:xfrm>
            <a:off x="562625" y="1372675"/>
            <a:ext cx="10515600" cy="5151900"/>
          </a:xfrm>
          <a:prstGeom prst="rect">
            <a:avLst/>
          </a:prstGeom>
          <a:noFill/>
          <a:ln>
            <a:noFill/>
          </a:ln>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sz="1800"/>
              <a:t>The data was preprocessed with the following techniques</a:t>
            </a:r>
            <a:endParaRPr sz="1800"/>
          </a:p>
          <a:p>
            <a:pPr indent="-342900" lvl="1" marL="914400" rtl="0" algn="l">
              <a:spcBef>
                <a:spcPts val="1000"/>
              </a:spcBef>
              <a:spcAft>
                <a:spcPts val="0"/>
              </a:spcAft>
              <a:buSzPts val="1800"/>
              <a:buChar char="•"/>
            </a:pPr>
            <a:r>
              <a:rPr lang="en-US" sz="1800"/>
              <a:t>Removed spaces, symbols and punctuation</a:t>
            </a:r>
            <a:endParaRPr sz="1800"/>
          </a:p>
          <a:p>
            <a:pPr indent="-342900" lvl="1" marL="914400" rtl="0" algn="l">
              <a:spcBef>
                <a:spcPts val="1000"/>
              </a:spcBef>
              <a:spcAft>
                <a:spcPts val="0"/>
              </a:spcAft>
              <a:buSzPts val="1800"/>
              <a:buChar char="•"/>
            </a:pPr>
            <a:r>
              <a:rPr lang="en-US" sz="1800"/>
              <a:t>Changed capital letters to lowercase</a:t>
            </a:r>
            <a:endParaRPr sz="1800"/>
          </a:p>
          <a:p>
            <a:pPr indent="-342900" lvl="1" marL="914400" rtl="0" algn="l">
              <a:spcBef>
                <a:spcPts val="1000"/>
              </a:spcBef>
              <a:spcAft>
                <a:spcPts val="0"/>
              </a:spcAft>
              <a:buSzPts val="1800"/>
              <a:buChar char="•"/>
            </a:pPr>
            <a:r>
              <a:rPr lang="en-US" sz="1800"/>
              <a:t>Removed stop words</a:t>
            </a:r>
            <a:endParaRPr sz="1800"/>
          </a:p>
          <a:p>
            <a:pPr indent="-342900" lvl="1" marL="914400" rtl="0" algn="l">
              <a:spcBef>
                <a:spcPts val="1000"/>
              </a:spcBef>
              <a:spcAft>
                <a:spcPts val="0"/>
              </a:spcAft>
              <a:buSzPts val="1800"/>
              <a:buChar char="•"/>
            </a:pPr>
            <a:r>
              <a:rPr lang="en-US" sz="1800"/>
              <a:t>Lemmatized text</a:t>
            </a:r>
            <a:endParaRPr sz="1800"/>
          </a:p>
          <a:p>
            <a:pPr indent="-342900" lvl="1" marL="914400" rtl="0" algn="l">
              <a:spcBef>
                <a:spcPts val="1000"/>
              </a:spcBef>
              <a:spcAft>
                <a:spcPts val="0"/>
              </a:spcAft>
              <a:buSzPts val="1800"/>
              <a:buChar char="•"/>
            </a:pPr>
            <a:r>
              <a:rPr lang="en-US" sz="1800"/>
              <a:t>Tokenized remaining words</a:t>
            </a:r>
            <a:endParaRPr sz="1800"/>
          </a:p>
          <a:p>
            <a:pPr indent="-368300" lvl="0" marL="457200" rtl="0" algn="l">
              <a:spcBef>
                <a:spcPts val="1000"/>
              </a:spcBef>
              <a:spcAft>
                <a:spcPts val="0"/>
              </a:spcAft>
              <a:buSzPts val="2200"/>
              <a:buChar char="•"/>
            </a:pPr>
            <a:r>
              <a:rPr lang="en-US" sz="2200"/>
              <a:t>Applied to the review title and review content which were then combined.</a:t>
            </a:r>
            <a:endParaRPr sz="2200"/>
          </a:p>
          <a:p>
            <a:pPr indent="-368300" lvl="0" marL="457200" rtl="0" algn="l">
              <a:spcBef>
                <a:spcPts val="1000"/>
              </a:spcBef>
              <a:spcAft>
                <a:spcPts val="0"/>
              </a:spcAft>
              <a:buSzPts val="2200"/>
              <a:buChar char="•"/>
            </a:pPr>
            <a:r>
              <a:rPr lang="en-US" sz="2200"/>
              <a:t>Bi-grams were created from the bag of words</a:t>
            </a:r>
            <a:endParaRPr sz="2200"/>
          </a:p>
          <a:p>
            <a:pPr indent="-368300" lvl="0" marL="457200" rtl="0" algn="l">
              <a:spcBef>
                <a:spcPts val="1000"/>
              </a:spcBef>
              <a:spcAft>
                <a:spcPts val="0"/>
              </a:spcAft>
              <a:buSzPts val="2200"/>
              <a:buChar char="•"/>
            </a:pPr>
            <a:r>
              <a:rPr lang="en-US" sz="2200"/>
              <a:t>TF-IDF was calculated from the bag of words</a:t>
            </a:r>
            <a:endParaRPr sz="2200"/>
          </a:p>
          <a:p>
            <a:pPr indent="-368300" lvl="0" marL="457200" rtl="0" algn="l">
              <a:spcBef>
                <a:spcPts val="1000"/>
              </a:spcBef>
              <a:spcAft>
                <a:spcPts val="0"/>
              </a:spcAft>
              <a:buSzPts val="2200"/>
              <a:buChar char="•"/>
            </a:pPr>
            <a:r>
              <a:rPr lang="en-US" sz="2200"/>
              <a:t>All inputs (bag of words, bi-gram, TF-IDF, genre and month) were vectorized</a:t>
            </a:r>
            <a:endParaRPr sz="2200"/>
          </a:p>
          <a:p>
            <a:pPr indent="-368300" lvl="0" marL="457200" rtl="0" algn="l">
              <a:spcBef>
                <a:spcPts val="1000"/>
              </a:spcBef>
              <a:spcAft>
                <a:spcPts val="0"/>
              </a:spcAft>
              <a:buSzPts val="2200"/>
              <a:buChar char="•"/>
            </a:pPr>
            <a:r>
              <a:rPr lang="en-US" sz="2200"/>
              <a:t>Vectorization was accomplished with PySpark’s CountVectorizer instead of PySpark’s HashingTF</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2b93c75693_0_267"/>
          <p:cNvSpPr txBox="1"/>
          <p:nvPr>
            <p:ph type="title"/>
          </p:nvPr>
        </p:nvSpPr>
        <p:spPr>
          <a:xfrm>
            <a:off x="562628" y="43841"/>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Clr>
                <a:schemeClr val="lt1"/>
              </a:buClr>
              <a:buSzPts val="3600"/>
              <a:buFont typeface="Calibri"/>
              <a:buNone/>
            </a:pPr>
            <a:r>
              <a:rPr lang="en-US"/>
              <a:t>Results - Data Preprocessing - Results</a:t>
            </a:r>
            <a:endParaRPr/>
          </a:p>
        </p:txBody>
      </p:sp>
      <p:sp>
        <p:nvSpPr>
          <p:cNvPr id="147" name="Google Shape;147;g22b93c75693_0_267"/>
          <p:cNvSpPr txBox="1"/>
          <p:nvPr>
            <p:ph idx="12" type="sldNum"/>
          </p:nvPr>
        </p:nvSpPr>
        <p:spPr>
          <a:xfrm>
            <a:off x="255740" y="6362004"/>
            <a:ext cx="2743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fld id="{00000000-1234-1234-1234-123412341234}" type="slidenum">
              <a:rPr lang="en-US"/>
              <a:t>‹#›</a:t>
            </a:fld>
            <a:endParaRPr/>
          </a:p>
        </p:txBody>
      </p:sp>
      <p:pic>
        <p:nvPicPr>
          <p:cNvPr id="148" name="Google Shape;148;g22b93c75693_0_267"/>
          <p:cNvPicPr preferRelativeResize="0"/>
          <p:nvPr/>
        </p:nvPicPr>
        <p:blipFill>
          <a:blip r:embed="rId3">
            <a:alphaModFix/>
          </a:blip>
          <a:stretch>
            <a:fillRect/>
          </a:stretch>
        </p:blipFill>
        <p:spPr>
          <a:xfrm>
            <a:off x="2404640" y="1251241"/>
            <a:ext cx="6831568" cy="547585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2b93c75693_0_237"/>
          <p:cNvSpPr txBox="1"/>
          <p:nvPr>
            <p:ph type="title"/>
          </p:nvPr>
        </p:nvSpPr>
        <p:spPr>
          <a:xfrm>
            <a:off x="562628" y="43841"/>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Clr>
                <a:schemeClr val="lt1"/>
              </a:buClr>
              <a:buSzPts val="3600"/>
              <a:buFont typeface="Calibri"/>
              <a:buNone/>
            </a:pPr>
            <a:r>
              <a:rPr lang="en-US"/>
              <a:t>Results - Data Preprocessing - Results</a:t>
            </a:r>
            <a:endParaRPr/>
          </a:p>
        </p:txBody>
      </p:sp>
      <p:sp>
        <p:nvSpPr>
          <p:cNvPr id="154" name="Google Shape;154;g22b93c75693_0_237"/>
          <p:cNvSpPr txBox="1"/>
          <p:nvPr>
            <p:ph idx="12" type="sldNum"/>
          </p:nvPr>
        </p:nvSpPr>
        <p:spPr>
          <a:xfrm>
            <a:off x="255740" y="6362004"/>
            <a:ext cx="2743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fld id="{00000000-1234-1234-1234-123412341234}" type="slidenum">
              <a:rPr lang="en-US"/>
              <a:t>‹#›</a:t>
            </a:fld>
            <a:endParaRPr/>
          </a:p>
        </p:txBody>
      </p:sp>
      <p:pic>
        <p:nvPicPr>
          <p:cNvPr id="155" name="Google Shape;155;g22b93c75693_0_237"/>
          <p:cNvPicPr preferRelativeResize="0"/>
          <p:nvPr/>
        </p:nvPicPr>
        <p:blipFill>
          <a:blip r:embed="rId3">
            <a:alphaModFix/>
          </a:blip>
          <a:stretch>
            <a:fillRect/>
          </a:stretch>
        </p:blipFill>
        <p:spPr>
          <a:xfrm>
            <a:off x="4739975" y="1200750"/>
            <a:ext cx="6404426" cy="5037825"/>
          </a:xfrm>
          <a:prstGeom prst="rect">
            <a:avLst/>
          </a:prstGeom>
          <a:noFill/>
          <a:ln>
            <a:noFill/>
          </a:ln>
        </p:spPr>
      </p:pic>
      <p:graphicFrame>
        <p:nvGraphicFramePr>
          <p:cNvPr id="156" name="Google Shape;156;g22b93c75693_0_237"/>
          <p:cNvGraphicFramePr/>
          <p:nvPr/>
        </p:nvGraphicFramePr>
        <p:xfrm>
          <a:off x="562625" y="1956675"/>
          <a:ext cx="3000000" cy="3000000"/>
        </p:xfrm>
        <a:graphic>
          <a:graphicData uri="http://schemas.openxmlformats.org/drawingml/2006/table">
            <a:tbl>
              <a:tblPr>
                <a:noFill/>
                <a:tableStyleId>{ED387C13-2132-4398-8ABE-B24FF25F2657}</a:tableStyleId>
              </a:tblPr>
              <a:tblGrid>
                <a:gridCol w="1750450"/>
                <a:gridCol w="2166375"/>
              </a:tblGrid>
              <a:tr h="552200">
                <a:tc>
                  <a:txBody>
                    <a:bodyPr/>
                    <a:lstStyle/>
                    <a:p>
                      <a:pPr indent="0" lvl="0" marL="0" rtl="0" algn="ctr">
                        <a:lnSpc>
                          <a:spcPct val="115000"/>
                        </a:lnSpc>
                        <a:spcBef>
                          <a:spcPts val="1200"/>
                        </a:spcBef>
                        <a:spcAft>
                          <a:spcPts val="0"/>
                        </a:spcAft>
                        <a:buNone/>
                      </a:pPr>
                      <a:r>
                        <a:rPr b="1" lang="en-US" sz="1600" u="sng"/>
                        <a:t>Feature</a:t>
                      </a:r>
                      <a:endParaRPr b="1" sz="1600" u="sng"/>
                    </a:p>
                  </a:txBody>
                  <a:tcPr marT="91425" marB="91425" marR="68575" marL="68575">
                    <a:lnT cap="flat" cmpd="sng" w="8650">
                      <a:solidFill>
                        <a:srgbClr val="FFC000"/>
                      </a:solidFill>
                      <a:prstDash val="solid"/>
                      <a:round/>
                      <a:headEnd len="sm" w="sm" type="none"/>
                      <a:tailEnd len="sm" w="sm" type="none"/>
                    </a:lnT>
                    <a:lnB cap="flat" cmpd="sng" w="8650">
                      <a:solidFill>
                        <a:srgbClr val="FFC000"/>
                      </a:solidFill>
                      <a:prstDash val="solid"/>
                      <a:round/>
                      <a:headEnd len="sm" w="sm" type="none"/>
                      <a:tailEnd len="sm" w="sm" type="none"/>
                    </a:lnB>
                    <a:solidFill>
                      <a:schemeClr val="accent2"/>
                    </a:solidFill>
                  </a:tcPr>
                </a:tc>
                <a:tc>
                  <a:txBody>
                    <a:bodyPr/>
                    <a:lstStyle/>
                    <a:p>
                      <a:pPr indent="0" lvl="0" marL="0" rtl="0" algn="ctr">
                        <a:lnSpc>
                          <a:spcPct val="115000"/>
                        </a:lnSpc>
                        <a:spcBef>
                          <a:spcPts val="1200"/>
                        </a:spcBef>
                        <a:spcAft>
                          <a:spcPts val="0"/>
                        </a:spcAft>
                        <a:buNone/>
                      </a:pPr>
                      <a:r>
                        <a:rPr b="1" lang="en-US" sz="1600" u="sng"/>
                        <a:t>Num of Features</a:t>
                      </a:r>
                      <a:endParaRPr b="1" sz="1600" u="sng"/>
                    </a:p>
                  </a:txBody>
                  <a:tcPr marT="91425" marB="91425" marR="68575" marL="68575">
                    <a:lnT cap="flat" cmpd="sng" w="8650">
                      <a:solidFill>
                        <a:srgbClr val="FFC000"/>
                      </a:solidFill>
                      <a:prstDash val="solid"/>
                      <a:round/>
                      <a:headEnd len="sm" w="sm" type="none"/>
                      <a:tailEnd len="sm" w="sm" type="none"/>
                    </a:lnT>
                    <a:lnB cap="flat" cmpd="sng" w="8650">
                      <a:solidFill>
                        <a:srgbClr val="FFC000"/>
                      </a:solidFill>
                      <a:prstDash val="solid"/>
                      <a:round/>
                      <a:headEnd len="sm" w="sm" type="none"/>
                      <a:tailEnd len="sm" w="sm" type="none"/>
                    </a:lnB>
                    <a:solidFill>
                      <a:schemeClr val="accent2"/>
                    </a:solidFill>
                  </a:tcPr>
                </a:tc>
              </a:tr>
              <a:tr h="552200">
                <a:tc>
                  <a:txBody>
                    <a:bodyPr/>
                    <a:lstStyle/>
                    <a:p>
                      <a:pPr indent="0" lvl="0" marL="0" rtl="0" algn="ctr">
                        <a:lnSpc>
                          <a:spcPct val="115000"/>
                        </a:lnSpc>
                        <a:spcBef>
                          <a:spcPts val="1200"/>
                        </a:spcBef>
                        <a:spcAft>
                          <a:spcPts val="0"/>
                        </a:spcAft>
                        <a:buNone/>
                      </a:pPr>
                      <a:r>
                        <a:rPr lang="en-US"/>
                        <a:t>bag of words</a:t>
                      </a:r>
                      <a:endParaRPr/>
                    </a:p>
                  </a:txBody>
                  <a:tcPr marT="91425" marB="91425" marR="68575" marL="68575">
                    <a:lnT cap="flat" cmpd="sng" w="8650">
                      <a:solidFill>
                        <a:srgbClr val="FFC000"/>
                      </a:solidFill>
                      <a:prstDash val="solid"/>
                      <a:round/>
                      <a:headEnd len="sm" w="sm" type="none"/>
                      <a:tailEnd len="sm" w="sm" type="none"/>
                    </a:lnT>
                    <a:solidFill>
                      <a:srgbClr val="FFF2CC"/>
                    </a:solidFill>
                  </a:tcPr>
                </a:tc>
                <a:tc>
                  <a:txBody>
                    <a:bodyPr/>
                    <a:lstStyle/>
                    <a:p>
                      <a:pPr indent="0" lvl="0" marL="0" rtl="0" algn="ctr">
                        <a:lnSpc>
                          <a:spcPct val="115000"/>
                        </a:lnSpc>
                        <a:spcBef>
                          <a:spcPts val="1200"/>
                        </a:spcBef>
                        <a:spcAft>
                          <a:spcPts val="0"/>
                        </a:spcAft>
                        <a:buNone/>
                      </a:pPr>
                      <a:r>
                        <a:rPr lang="en-US"/>
                        <a:t>11,604</a:t>
                      </a:r>
                      <a:endParaRPr/>
                    </a:p>
                  </a:txBody>
                  <a:tcPr marT="91425" marB="91425" marR="68575" marL="68575">
                    <a:lnT cap="flat" cmpd="sng" w="8650">
                      <a:solidFill>
                        <a:srgbClr val="FFC000"/>
                      </a:solidFill>
                      <a:prstDash val="solid"/>
                      <a:round/>
                      <a:headEnd len="sm" w="sm" type="none"/>
                      <a:tailEnd len="sm" w="sm" type="none"/>
                    </a:lnT>
                    <a:solidFill>
                      <a:srgbClr val="FFF2CC"/>
                    </a:solidFill>
                  </a:tcPr>
                </a:tc>
              </a:tr>
              <a:tr h="541875">
                <a:tc>
                  <a:txBody>
                    <a:bodyPr/>
                    <a:lstStyle/>
                    <a:p>
                      <a:pPr indent="0" lvl="0" marL="0" rtl="0" algn="ctr">
                        <a:lnSpc>
                          <a:spcPct val="115000"/>
                        </a:lnSpc>
                        <a:spcBef>
                          <a:spcPts val="1200"/>
                        </a:spcBef>
                        <a:spcAft>
                          <a:spcPts val="0"/>
                        </a:spcAft>
                        <a:buNone/>
                      </a:pPr>
                      <a:r>
                        <a:rPr b="1" lang="en-US" sz="1100"/>
                        <a:t>bi-gram</a:t>
                      </a:r>
                      <a:endParaRPr b="1" sz="1100"/>
                    </a:p>
                  </a:txBody>
                  <a:tcPr marT="91425" marB="91425" marR="68575" marL="68575"/>
                </a:tc>
                <a:tc>
                  <a:txBody>
                    <a:bodyPr/>
                    <a:lstStyle/>
                    <a:p>
                      <a:pPr indent="0" lvl="0" marL="0" rtl="0" algn="ctr">
                        <a:lnSpc>
                          <a:spcPct val="115000"/>
                        </a:lnSpc>
                        <a:spcBef>
                          <a:spcPts val="1200"/>
                        </a:spcBef>
                        <a:spcAft>
                          <a:spcPts val="0"/>
                        </a:spcAft>
                        <a:buNone/>
                      </a:pPr>
                      <a:r>
                        <a:rPr lang="en-US"/>
                        <a:t>77,880</a:t>
                      </a:r>
                      <a:endParaRPr/>
                    </a:p>
                  </a:txBody>
                  <a:tcPr marT="91425" marB="91425" marR="68575" marL="68575"/>
                </a:tc>
              </a:tr>
              <a:tr h="541875">
                <a:tc>
                  <a:txBody>
                    <a:bodyPr/>
                    <a:lstStyle/>
                    <a:p>
                      <a:pPr indent="0" lvl="0" marL="0" rtl="0" algn="ctr">
                        <a:lnSpc>
                          <a:spcPct val="115000"/>
                        </a:lnSpc>
                        <a:spcBef>
                          <a:spcPts val="1200"/>
                        </a:spcBef>
                        <a:spcAft>
                          <a:spcPts val="0"/>
                        </a:spcAft>
                        <a:buNone/>
                      </a:pPr>
                      <a:r>
                        <a:rPr b="1" lang="en-US" sz="1100"/>
                        <a:t>TF-IDF</a:t>
                      </a:r>
                      <a:endParaRPr b="1" sz="1100"/>
                    </a:p>
                  </a:txBody>
                  <a:tcPr marT="91425" marB="91425" marR="68575" marL="68575">
                    <a:solidFill>
                      <a:srgbClr val="FFF2CC"/>
                    </a:solidFill>
                  </a:tcPr>
                </a:tc>
                <a:tc>
                  <a:txBody>
                    <a:bodyPr/>
                    <a:lstStyle/>
                    <a:p>
                      <a:pPr indent="0" lvl="0" marL="0" rtl="0" algn="ctr">
                        <a:lnSpc>
                          <a:spcPct val="115000"/>
                        </a:lnSpc>
                        <a:spcBef>
                          <a:spcPts val="1200"/>
                        </a:spcBef>
                        <a:spcAft>
                          <a:spcPts val="0"/>
                        </a:spcAft>
                        <a:buNone/>
                      </a:pPr>
                      <a:r>
                        <a:rPr lang="en-US"/>
                        <a:t>11,604</a:t>
                      </a:r>
                      <a:endParaRPr/>
                    </a:p>
                  </a:txBody>
                  <a:tcPr marT="91425" marB="91425" marR="68575" marL="68575">
                    <a:solidFill>
                      <a:srgbClr val="FFF2CC"/>
                    </a:solidFill>
                  </a:tcPr>
                </a:tc>
              </a:tr>
              <a:tr h="541875">
                <a:tc>
                  <a:txBody>
                    <a:bodyPr/>
                    <a:lstStyle/>
                    <a:p>
                      <a:pPr indent="0" lvl="0" marL="0" rtl="0" algn="ctr">
                        <a:lnSpc>
                          <a:spcPct val="115000"/>
                        </a:lnSpc>
                        <a:spcBef>
                          <a:spcPts val="1200"/>
                        </a:spcBef>
                        <a:spcAft>
                          <a:spcPts val="0"/>
                        </a:spcAft>
                        <a:buNone/>
                      </a:pPr>
                      <a:r>
                        <a:rPr b="1" lang="en-US" sz="1100"/>
                        <a:t>genre</a:t>
                      </a:r>
                      <a:endParaRPr b="1" sz="1100"/>
                    </a:p>
                  </a:txBody>
                  <a:tcPr marT="91425" marB="91425" marR="68575" marL="68575"/>
                </a:tc>
                <a:tc>
                  <a:txBody>
                    <a:bodyPr/>
                    <a:lstStyle/>
                    <a:p>
                      <a:pPr indent="0" lvl="0" marL="0" rtl="0" algn="ctr">
                        <a:lnSpc>
                          <a:spcPct val="115000"/>
                        </a:lnSpc>
                        <a:spcBef>
                          <a:spcPts val="1200"/>
                        </a:spcBef>
                        <a:spcAft>
                          <a:spcPts val="0"/>
                        </a:spcAft>
                        <a:buNone/>
                      </a:pPr>
                      <a:r>
                        <a:rPr lang="en-US"/>
                        <a:t>17</a:t>
                      </a:r>
                      <a:endParaRPr/>
                    </a:p>
                  </a:txBody>
                  <a:tcPr marT="91425" marB="91425" marR="68575" marL="68575"/>
                </a:tc>
              </a:tr>
              <a:tr h="541875">
                <a:tc>
                  <a:txBody>
                    <a:bodyPr/>
                    <a:lstStyle/>
                    <a:p>
                      <a:pPr indent="0" lvl="0" marL="0" rtl="0" algn="ctr">
                        <a:lnSpc>
                          <a:spcPct val="115000"/>
                        </a:lnSpc>
                        <a:spcBef>
                          <a:spcPts val="1200"/>
                        </a:spcBef>
                        <a:spcAft>
                          <a:spcPts val="0"/>
                        </a:spcAft>
                        <a:buNone/>
                      </a:pPr>
                      <a:r>
                        <a:rPr b="1" lang="en-US" sz="1100"/>
                        <a:t>month</a:t>
                      </a:r>
                      <a:endParaRPr b="1" sz="1100"/>
                    </a:p>
                  </a:txBody>
                  <a:tcPr marT="91425" marB="91425" marR="68575" marL="68575">
                    <a:lnB cap="flat" cmpd="sng" w="8650">
                      <a:solidFill>
                        <a:srgbClr val="FFC000"/>
                      </a:solidFill>
                      <a:prstDash val="solid"/>
                      <a:round/>
                      <a:headEnd len="sm" w="sm" type="none"/>
                      <a:tailEnd len="sm" w="sm" type="none"/>
                    </a:lnB>
                    <a:solidFill>
                      <a:srgbClr val="FFF2CC"/>
                    </a:solidFill>
                  </a:tcPr>
                </a:tc>
                <a:tc>
                  <a:txBody>
                    <a:bodyPr/>
                    <a:lstStyle/>
                    <a:p>
                      <a:pPr indent="0" lvl="0" marL="0" rtl="0" algn="ctr">
                        <a:lnSpc>
                          <a:spcPct val="115000"/>
                        </a:lnSpc>
                        <a:spcBef>
                          <a:spcPts val="1200"/>
                        </a:spcBef>
                        <a:spcAft>
                          <a:spcPts val="0"/>
                        </a:spcAft>
                        <a:buNone/>
                      </a:pPr>
                      <a:r>
                        <a:rPr lang="en-US"/>
                        <a:t>12</a:t>
                      </a:r>
                      <a:endParaRPr/>
                    </a:p>
                  </a:txBody>
                  <a:tcPr marT="91425" marB="91425" marR="68575" marL="68575">
                    <a:lnB cap="flat" cmpd="sng" w="8650">
                      <a:solidFill>
                        <a:srgbClr val="FFC000"/>
                      </a:solidFill>
                      <a:prstDash val="solid"/>
                      <a:round/>
                      <a:headEnd len="sm" w="sm" type="none"/>
                      <a:tailEnd len="sm" w="sm" type="none"/>
                    </a:lnB>
                    <a:solidFill>
                      <a:srgbClr val="FFF2CC"/>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2b93c75693_0_69"/>
          <p:cNvSpPr txBox="1"/>
          <p:nvPr>
            <p:ph type="title"/>
          </p:nvPr>
        </p:nvSpPr>
        <p:spPr>
          <a:xfrm>
            <a:off x="562628" y="43841"/>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Clr>
                <a:schemeClr val="lt1"/>
              </a:buClr>
              <a:buSzPts val="3600"/>
              <a:buFont typeface="Calibri"/>
              <a:buNone/>
            </a:pPr>
            <a:r>
              <a:rPr lang="en-US"/>
              <a:t>Results - Hyper Parameters - Approach</a:t>
            </a:r>
            <a:endParaRPr/>
          </a:p>
        </p:txBody>
      </p:sp>
      <p:sp>
        <p:nvSpPr>
          <p:cNvPr id="162" name="Google Shape;162;g22b93c75693_0_69"/>
          <p:cNvSpPr txBox="1"/>
          <p:nvPr>
            <p:ph idx="12" type="sldNum"/>
          </p:nvPr>
        </p:nvSpPr>
        <p:spPr>
          <a:xfrm>
            <a:off x="255740" y="6362004"/>
            <a:ext cx="2743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fld id="{00000000-1234-1234-1234-123412341234}" type="slidenum">
              <a:rPr lang="en-US"/>
              <a:t>‹#›</a:t>
            </a:fld>
            <a:endParaRPr/>
          </a:p>
        </p:txBody>
      </p:sp>
      <p:sp>
        <p:nvSpPr>
          <p:cNvPr id="163" name="Google Shape;163;g22b93c75693_0_69"/>
          <p:cNvSpPr txBox="1"/>
          <p:nvPr>
            <p:ph idx="1" type="body"/>
          </p:nvPr>
        </p:nvSpPr>
        <p:spPr>
          <a:xfrm>
            <a:off x="562625" y="1210100"/>
            <a:ext cx="10515600" cy="5151900"/>
          </a:xfrm>
          <a:prstGeom prst="rect">
            <a:avLst/>
          </a:prstGeom>
          <a:noFill/>
          <a:ln>
            <a:noFill/>
          </a:ln>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lang="en-US" sz="2200"/>
              <a:t>Five fold cross validation was used for hyper </a:t>
            </a:r>
            <a:r>
              <a:rPr lang="en-US" sz="2200"/>
              <a:t>parameter optimization.</a:t>
            </a:r>
            <a:endParaRPr sz="2200"/>
          </a:p>
          <a:p>
            <a:pPr indent="-368300" lvl="0" marL="457200" rtl="0" algn="l">
              <a:spcBef>
                <a:spcPts val="1000"/>
              </a:spcBef>
              <a:spcAft>
                <a:spcPts val="0"/>
              </a:spcAft>
              <a:buSzPts val="2200"/>
              <a:buChar char="•"/>
            </a:pPr>
            <a:r>
              <a:rPr lang="en-US" sz="2200"/>
              <a:t>A </a:t>
            </a:r>
            <a:r>
              <a:rPr lang="en-US" sz="2200"/>
              <a:t>logarithmic</a:t>
            </a:r>
            <a:r>
              <a:rPr lang="en-US" sz="2200"/>
              <a:t> range (0, 0.1, 1, 10, 100 or equivalent) was used as a first guess for hyper parameters.  After locating the highest f1 score the range is narrowed around the highest values.</a:t>
            </a:r>
            <a:endParaRPr sz="2200"/>
          </a:p>
          <a:p>
            <a:pPr indent="-368300" lvl="0" marL="457200" rtl="0" algn="l">
              <a:spcBef>
                <a:spcPts val="1000"/>
              </a:spcBef>
              <a:spcAft>
                <a:spcPts val="0"/>
              </a:spcAft>
              <a:buSzPts val="2200"/>
              <a:buChar char="•"/>
            </a:pPr>
            <a:r>
              <a:rPr lang="en-US" sz="2200"/>
              <a:t>For Naive Bayes the only hyper parameter that was changed was alpha.  Multinomial NB was chosen because the data is text data which is spare.</a:t>
            </a:r>
            <a:endParaRPr sz="2200"/>
          </a:p>
          <a:p>
            <a:pPr indent="-368300" lvl="0" marL="457200" rtl="0" algn="l">
              <a:spcBef>
                <a:spcPts val="1000"/>
              </a:spcBef>
              <a:spcAft>
                <a:spcPts val="0"/>
              </a:spcAft>
              <a:buSzPts val="2200"/>
              <a:buChar char="•"/>
            </a:pPr>
            <a:r>
              <a:rPr lang="en-US" sz="2200"/>
              <a:t>For Random Forest the amount of trees and maximum tree depth were the varied hyper parameters.</a:t>
            </a:r>
            <a:endParaRPr sz="2200"/>
          </a:p>
          <a:p>
            <a:pPr indent="-368300" lvl="0" marL="457200" rtl="0" algn="l">
              <a:spcBef>
                <a:spcPts val="1000"/>
              </a:spcBef>
              <a:spcAft>
                <a:spcPts val="0"/>
              </a:spcAft>
              <a:buSzPts val="2200"/>
              <a:buChar char="•"/>
            </a:pPr>
            <a:r>
              <a:rPr lang="en-US" sz="2200"/>
              <a:t>For </a:t>
            </a:r>
            <a:r>
              <a:rPr lang="en-US" sz="2200"/>
              <a:t>Logistic</a:t>
            </a:r>
            <a:r>
              <a:rPr lang="en-US" sz="2200"/>
              <a:t> Regression the only hyper </a:t>
            </a:r>
            <a:r>
              <a:rPr lang="en-US" sz="2200"/>
              <a:t>parameter</a:t>
            </a:r>
            <a:r>
              <a:rPr lang="en-US" sz="2200"/>
              <a:t> was Alpha.  L2 regularization was used for all models because it is assumed there is not a small concentration of important features.</a:t>
            </a:r>
            <a:endParaRPr sz="2200"/>
          </a:p>
          <a:p>
            <a:pPr indent="-368300" lvl="0" marL="457200" rtl="0" algn="l">
              <a:spcBef>
                <a:spcPts val="1000"/>
              </a:spcBef>
              <a:spcAft>
                <a:spcPts val="0"/>
              </a:spcAft>
              <a:buSzPts val="2200"/>
              <a:buChar char="•"/>
            </a:pPr>
            <a:r>
              <a:rPr lang="en-US" sz="2200"/>
              <a:t>The approach was to optimize testing was as follows:</a:t>
            </a:r>
            <a:endParaRPr sz="2200"/>
          </a:p>
          <a:p>
            <a:pPr indent="-368300" lvl="1" marL="914400" rtl="0" algn="l">
              <a:spcBef>
                <a:spcPts val="500"/>
              </a:spcBef>
              <a:spcAft>
                <a:spcPts val="0"/>
              </a:spcAft>
              <a:buSzPts val="2200"/>
              <a:buChar char="•"/>
            </a:pPr>
            <a:r>
              <a:rPr lang="en-US" sz="2200"/>
              <a:t>Test multiple models on “bag of words” feature set to identify the best model</a:t>
            </a:r>
            <a:endParaRPr sz="2200"/>
          </a:p>
          <a:p>
            <a:pPr indent="-368300" lvl="1" marL="914400" rtl="0" algn="l">
              <a:spcBef>
                <a:spcPts val="500"/>
              </a:spcBef>
              <a:spcAft>
                <a:spcPts val="0"/>
              </a:spcAft>
              <a:buSzPts val="2200"/>
              <a:buChar char="•"/>
            </a:pPr>
            <a:r>
              <a:rPr lang="en-US" sz="2200"/>
              <a:t>Apply that model on all feature sets to </a:t>
            </a:r>
            <a:r>
              <a:rPr lang="en-US" sz="2200"/>
              <a:t>identify which feature set is best</a:t>
            </a:r>
            <a:endParaRPr sz="2200"/>
          </a:p>
          <a:p>
            <a:pPr indent="-368300" lvl="1" marL="914400" rtl="0" algn="l">
              <a:spcBef>
                <a:spcPts val="500"/>
              </a:spcBef>
              <a:spcAft>
                <a:spcPts val="0"/>
              </a:spcAft>
              <a:buSzPts val="2200"/>
              <a:buChar char="•"/>
            </a:pPr>
            <a:r>
              <a:rPr lang="en-US" sz="2200"/>
              <a:t>Rerun the models on the best feature set to try and maximize f1 score</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2b93c75693_0_75"/>
          <p:cNvSpPr txBox="1"/>
          <p:nvPr>
            <p:ph idx="1" type="body"/>
          </p:nvPr>
        </p:nvSpPr>
        <p:spPr>
          <a:xfrm>
            <a:off x="562625" y="1372675"/>
            <a:ext cx="10515600" cy="4989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b="1" lang="en-US" sz="3300"/>
              <a:t>Random Forest Classifier : </a:t>
            </a:r>
            <a:r>
              <a:rPr b="1" lang="en-US" sz="3300">
                <a:solidFill>
                  <a:srgbClr val="E32726"/>
                </a:solidFill>
              </a:rPr>
              <a:t>Bag of Words</a:t>
            </a:r>
            <a:endParaRPr/>
          </a:p>
          <a:p>
            <a:pPr indent="-254000" lvl="0" marL="228600" rtl="0" algn="l">
              <a:lnSpc>
                <a:spcPct val="90000"/>
              </a:lnSpc>
              <a:spcBef>
                <a:spcPts val="1000"/>
              </a:spcBef>
              <a:spcAft>
                <a:spcPts val="0"/>
              </a:spcAft>
              <a:buSzPts val="2800"/>
              <a:buChar char="•"/>
            </a:pPr>
            <a:r>
              <a:rPr lang="en-US"/>
              <a:t>Parameters tuned:</a:t>
            </a:r>
            <a:endParaRPr/>
          </a:p>
          <a:p>
            <a:pPr indent="-381000" lvl="1" marL="914400" rtl="0" algn="l">
              <a:lnSpc>
                <a:spcPct val="90000"/>
              </a:lnSpc>
              <a:spcBef>
                <a:spcPts val="1000"/>
              </a:spcBef>
              <a:spcAft>
                <a:spcPts val="0"/>
              </a:spcAft>
              <a:buSzPts val="2400"/>
              <a:buChar char="•"/>
            </a:pPr>
            <a:r>
              <a:rPr lang="en-US"/>
              <a:t>Number of trees </a:t>
            </a:r>
            <a:endParaRPr/>
          </a:p>
          <a:p>
            <a:pPr indent="-381000" lvl="1" marL="914400" rtl="0" algn="l">
              <a:lnSpc>
                <a:spcPct val="90000"/>
              </a:lnSpc>
              <a:spcBef>
                <a:spcPts val="1000"/>
              </a:spcBef>
              <a:spcAft>
                <a:spcPts val="0"/>
              </a:spcAft>
              <a:buSzPts val="2400"/>
              <a:buChar char="•"/>
            </a:pPr>
            <a:r>
              <a:rPr lang="en-US"/>
              <a:t>Maximum Depth</a:t>
            </a:r>
            <a:endParaRPr/>
          </a:p>
          <a:p>
            <a:pPr indent="-254000" lvl="0" marL="228600" rtl="0" algn="l">
              <a:lnSpc>
                <a:spcPct val="90000"/>
              </a:lnSpc>
              <a:spcBef>
                <a:spcPts val="1000"/>
              </a:spcBef>
              <a:spcAft>
                <a:spcPts val="0"/>
              </a:spcAft>
              <a:buSzPts val="2800"/>
              <a:buChar char="•"/>
            </a:pPr>
            <a:r>
              <a:rPr lang="en-US"/>
              <a:t>Best Parameter</a:t>
            </a:r>
            <a:endParaRPr/>
          </a:p>
          <a:p>
            <a:pPr indent="-254000" lvl="0" marL="228600" rtl="0" algn="l">
              <a:lnSpc>
                <a:spcPct val="90000"/>
              </a:lnSpc>
              <a:spcBef>
                <a:spcPts val="1000"/>
              </a:spcBef>
              <a:spcAft>
                <a:spcPts val="0"/>
              </a:spcAft>
              <a:buSzPts val="2800"/>
              <a:buChar char="•"/>
            </a:pPr>
            <a:r>
              <a:rPr lang="en-US"/>
              <a:t>numTrees = 10; maxDepth = 20;  </a:t>
            </a:r>
            <a:endParaRPr/>
          </a:p>
          <a:p>
            <a:pPr indent="-381000" lvl="1" marL="914400" rtl="0" algn="l">
              <a:lnSpc>
                <a:spcPct val="90000"/>
              </a:lnSpc>
              <a:spcBef>
                <a:spcPts val="1000"/>
              </a:spcBef>
              <a:spcAft>
                <a:spcPts val="0"/>
              </a:spcAft>
              <a:buSzPts val="2400"/>
              <a:buChar char="•"/>
            </a:pPr>
            <a:r>
              <a:rPr lang="en-US"/>
              <a:t>F1-score = 0.548</a:t>
            </a:r>
            <a:endParaRPr/>
          </a:p>
          <a:p>
            <a:pPr indent="-381000" lvl="1" marL="914400" rtl="0" algn="l">
              <a:lnSpc>
                <a:spcPct val="90000"/>
              </a:lnSpc>
              <a:spcBef>
                <a:spcPts val="1000"/>
              </a:spcBef>
              <a:spcAft>
                <a:spcPts val="0"/>
              </a:spcAft>
              <a:buSzPts val="2400"/>
              <a:buChar char="•"/>
            </a:pPr>
            <a:r>
              <a:rPr lang="en-US"/>
              <a:t>Precision = 0.558</a:t>
            </a:r>
            <a:endParaRPr/>
          </a:p>
          <a:p>
            <a:pPr indent="-381000" lvl="1" marL="914400" rtl="0" algn="l">
              <a:lnSpc>
                <a:spcPct val="90000"/>
              </a:lnSpc>
              <a:spcBef>
                <a:spcPts val="1000"/>
              </a:spcBef>
              <a:spcAft>
                <a:spcPts val="0"/>
              </a:spcAft>
              <a:buSzPts val="2400"/>
              <a:buChar char="•"/>
            </a:pPr>
            <a:r>
              <a:rPr lang="en-US"/>
              <a:t>Recall = 0.605</a:t>
            </a:r>
            <a:endParaRPr/>
          </a:p>
          <a:p>
            <a:pPr indent="0" lvl="0" marL="457200" rtl="0" algn="l">
              <a:lnSpc>
                <a:spcPct val="90000"/>
              </a:lnSpc>
              <a:spcBef>
                <a:spcPts val="1000"/>
              </a:spcBef>
              <a:spcAft>
                <a:spcPts val="0"/>
              </a:spcAft>
              <a:buNone/>
            </a:pPr>
            <a:r>
              <a:t/>
            </a:r>
            <a:endParaRPr/>
          </a:p>
        </p:txBody>
      </p:sp>
      <p:sp>
        <p:nvSpPr>
          <p:cNvPr id="169" name="Google Shape;169;g22b93c75693_0_75"/>
          <p:cNvSpPr txBox="1"/>
          <p:nvPr>
            <p:ph type="title"/>
          </p:nvPr>
        </p:nvSpPr>
        <p:spPr>
          <a:xfrm>
            <a:off x="562628" y="43841"/>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Clr>
                <a:schemeClr val="lt1"/>
              </a:buClr>
              <a:buSzPts val="3600"/>
              <a:buFont typeface="Calibri"/>
              <a:buNone/>
            </a:pPr>
            <a:r>
              <a:rPr lang="en-US"/>
              <a:t>Results - Bag of Words w/ Random Forest</a:t>
            </a:r>
            <a:endParaRPr/>
          </a:p>
        </p:txBody>
      </p:sp>
      <p:sp>
        <p:nvSpPr>
          <p:cNvPr id="170" name="Google Shape;170;g22b93c75693_0_75"/>
          <p:cNvSpPr txBox="1"/>
          <p:nvPr>
            <p:ph idx="12" type="sldNum"/>
          </p:nvPr>
        </p:nvSpPr>
        <p:spPr>
          <a:xfrm>
            <a:off x="255740" y="6362004"/>
            <a:ext cx="2743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1432ecc389_0_7"/>
          <p:cNvSpPr txBox="1"/>
          <p:nvPr>
            <p:ph idx="1" type="body"/>
          </p:nvPr>
        </p:nvSpPr>
        <p:spPr>
          <a:xfrm>
            <a:off x="562625" y="1372675"/>
            <a:ext cx="10398000" cy="14505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rgbClr val="E32726"/>
              </a:buClr>
              <a:buSzPts val="2400"/>
              <a:buChar char="•"/>
            </a:pPr>
            <a:r>
              <a:rPr lang="en-US"/>
              <a:t>Hyper Parameters Tuning</a:t>
            </a:r>
            <a:endParaRPr/>
          </a:p>
          <a:p>
            <a:pPr indent="0" lvl="0" marL="457200" rtl="0" algn="l">
              <a:lnSpc>
                <a:spcPct val="90000"/>
              </a:lnSpc>
              <a:spcBef>
                <a:spcPts val="1000"/>
              </a:spcBef>
              <a:spcAft>
                <a:spcPts val="0"/>
              </a:spcAft>
              <a:buNone/>
            </a:pPr>
            <a:r>
              <a:t/>
            </a:r>
            <a:endParaRPr/>
          </a:p>
          <a:p>
            <a:pPr indent="0" lvl="0" marL="457200" rtl="0" algn="l">
              <a:lnSpc>
                <a:spcPct val="90000"/>
              </a:lnSpc>
              <a:spcBef>
                <a:spcPts val="1000"/>
              </a:spcBef>
              <a:spcAft>
                <a:spcPts val="0"/>
              </a:spcAft>
              <a:buNone/>
            </a:pPr>
            <a:r>
              <a:t/>
            </a:r>
            <a:endParaRPr/>
          </a:p>
        </p:txBody>
      </p:sp>
      <p:sp>
        <p:nvSpPr>
          <p:cNvPr id="176" name="Google Shape;176;g21432ecc389_0_7"/>
          <p:cNvSpPr txBox="1"/>
          <p:nvPr>
            <p:ph type="title"/>
          </p:nvPr>
        </p:nvSpPr>
        <p:spPr>
          <a:xfrm>
            <a:off x="562628" y="43841"/>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Clr>
                <a:schemeClr val="lt1"/>
              </a:buClr>
              <a:buSzPts val="3600"/>
              <a:buFont typeface="Calibri"/>
              <a:buNone/>
            </a:pPr>
            <a:r>
              <a:rPr lang="en-US"/>
              <a:t>Results - Bag of Words w/ Random Forest</a:t>
            </a:r>
            <a:endParaRPr/>
          </a:p>
        </p:txBody>
      </p:sp>
      <p:sp>
        <p:nvSpPr>
          <p:cNvPr id="177" name="Google Shape;177;g21432ecc389_0_7"/>
          <p:cNvSpPr txBox="1"/>
          <p:nvPr>
            <p:ph idx="12" type="sldNum"/>
          </p:nvPr>
        </p:nvSpPr>
        <p:spPr>
          <a:xfrm>
            <a:off x="255740" y="6362004"/>
            <a:ext cx="2743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fld id="{00000000-1234-1234-1234-123412341234}" type="slidenum">
              <a:rPr lang="en-US"/>
              <a:t>‹#›</a:t>
            </a:fld>
            <a:endParaRPr/>
          </a:p>
        </p:txBody>
      </p:sp>
      <p:sp>
        <p:nvSpPr>
          <p:cNvPr id="178" name="Google Shape;178;g21432ecc389_0_7"/>
          <p:cNvSpPr txBox="1"/>
          <p:nvPr/>
        </p:nvSpPr>
        <p:spPr>
          <a:xfrm>
            <a:off x="1513900" y="2391975"/>
            <a:ext cx="1241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t>F1-Score</a:t>
            </a:r>
            <a:endParaRPr b="1" sz="1600"/>
          </a:p>
        </p:txBody>
      </p:sp>
      <p:sp>
        <p:nvSpPr>
          <p:cNvPr id="179" name="Google Shape;179;g21432ecc389_0_7"/>
          <p:cNvSpPr txBox="1"/>
          <p:nvPr/>
        </p:nvSpPr>
        <p:spPr>
          <a:xfrm>
            <a:off x="5475300" y="2391975"/>
            <a:ext cx="1241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t>Precision</a:t>
            </a:r>
            <a:endParaRPr b="1" sz="1600"/>
          </a:p>
        </p:txBody>
      </p:sp>
      <p:sp>
        <p:nvSpPr>
          <p:cNvPr id="180" name="Google Shape;180;g21432ecc389_0_7"/>
          <p:cNvSpPr txBox="1"/>
          <p:nvPr/>
        </p:nvSpPr>
        <p:spPr>
          <a:xfrm>
            <a:off x="9185375" y="2391975"/>
            <a:ext cx="1241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t>Recall</a:t>
            </a:r>
            <a:endParaRPr b="1" sz="1600"/>
          </a:p>
        </p:txBody>
      </p:sp>
      <p:graphicFrame>
        <p:nvGraphicFramePr>
          <p:cNvPr id="181" name="Google Shape;181;g21432ecc389_0_7"/>
          <p:cNvGraphicFramePr/>
          <p:nvPr/>
        </p:nvGraphicFramePr>
        <p:xfrm>
          <a:off x="49988" y="3001213"/>
          <a:ext cx="3000000" cy="3000000"/>
        </p:xfrm>
        <a:graphic>
          <a:graphicData uri="http://schemas.openxmlformats.org/drawingml/2006/table">
            <a:tbl>
              <a:tblPr>
                <a:noFill/>
                <a:tableStyleId>{2CEEE3A6-8426-492C-93DB-715BE57FE24C}</a:tableStyleId>
              </a:tblPr>
              <a:tblGrid>
                <a:gridCol w="1165375"/>
                <a:gridCol w="609875"/>
                <a:gridCol w="709950"/>
                <a:gridCol w="686825"/>
                <a:gridCol w="686825"/>
              </a:tblGrid>
              <a:tr h="451375">
                <a:tc>
                  <a:txBody>
                    <a:bodyPr/>
                    <a:lstStyle/>
                    <a:p>
                      <a:pPr indent="0" lvl="0" marL="0" rtl="0" algn="l">
                        <a:spcBef>
                          <a:spcPts val="0"/>
                        </a:spcBef>
                        <a:spcAft>
                          <a:spcPts val="0"/>
                        </a:spcAft>
                        <a:buNone/>
                      </a:pPr>
                      <a:r>
                        <a:t/>
                      </a:r>
                      <a:endParaRPr/>
                    </a:p>
                  </a:txBody>
                  <a:tcPr marT="91425" marB="91425" marR="91425" marL="91425"/>
                </a:tc>
                <a:tc gridSpan="4">
                  <a:txBody>
                    <a:bodyPr/>
                    <a:lstStyle/>
                    <a:p>
                      <a:pPr indent="0" lvl="0" marL="0" rtl="0" algn="ctr">
                        <a:spcBef>
                          <a:spcPts val="0"/>
                        </a:spcBef>
                        <a:spcAft>
                          <a:spcPts val="0"/>
                        </a:spcAft>
                        <a:buNone/>
                      </a:pPr>
                      <a:r>
                        <a:rPr b="1" lang="en-US" sz="1900"/>
                        <a:t>NumTrees</a:t>
                      </a:r>
                      <a:endParaRPr b="1" sz="1900"/>
                    </a:p>
                  </a:txBody>
                  <a:tcPr marT="91425" marB="91425" marR="91425" marL="91425"/>
                </a:tc>
                <a:tc hMerge="1"/>
                <a:tc hMerge="1"/>
                <a:tc hMerge="1"/>
              </a:tr>
              <a:tr h="407700">
                <a:tc>
                  <a:txBody>
                    <a:bodyPr/>
                    <a:lstStyle/>
                    <a:p>
                      <a:pPr indent="0" lvl="0" marL="0" rtl="0" algn="ctr">
                        <a:spcBef>
                          <a:spcPts val="0"/>
                        </a:spcBef>
                        <a:spcAft>
                          <a:spcPts val="0"/>
                        </a:spcAft>
                        <a:buNone/>
                      </a:pPr>
                      <a:r>
                        <a:rPr b="1" lang="en-US" sz="1600"/>
                        <a:t>MaxDepth</a:t>
                      </a:r>
                      <a:endParaRPr b="1" sz="1600"/>
                    </a:p>
                  </a:txBody>
                  <a:tcPr marT="91425" marB="91425" marR="91425" marL="91425"/>
                </a:tc>
                <a:tc>
                  <a:txBody>
                    <a:bodyPr/>
                    <a:lstStyle/>
                    <a:p>
                      <a:pPr indent="0" lvl="0" marL="0" rtl="0" algn="ctr">
                        <a:spcBef>
                          <a:spcPts val="0"/>
                        </a:spcBef>
                        <a:spcAft>
                          <a:spcPts val="0"/>
                        </a:spcAft>
                        <a:buNone/>
                      </a:pPr>
                      <a:r>
                        <a:rPr lang="en-US"/>
                        <a:t>5</a:t>
                      </a:r>
                      <a:endParaRPr/>
                    </a:p>
                  </a:txBody>
                  <a:tcPr marT="91425" marB="91425" marR="91425" marL="91425"/>
                </a:tc>
                <a:tc>
                  <a:txBody>
                    <a:bodyPr/>
                    <a:lstStyle/>
                    <a:p>
                      <a:pPr indent="0" lvl="0" marL="0" rtl="0" algn="ctr">
                        <a:spcBef>
                          <a:spcPts val="0"/>
                        </a:spcBef>
                        <a:spcAft>
                          <a:spcPts val="0"/>
                        </a:spcAft>
                        <a:buNone/>
                      </a:pPr>
                      <a:r>
                        <a:rPr lang="en-US"/>
                        <a:t>10</a:t>
                      </a:r>
                      <a:endParaRPr/>
                    </a:p>
                  </a:txBody>
                  <a:tcPr marT="91425" marB="91425" marR="91425" marL="91425"/>
                </a:tc>
                <a:tc>
                  <a:txBody>
                    <a:bodyPr/>
                    <a:lstStyle/>
                    <a:p>
                      <a:pPr indent="0" lvl="0" marL="0" rtl="0" algn="ctr">
                        <a:spcBef>
                          <a:spcPts val="0"/>
                        </a:spcBef>
                        <a:spcAft>
                          <a:spcPts val="0"/>
                        </a:spcAft>
                        <a:buNone/>
                      </a:pPr>
                      <a:r>
                        <a:rPr lang="en-US"/>
                        <a:t>30</a:t>
                      </a:r>
                      <a:endParaRPr/>
                    </a:p>
                  </a:txBody>
                  <a:tcPr marT="91425" marB="91425" marR="91425" marL="91425"/>
                </a:tc>
                <a:tc>
                  <a:txBody>
                    <a:bodyPr/>
                    <a:lstStyle/>
                    <a:p>
                      <a:pPr indent="0" lvl="0" marL="0" rtl="0" algn="ctr">
                        <a:spcBef>
                          <a:spcPts val="0"/>
                        </a:spcBef>
                        <a:spcAft>
                          <a:spcPts val="0"/>
                        </a:spcAft>
                        <a:buNone/>
                      </a:pPr>
                      <a:r>
                        <a:rPr lang="en-US"/>
                        <a:t>50</a:t>
                      </a:r>
                      <a:endParaRPr/>
                    </a:p>
                  </a:txBody>
                  <a:tcPr marT="91425" marB="91425" marR="91425" marL="91425"/>
                </a:tc>
              </a:tr>
              <a:tr h="394800">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5</a:t>
                      </a:r>
                      <a:endParaRPr sz="1600">
                        <a:latin typeface="Calibri"/>
                        <a:ea typeface="Calibri"/>
                        <a:cs typeface="Calibri"/>
                        <a:sym typeface="Calibri"/>
                      </a:endParaRPr>
                    </a:p>
                  </a:txBody>
                  <a:tcPr marT="9525" marB="91425" marR="9525" marL="9525" anchor="ctr"/>
                </a:tc>
                <a:tc>
                  <a:txBody>
                    <a:bodyPr/>
                    <a:lstStyle/>
                    <a:p>
                      <a:pPr indent="0" lvl="0" marL="0" rtl="0" algn="ctr">
                        <a:spcBef>
                          <a:spcPts val="0"/>
                        </a:spcBef>
                        <a:spcAft>
                          <a:spcPts val="0"/>
                        </a:spcAft>
                        <a:buNone/>
                      </a:pPr>
                      <a:r>
                        <a:rPr lang="en-US" sz="1600">
                          <a:latin typeface="Calibri"/>
                          <a:ea typeface="Calibri"/>
                          <a:cs typeface="Calibri"/>
                          <a:sym typeface="Calibri"/>
                        </a:rPr>
                        <a:t>-</a:t>
                      </a:r>
                      <a:endParaRPr sz="1600">
                        <a:latin typeface="Calibri"/>
                        <a:ea typeface="Calibri"/>
                        <a:cs typeface="Calibri"/>
                        <a:sym typeface="Calibri"/>
                      </a:endParaRPr>
                    </a:p>
                  </a:txBody>
                  <a:tcPr marT="9525" marB="91425" marR="9525" marL="9525" anchor="ctr"/>
                </a:tc>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0.413</a:t>
                      </a:r>
                      <a:endParaRPr sz="1600">
                        <a:latin typeface="Calibri"/>
                        <a:ea typeface="Calibri"/>
                        <a:cs typeface="Calibri"/>
                        <a:sym typeface="Calibri"/>
                      </a:endParaRPr>
                    </a:p>
                  </a:txBody>
                  <a:tcPr marT="9525" marB="91425" marR="9525" marL="9525" anchor="ctr"/>
                </a:tc>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0.333</a:t>
                      </a:r>
                      <a:endParaRPr sz="1600">
                        <a:latin typeface="Calibri"/>
                        <a:ea typeface="Calibri"/>
                        <a:cs typeface="Calibri"/>
                        <a:sym typeface="Calibri"/>
                      </a:endParaRPr>
                    </a:p>
                  </a:txBody>
                  <a:tcPr marT="9525" marB="91425" marR="9525" marL="9525" anchor="ctr"/>
                </a:tc>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0.333</a:t>
                      </a:r>
                      <a:endParaRPr sz="1600">
                        <a:latin typeface="Calibri"/>
                        <a:ea typeface="Calibri"/>
                        <a:cs typeface="Calibri"/>
                        <a:sym typeface="Calibri"/>
                      </a:endParaRPr>
                    </a:p>
                  </a:txBody>
                  <a:tcPr marT="9525" marB="91425" marR="9525" marL="9525" anchor="ctr"/>
                </a:tc>
              </a:tr>
              <a:tr h="394800">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10</a:t>
                      </a:r>
                      <a:endParaRPr sz="1600">
                        <a:latin typeface="Calibri"/>
                        <a:ea typeface="Calibri"/>
                        <a:cs typeface="Calibri"/>
                        <a:sym typeface="Calibri"/>
                      </a:endParaRPr>
                    </a:p>
                  </a:txBody>
                  <a:tcPr marT="9525" marB="91425" marR="9525" marL="9525" anchor="ctr"/>
                </a:tc>
                <a:tc>
                  <a:txBody>
                    <a:bodyPr/>
                    <a:lstStyle/>
                    <a:p>
                      <a:pPr indent="0" lvl="0" marL="0" rtl="0" algn="ctr">
                        <a:spcBef>
                          <a:spcPts val="0"/>
                        </a:spcBef>
                        <a:spcAft>
                          <a:spcPts val="0"/>
                        </a:spcAft>
                        <a:buNone/>
                      </a:pPr>
                      <a:r>
                        <a:rPr lang="en-US" sz="1600">
                          <a:latin typeface="Calibri"/>
                          <a:ea typeface="Calibri"/>
                          <a:cs typeface="Calibri"/>
                          <a:sym typeface="Calibri"/>
                        </a:rPr>
                        <a:t>-</a:t>
                      </a:r>
                      <a:endParaRPr sz="1600">
                        <a:latin typeface="Calibri"/>
                        <a:ea typeface="Calibri"/>
                        <a:cs typeface="Calibri"/>
                        <a:sym typeface="Calibri"/>
                      </a:endParaRPr>
                    </a:p>
                  </a:txBody>
                  <a:tcPr marT="9525" marB="91425" marR="9525" marL="9525" anchor="ctr"/>
                </a:tc>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0.455</a:t>
                      </a:r>
                      <a:endParaRPr sz="1600">
                        <a:latin typeface="Calibri"/>
                        <a:ea typeface="Calibri"/>
                        <a:cs typeface="Calibri"/>
                        <a:sym typeface="Calibri"/>
                      </a:endParaRPr>
                    </a:p>
                  </a:txBody>
                  <a:tcPr marT="9525" marB="91425" marR="9525" marL="9525" anchor="ctr"/>
                </a:tc>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0.433</a:t>
                      </a:r>
                      <a:endParaRPr sz="1600">
                        <a:latin typeface="Calibri"/>
                        <a:ea typeface="Calibri"/>
                        <a:cs typeface="Calibri"/>
                        <a:sym typeface="Calibri"/>
                      </a:endParaRPr>
                    </a:p>
                  </a:txBody>
                  <a:tcPr marT="9525" marB="91425" marR="9525" marL="9525" anchor="ctr"/>
                </a:tc>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0.416</a:t>
                      </a:r>
                      <a:endParaRPr sz="1600">
                        <a:latin typeface="Calibri"/>
                        <a:ea typeface="Calibri"/>
                        <a:cs typeface="Calibri"/>
                        <a:sym typeface="Calibri"/>
                      </a:endParaRPr>
                    </a:p>
                  </a:txBody>
                  <a:tcPr marT="9525" marB="91425" marR="9525" marL="9525" anchor="ctr"/>
                </a:tc>
              </a:tr>
              <a:tr h="394800">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15</a:t>
                      </a:r>
                      <a:endParaRPr sz="1600">
                        <a:latin typeface="Calibri"/>
                        <a:ea typeface="Calibri"/>
                        <a:cs typeface="Calibri"/>
                        <a:sym typeface="Calibri"/>
                      </a:endParaRPr>
                    </a:p>
                  </a:txBody>
                  <a:tcPr marT="9525" marB="91425" marR="9525" marL="9525" anchor="ctr"/>
                </a:tc>
                <a:tc>
                  <a:txBody>
                    <a:bodyPr/>
                    <a:lstStyle/>
                    <a:p>
                      <a:pPr indent="0" lvl="0" marL="0" rtl="0" algn="ctr">
                        <a:spcBef>
                          <a:spcPts val="0"/>
                        </a:spcBef>
                        <a:spcAft>
                          <a:spcPts val="0"/>
                        </a:spcAft>
                        <a:buNone/>
                      </a:pPr>
                      <a:r>
                        <a:rPr lang="en-US" sz="1600">
                          <a:latin typeface="Calibri"/>
                          <a:ea typeface="Calibri"/>
                          <a:cs typeface="Calibri"/>
                          <a:sym typeface="Calibri"/>
                        </a:rPr>
                        <a:t>-</a:t>
                      </a:r>
                      <a:endParaRPr sz="1600">
                        <a:latin typeface="Calibri"/>
                        <a:ea typeface="Calibri"/>
                        <a:cs typeface="Calibri"/>
                        <a:sym typeface="Calibri"/>
                      </a:endParaRPr>
                    </a:p>
                  </a:txBody>
                  <a:tcPr marT="9525" marB="91425" marR="9525" marL="9525" anchor="ctr"/>
                </a:tc>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0.540</a:t>
                      </a:r>
                      <a:endParaRPr sz="1600">
                        <a:latin typeface="Calibri"/>
                        <a:ea typeface="Calibri"/>
                        <a:cs typeface="Calibri"/>
                        <a:sym typeface="Calibri"/>
                      </a:endParaRPr>
                    </a:p>
                  </a:txBody>
                  <a:tcPr marT="9525" marB="91425" marR="9525" marL="9525" anchor="ctr"/>
                </a:tc>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0.508</a:t>
                      </a:r>
                      <a:endParaRPr sz="1600">
                        <a:latin typeface="Calibri"/>
                        <a:ea typeface="Calibri"/>
                        <a:cs typeface="Calibri"/>
                        <a:sym typeface="Calibri"/>
                      </a:endParaRPr>
                    </a:p>
                  </a:txBody>
                  <a:tcPr marT="9525" marB="91425" marR="9525" marL="9525" anchor="ctr"/>
                </a:tc>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0.486</a:t>
                      </a:r>
                      <a:endParaRPr sz="1600">
                        <a:latin typeface="Calibri"/>
                        <a:ea typeface="Calibri"/>
                        <a:cs typeface="Calibri"/>
                        <a:sym typeface="Calibri"/>
                      </a:endParaRPr>
                    </a:p>
                  </a:txBody>
                  <a:tcPr marT="9525" marB="91425" marR="9525" marL="9525" anchor="ctr"/>
                </a:tc>
              </a:tr>
              <a:tr h="394800">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20</a:t>
                      </a:r>
                      <a:endParaRPr sz="1600">
                        <a:latin typeface="Calibri"/>
                        <a:ea typeface="Calibri"/>
                        <a:cs typeface="Calibri"/>
                        <a:sym typeface="Calibri"/>
                      </a:endParaRPr>
                    </a:p>
                  </a:txBody>
                  <a:tcPr marT="9525" marB="91425" marR="9525" marL="9525" anchor="ctr"/>
                </a:tc>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0.502</a:t>
                      </a:r>
                      <a:endParaRPr sz="1600">
                        <a:latin typeface="Calibri"/>
                        <a:ea typeface="Calibri"/>
                        <a:cs typeface="Calibri"/>
                        <a:sym typeface="Calibri"/>
                      </a:endParaRPr>
                    </a:p>
                  </a:txBody>
                  <a:tcPr marT="9525" marB="91425" marR="9525" marL="9525" anchor="ctr"/>
                </a:tc>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0.548</a:t>
                      </a:r>
                      <a:endParaRPr sz="1600">
                        <a:latin typeface="Calibri"/>
                        <a:ea typeface="Calibri"/>
                        <a:cs typeface="Calibri"/>
                        <a:sym typeface="Calibri"/>
                      </a:endParaRPr>
                    </a:p>
                  </a:txBody>
                  <a:tcPr marT="9525" marB="91425" marR="9525" marL="9525" anchor="ctr">
                    <a:solidFill>
                      <a:srgbClr val="FBB031"/>
                    </a:solidFill>
                  </a:tcPr>
                </a:tc>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0.541</a:t>
                      </a:r>
                      <a:endParaRPr sz="1600">
                        <a:latin typeface="Calibri"/>
                        <a:ea typeface="Calibri"/>
                        <a:cs typeface="Calibri"/>
                        <a:sym typeface="Calibri"/>
                      </a:endParaRPr>
                    </a:p>
                  </a:txBody>
                  <a:tcPr marT="9525" marB="91425" marR="9525" marL="9525" anchor="ctr"/>
                </a:tc>
                <a:tc>
                  <a:txBody>
                    <a:bodyPr/>
                    <a:lstStyle/>
                    <a:p>
                      <a:pPr indent="0" lvl="0" marL="0" rtl="0" algn="ctr">
                        <a:spcBef>
                          <a:spcPts val="0"/>
                        </a:spcBef>
                        <a:spcAft>
                          <a:spcPts val="0"/>
                        </a:spcAft>
                        <a:buNone/>
                      </a:pPr>
                      <a:r>
                        <a:rPr lang="en-US" sz="1600">
                          <a:latin typeface="Calibri"/>
                          <a:ea typeface="Calibri"/>
                          <a:cs typeface="Calibri"/>
                          <a:sym typeface="Calibri"/>
                        </a:rPr>
                        <a:t>-</a:t>
                      </a:r>
                      <a:endParaRPr sz="1600">
                        <a:latin typeface="Calibri"/>
                        <a:ea typeface="Calibri"/>
                        <a:cs typeface="Calibri"/>
                        <a:sym typeface="Calibri"/>
                      </a:endParaRPr>
                    </a:p>
                  </a:txBody>
                  <a:tcPr marT="9525" marB="91425" marR="9525" marL="9525" anchor="ctr"/>
                </a:tc>
              </a:tr>
              <a:tr h="394800">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30</a:t>
                      </a:r>
                      <a:endParaRPr sz="1600">
                        <a:latin typeface="Calibri"/>
                        <a:ea typeface="Calibri"/>
                        <a:cs typeface="Calibri"/>
                        <a:sym typeface="Calibri"/>
                      </a:endParaRPr>
                    </a:p>
                  </a:txBody>
                  <a:tcPr marT="9525" marB="91425" marR="9525" marL="9525" anchor="ctr"/>
                </a:tc>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0.506</a:t>
                      </a:r>
                      <a:endParaRPr sz="1600">
                        <a:latin typeface="Calibri"/>
                        <a:ea typeface="Calibri"/>
                        <a:cs typeface="Calibri"/>
                        <a:sym typeface="Calibri"/>
                      </a:endParaRPr>
                    </a:p>
                  </a:txBody>
                  <a:tcPr marT="9525" marB="91425" marR="9525" marL="9525" anchor="ctr"/>
                </a:tc>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0.542</a:t>
                      </a:r>
                      <a:endParaRPr sz="1600">
                        <a:latin typeface="Calibri"/>
                        <a:ea typeface="Calibri"/>
                        <a:cs typeface="Calibri"/>
                        <a:sym typeface="Calibri"/>
                      </a:endParaRPr>
                    </a:p>
                  </a:txBody>
                  <a:tcPr marT="9525" marB="91425" marR="9525" marL="9525" anchor="ctr"/>
                </a:tc>
                <a:tc>
                  <a:txBody>
                    <a:bodyPr/>
                    <a:lstStyle/>
                    <a:p>
                      <a:pPr indent="0" lvl="0" marL="0" rtl="0" algn="ctr">
                        <a:spcBef>
                          <a:spcPts val="0"/>
                        </a:spcBef>
                        <a:spcAft>
                          <a:spcPts val="0"/>
                        </a:spcAft>
                        <a:buNone/>
                      </a:pPr>
                      <a:r>
                        <a:rPr lang="en-US" sz="1600">
                          <a:latin typeface="Calibri"/>
                          <a:ea typeface="Calibri"/>
                          <a:cs typeface="Calibri"/>
                          <a:sym typeface="Calibri"/>
                        </a:rPr>
                        <a:t>-</a:t>
                      </a:r>
                      <a:endParaRPr sz="1600">
                        <a:latin typeface="Calibri"/>
                        <a:ea typeface="Calibri"/>
                        <a:cs typeface="Calibri"/>
                        <a:sym typeface="Calibri"/>
                      </a:endParaRPr>
                    </a:p>
                  </a:txBody>
                  <a:tcPr marT="9525" marB="91425" marR="9525" marL="9525" anchor="ctr"/>
                </a:tc>
                <a:tc>
                  <a:txBody>
                    <a:bodyPr/>
                    <a:lstStyle/>
                    <a:p>
                      <a:pPr indent="0" lvl="0" marL="0" rtl="0" algn="ctr">
                        <a:spcBef>
                          <a:spcPts val="0"/>
                        </a:spcBef>
                        <a:spcAft>
                          <a:spcPts val="0"/>
                        </a:spcAft>
                        <a:buNone/>
                      </a:pPr>
                      <a:r>
                        <a:rPr lang="en-US" sz="1600">
                          <a:latin typeface="Calibri"/>
                          <a:ea typeface="Calibri"/>
                          <a:cs typeface="Calibri"/>
                          <a:sym typeface="Calibri"/>
                        </a:rPr>
                        <a:t>-</a:t>
                      </a:r>
                      <a:endParaRPr sz="1600">
                        <a:latin typeface="Calibri"/>
                        <a:ea typeface="Calibri"/>
                        <a:cs typeface="Calibri"/>
                        <a:sym typeface="Calibri"/>
                      </a:endParaRPr>
                    </a:p>
                  </a:txBody>
                  <a:tcPr marT="9525" marB="91425" marR="9525" marL="9525" anchor="ctr"/>
                </a:tc>
              </a:tr>
            </a:tbl>
          </a:graphicData>
        </a:graphic>
      </p:graphicFrame>
      <p:graphicFrame>
        <p:nvGraphicFramePr>
          <p:cNvPr id="182" name="Google Shape;182;g21432ecc389_0_7"/>
          <p:cNvGraphicFramePr/>
          <p:nvPr/>
        </p:nvGraphicFramePr>
        <p:xfrm>
          <a:off x="8177538" y="2981963"/>
          <a:ext cx="3000000" cy="3000000"/>
        </p:xfrm>
        <a:graphic>
          <a:graphicData uri="http://schemas.openxmlformats.org/drawingml/2006/table">
            <a:tbl>
              <a:tblPr>
                <a:noFill/>
                <a:tableStyleId>{2CEEE3A6-8426-492C-93DB-715BE57FE24C}</a:tableStyleId>
              </a:tblPr>
              <a:tblGrid>
                <a:gridCol w="1165375"/>
                <a:gridCol w="609875"/>
                <a:gridCol w="709950"/>
                <a:gridCol w="686825"/>
                <a:gridCol w="686825"/>
              </a:tblGrid>
              <a:tr h="429300">
                <a:tc>
                  <a:txBody>
                    <a:bodyPr/>
                    <a:lstStyle/>
                    <a:p>
                      <a:pPr indent="0" lvl="0" marL="0" rtl="0" algn="l">
                        <a:spcBef>
                          <a:spcPts val="0"/>
                        </a:spcBef>
                        <a:spcAft>
                          <a:spcPts val="0"/>
                        </a:spcAft>
                        <a:buNone/>
                      </a:pPr>
                      <a:r>
                        <a:t/>
                      </a:r>
                      <a:endParaRPr/>
                    </a:p>
                  </a:txBody>
                  <a:tcPr marT="91425" marB="91425" marR="91425" marL="91425"/>
                </a:tc>
                <a:tc gridSpan="4">
                  <a:txBody>
                    <a:bodyPr/>
                    <a:lstStyle/>
                    <a:p>
                      <a:pPr indent="0" lvl="0" marL="0" rtl="0" algn="ctr">
                        <a:spcBef>
                          <a:spcPts val="0"/>
                        </a:spcBef>
                        <a:spcAft>
                          <a:spcPts val="0"/>
                        </a:spcAft>
                        <a:buNone/>
                      </a:pPr>
                      <a:r>
                        <a:rPr b="1" lang="en-US" sz="1900"/>
                        <a:t>NumTrees</a:t>
                      </a:r>
                      <a:endParaRPr b="1" sz="1900"/>
                    </a:p>
                  </a:txBody>
                  <a:tcPr marT="91425" marB="91425" marR="91425" marL="91425"/>
                </a:tc>
                <a:tc hMerge="1"/>
                <a:tc hMerge="1"/>
                <a:tc hMerge="1"/>
              </a:tr>
              <a:tr h="410500">
                <a:tc>
                  <a:txBody>
                    <a:bodyPr/>
                    <a:lstStyle/>
                    <a:p>
                      <a:pPr indent="0" lvl="0" marL="0" rtl="0" algn="ctr">
                        <a:spcBef>
                          <a:spcPts val="0"/>
                        </a:spcBef>
                        <a:spcAft>
                          <a:spcPts val="0"/>
                        </a:spcAft>
                        <a:buNone/>
                      </a:pPr>
                      <a:r>
                        <a:rPr b="1" lang="en-US" sz="1600"/>
                        <a:t>MaxDepth</a:t>
                      </a:r>
                      <a:endParaRPr b="1" sz="1600"/>
                    </a:p>
                  </a:txBody>
                  <a:tcPr marT="91425" marB="91425" marR="91425" marL="91425"/>
                </a:tc>
                <a:tc>
                  <a:txBody>
                    <a:bodyPr/>
                    <a:lstStyle/>
                    <a:p>
                      <a:pPr indent="0" lvl="0" marL="0" rtl="0" algn="ctr">
                        <a:spcBef>
                          <a:spcPts val="0"/>
                        </a:spcBef>
                        <a:spcAft>
                          <a:spcPts val="0"/>
                        </a:spcAft>
                        <a:buNone/>
                      </a:pPr>
                      <a:r>
                        <a:rPr lang="en-US"/>
                        <a:t>5</a:t>
                      </a:r>
                      <a:endParaRPr/>
                    </a:p>
                  </a:txBody>
                  <a:tcPr marT="91425" marB="91425" marR="91425" marL="91425"/>
                </a:tc>
                <a:tc>
                  <a:txBody>
                    <a:bodyPr/>
                    <a:lstStyle/>
                    <a:p>
                      <a:pPr indent="0" lvl="0" marL="0" rtl="0" algn="ctr">
                        <a:spcBef>
                          <a:spcPts val="0"/>
                        </a:spcBef>
                        <a:spcAft>
                          <a:spcPts val="0"/>
                        </a:spcAft>
                        <a:buNone/>
                      </a:pPr>
                      <a:r>
                        <a:rPr lang="en-US"/>
                        <a:t>10</a:t>
                      </a:r>
                      <a:endParaRPr/>
                    </a:p>
                  </a:txBody>
                  <a:tcPr marT="91425" marB="91425" marR="91425" marL="91425"/>
                </a:tc>
                <a:tc>
                  <a:txBody>
                    <a:bodyPr/>
                    <a:lstStyle/>
                    <a:p>
                      <a:pPr indent="0" lvl="0" marL="0" rtl="0" algn="ctr">
                        <a:spcBef>
                          <a:spcPts val="0"/>
                        </a:spcBef>
                        <a:spcAft>
                          <a:spcPts val="0"/>
                        </a:spcAft>
                        <a:buNone/>
                      </a:pPr>
                      <a:r>
                        <a:rPr lang="en-US"/>
                        <a:t>30</a:t>
                      </a:r>
                      <a:endParaRPr/>
                    </a:p>
                  </a:txBody>
                  <a:tcPr marT="91425" marB="91425" marR="91425" marL="91425"/>
                </a:tc>
                <a:tc>
                  <a:txBody>
                    <a:bodyPr/>
                    <a:lstStyle/>
                    <a:p>
                      <a:pPr indent="0" lvl="0" marL="0" rtl="0" algn="ctr">
                        <a:spcBef>
                          <a:spcPts val="0"/>
                        </a:spcBef>
                        <a:spcAft>
                          <a:spcPts val="0"/>
                        </a:spcAft>
                        <a:buNone/>
                      </a:pPr>
                      <a:r>
                        <a:rPr lang="en-US"/>
                        <a:t>50</a:t>
                      </a:r>
                      <a:endParaRPr/>
                    </a:p>
                  </a:txBody>
                  <a:tcPr marT="91425" marB="91425" marR="91425" marL="91425"/>
                </a:tc>
              </a:tr>
              <a:tr h="410500">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5</a:t>
                      </a:r>
                      <a:endParaRPr sz="1600">
                        <a:latin typeface="Calibri"/>
                        <a:ea typeface="Calibri"/>
                        <a:cs typeface="Calibri"/>
                        <a:sym typeface="Calibri"/>
                      </a:endParaRPr>
                    </a:p>
                  </a:txBody>
                  <a:tcPr marT="9525" marB="91425" marR="9525" marL="9525" anchor="ctr"/>
                </a:tc>
                <a:tc>
                  <a:txBody>
                    <a:bodyPr/>
                    <a:lstStyle/>
                    <a:p>
                      <a:pPr indent="0" lvl="0" marL="0" rtl="0" algn="ctr">
                        <a:spcBef>
                          <a:spcPts val="0"/>
                        </a:spcBef>
                        <a:spcAft>
                          <a:spcPts val="0"/>
                        </a:spcAft>
                        <a:buNone/>
                      </a:pPr>
                      <a:r>
                        <a:rPr lang="en-US" sz="1600">
                          <a:latin typeface="Calibri"/>
                          <a:ea typeface="Calibri"/>
                          <a:cs typeface="Calibri"/>
                          <a:sym typeface="Calibri"/>
                        </a:rPr>
                        <a:t>-</a:t>
                      </a:r>
                      <a:endParaRPr sz="16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0.530</a:t>
                      </a:r>
                      <a:endParaRPr sz="16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0.493</a:t>
                      </a:r>
                      <a:endParaRPr sz="16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0.493</a:t>
                      </a:r>
                      <a:endParaRPr sz="1600">
                        <a:latin typeface="Calibri"/>
                        <a:ea typeface="Calibri"/>
                        <a:cs typeface="Calibri"/>
                        <a:sym typeface="Calibri"/>
                      </a:endParaRPr>
                    </a:p>
                  </a:txBody>
                  <a:tcPr marT="9525" marB="91425" marR="9525" marL="9525" anchor="b"/>
                </a:tc>
              </a:tr>
              <a:tr h="410500">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10</a:t>
                      </a:r>
                      <a:endParaRPr sz="1600">
                        <a:latin typeface="Calibri"/>
                        <a:ea typeface="Calibri"/>
                        <a:cs typeface="Calibri"/>
                        <a:sym typeface="Calibri"/>
                      </a:endParaRPr>
                    </a:p>
                  </a:txBody>
                  <a:tcPr marT="9525" marB="91425" marR="9525" marL="9525" anchor="ctr"/>
                </a:tc>
                <a:tc>
                  <a:txBody>
                    <a:bodyPr/>
                    <a:lstStyle/>
                    <a:p>
                      <a:pPr indent="0" lvl="0" marL="0" rtl="0" algn="ctr">
                        <a:spcBef>
                          <a:spcPts val="0"/>
                        </a:spcBef>
                        <a:spcAft>
                          <a:spcPts val="0"/>
                        </a:spcAft>
                        <a:buNone/>
                      </a:pPr>
                      <a:r>
                        <a:rPr lang="en-US" sz="1600">
                          <a:latin typeface="Calibri"/>
                          <a:ea typeface="Calibri"/>
                          <a:cs typeface="Calibri"/>
                          <a:sym typeface="Calibri"/>
                        </a:rPr>
                        <a:t>-</a:t>
                      </a:r>
                      <a:endParaRPr sz="16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0.544</a:t>
                      </a:r>
                      <a:endParaRPr sz="16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0.544</a:t>
                      </a:r>
                      <a:endParaRPr sz="16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0.534</a:t>
                      </a:r>
                      <a:endParaRPr sz="1600">
                        <a:latin typeface="Calibri"/>
                        <a:ea typeface="Calibri"/>
                        <a:cs typeface="Calibri"/>
                        <a:sym typeface="Calibri"/>
                      </a:endParaRPr>
                    </a:p>
                  </a:txBody>
                  <a:tcPr marT="9525" marB="91425" marR="9525" marL="9525" anchor="b"/>
                </a:tc>
              </a:tr>
              <a:tr h="410500">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15</a:t>
                      </a:r>
                      <a:endParaRPr sz="1600">
                        <a:latin typeface="Calibri"/>
                        <a:ea typeface="Calibri"/>
                        <a:cs typeface="Calibri"/>
                        <a:sym typeface="Calibri"/>
                      </a:endParaRPr>
                    </a:p>
                  </a:txBody>
                  <a:tcPr marT="9525" marB="91425" marR="9525" marL="9525" anchor="ctr"/>
                </a:tc>
                <a:tc>
                  <a:txBody>
                    <a:bodyPr/>
                    <a:lstStyle/>
                    <a:p>
                      <a:pPr indent="0" lvl="0" marL="0" rtl="0" algn="ctr">
                        <a:spcBef>
                          <a:spcPts val="0"/>
                        </a:spcBef>
                        <a:spcAft>
                          <a:spcPts val="0"/>
                        </a:spcAft>
                        <a:buNone/>
                      </a:pPr>
                      <a:r>
                        <a:rPr lang="en-US" sz="1600">
                          <a:latin typeface="Calibri"/>
                          <a:ea typeface="Calibri"/>
                          <a:cs typeface="Calibri"/>
                          <a:sym typeface="Calibri"/>
                        </a:rPr>
                        <a:t>-</a:t>
                      </a:r>
                      <a:endParaRPr sz="16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0.605</a:t>
                      </a:r>
                      <a:endParaRPr sz="16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0.595</a:t>
                      </a:r>
                      <a:endParaRPr sz="16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0.578</a:t>
                      </a:r>
                      <a:endParaRPr sz="1600">
                        <a:latin typeface="Calibri"/>
                        <a:ea typeface="Calibri"/>
                        <a:cs typeface="Calibri"/>
                        <a:sym typeface="Calibri"/>
                      </a:endParaRPr>
                    </a:p>
                  </a:txBody>
                  <a:tcPr marT="9525" marB="91425" marR="9525" marL="9525" anchor="ctr"/>
                </a:tc>
              </a:tr>
              <a:tr h="410500">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20</a:t>
                      </a:r>
                      <a:endParaRPr sz="1600">
                        <a:latin typeface="Calibri"/>
                        <a:ea typeface="Calibri"/>
                        <a:cs typeface="Calibri"/>
                        <a:sym typeface="Calibri"/>
                      </a:endParaRPr>
                    </a:p>
                  </a:txBody>
                  <a:tcPr marT="9525" marB="91425" marR="9525" marL="9525" anchor="ctr"/>
                </a:tc>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0.551</a:t>
                      </a:r>
                      <a:endParaRPr sz="16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0.605</a:t>
                      </a:r>
                      <a:endParaRPr sz="1600">
                        <a:latin typeface="Calibri"/>
                        <a:ea typeface="Calibri"/>
                        <a:cs typeface="Calibri"/>
                        <a:sym typeface="Calibri"/>
                      </a:endParaRPr>
                    </a:p>
                  </a:txBody>
                  <a:tcPr marT="9525" marB="91425" marR="9525" marL="9525" anchor="b">
                    <a:solidFill>
                      <a:srgbClr val="FBB031"/>
                    </a:solidFill>
                  </a:tcPr>
                </a:tc>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0.622</a:t>
                      </a:r>
                      <a:endParaRPr sz="1600">
                        <a:latin typeface="Calibri"/>
                        <a:ea typeface="Calibri"/>
                        <a:cs typeface="Calibri"/>
                        <a:sym typeface="Calibri"/>
                      </a:endParaRPr>
                    </a:p>
                  </a:txBody>
                  <a:tcPr marT="9525" marB="91425" marR="9525" marL="9525" anchor="b"/>
                </a:tc>
                <a:tc>
                  <a:txBody>
                    <a:bodyPr/>
                    <a:lstStyle/>
                    <a:p>
                      <a:pPr indent="0" lvl="0" marL="0" rtl="0" algn="ctr">
                        <a:spcBef>
                          <a:spcPts val="0"/>
                        </a:spcBef>
                        <a:spcAft>
                          <a:spcPts val="0"/>
                        </a:spcAft>
                        <a:buNone/>
                      </a:pPr>
                      <a:r>
                        <a:rPr lang="en-US" sz="1600">
                          <a:latin typeface="Calibri"/>
                          <a:ea typeface="Calibri"/>
                          <a:cs typeface="Calibri"/>
                          <a:sym typeface="Calibri"/>
                        </a:rPr>
                        <a:t>-</a:t>
                      </a:r>
                      <a:endParaRPr sz="1600">
                        <a:latin typeface="Calibri"/>
                        <a:ea typeface="Calibri"/>
                        <a:cs typeface="Calibri"/>
                        <a:sym typeface="Calibri"/>
                      </a:endParaRPr>
                    </a:p>
                  </a:txBody>
                  <a:tcPr marT="9525" marB="91425" marR="9525" marL="9525" anchor="b"/>
                </a:tc>
              </a:tr>
              <a:tr h="410500">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30</a:t>
                      </a:r>
                      <a:endParaRPr sz="1600">
                        <a:latin typeface="Calibri"/>
                        <a:ea typeface="Calibri"/>
                        <a:cs typeface="Calibri"/>
                        <a:sym typeface="Calibri"/>
                      </a:endParaRPr>
                    </a:p>
                  </a:txBody>
                  <a:tcPr marT="9525" marB="91425" marR="9525" marL="9525" anchor="ctr"/>
                </a:tc>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0.544</a:t>
                      </a:r>
                      <a:endParaRPr sz="16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0.548</a:t>
                      </a:r>
                      <a:endParaRPr sz="1600">
                        <a:latin typeface="Calibri"/>
                        <a:ea typeface="Calibri"/>
                        <a:cs typeface="Calibri"/>
                        <a:sym typeface="Calibri"/>
                      </a:endParaRPr>
                    </a:p>
                  </a:txBody>
                  <a:tcPr marT="9525" marB="91425" marR="9525" marL="9525" anchor="b"/>
                </a:tc>
                <a:tc>
                  <a:txBody>
                    <a:bodyPr/>
                    <a:lstStyle/>
                    <a:p>
                      <a:pPr indent="0" lvl="0" marL="0" rtl="0" algn="ctr">
                        <a:spcBef>
                          <a:spcPts val="0"/>
                        </a:spcBef>
                        <a:spcAft>
                          <a:spcPts val="0"/>
                        </a:spcAft>
                        <a:buNone/>
                      </a:pPr>
                      <a:r>
                        <a:rPr lang="en-US" sz="1600">
                          <a:latin typeface="Calibri"/>
                          <a:ea typeface="Calibri"/>
                          <a:cs typeface="Calibri"/>
                          <a:sym typeface="Calibri"/>
                        </a:rPr>
                        <a:t>-</a:t>
                      </a:r>
                      <a:endParaRPr sz="1600">
                        <a:latin typeface="Calibri"/>
                        <a:ea typeface="Calibri"/>
                        <a:cs typeface="Calibri"/>
                        <a:sym typeface="Calibri"/>
                      </a:endParaRPr>
                    </a:p>
                  </a:txBody>
                  <a:tcPr marT="9525" marB="91425" marR="9525" marL="9525" anchor="b"/>
                </a:tc>
                <a:tc>
                  <a:txBody>
                    <a:bodyPr/>
                    <a:lstStyle/>
                    <a:p>
                      <a:pPr indent="0" lvl="0" marL="0" rtl="0" algn="ctr">
                        <a:spcBef>
                          <a:spcPts val="0"/>
                        </a:spcBef>
                        <a:spcAft>
                          <a:spcPts val="0"/>
                        </a:spcAft>
                        <a:buNone/>
                      </a:pPr>
                      <a:r>
                        <a:rPr lang="en-US" sz="1600">
                          <a:latin typeface="Calibri"/>
                          <a:ea typeface="Calibri"/>
                          <a:cs typeface="Calibri"/>
                          <a:sym typeface="Calibri"/>
                        </a:rPr>
                        <a:t>-</a:t>
                      </a:r>
                      <a:endParaRPr sz="1600">
                        <a:latin typeface="Calibri"/>
                        <a:ea typeface="Calibri"/>
                        <a:cs typeface="Calibri"/>
                        <a:sym typeface="Calibri"/>
                      </a:endParaRPr>
                    </a:p>
                  </a:txBody>
                  <a:tcPr marT="9525" marB="91425" marR="9525" marL="9525" anchor="b"/>
                </a:tc>
              </a:tr>
            </a:tbl>
          </a:graphicData>
        </a:graphic>
      </p:graphicFrame>
      <p:graphicFrame>
        <p:nvGraphicFramePr>
          <p:cNvPr id="183" name="Google Shape;183;g21432ecc389_0_7"/>
          <p:cNvGraphicFramePr/>
          <p:nvPr/>
        </p:nvGraphicFramePr>
        <p:xfrm>
          <a:off x="4084113" y="3001213"/>
          <a:ext cx="3000000" cy="3000000"/>
        </p:xfrm>
        <a:graphic>
          <a:graphicData uri="http://schemas.openxmlformats.org/drawingml/2006/table">
            <a:tbl>
              <a:tblPr>
                <a:noFill/>
                <a:tableStyleId>{2CEEE3A6-8426-492C-93DB-715BE57FE24C}</a:tableStyleId>
              </a:tblPr>
              <a:tblGrid>
                <a:gridCol w="1165375"/>
                <a:gridCol w="609875"/>
                <a:gridCol w="709950"/>
                <a:gridCol w="686825"/>
                <a:gridCol w="686825"/>
              </a:tblGrid>
              <a:tr h="451375">
                <a:tc>
                  <a:txBody>
                    <a:bodyPr/>
                    <a:lstStyle/>
                    <a:p>
                      <a:pPr indent="0" lvl="0" marL="0" rtl="0" algn="l">
                        <a:spcBef>
                          <a:spcPts val="0"/>
                        </a:spcBef>
                        <a:spcAft>
                          <a:spcPts val="0"/>
                        </a:spcAft>
                        <a:buNone/>
                      </a:pPr>
                      <a:r>
                        <a:t/>
                      </a:r>
                      <a:endParaRPr/>
                    </a:p>
                  </a:txBody>
                  <a:tcPr marT="91425" marB="91425" marR="91425" marL="91425"/>
                </a:tc>
                <a:tc gridSpan="4">
                  <a:txBody>
                    <a:bodyPr/>
                    <a:lstStyle/>
                    <a:p>
                      <a:pPr indent="0" lvl="0" marL="0" rtl="0" algn="ctr">
                        <a:spcBef>
                          <a:spcPts val="0"/>
                        </a:spcBef>
                        <a:spcAft>
                          <a:spcPts val="0"/>
                        </a:spcAft>
                        <a:buNone/>
                      </a:pPr>
                      <a:r>
                        <a:rPr b="1" lang="en-US" sz="1900"/>
                        <a:t>NumTrees</a:t>
                      </a:r>
                      <a:endParaRPr b="1" sz="1900"/>
                    </a:p>
                  </a:txBody>
                  <a:tcPr marT="91425" marB="91425" marR="91425" marL="91425"/>
                </a:tc>
                <a:tc hMerge="1"/>
                <a:tc hMerge="1"/>
                <a:tc hMerge="1"/>
              </a:tr>
              <a:tr h="407700">
                <a:tc>
                  <a:txBody>
                    <a:bodyPr/>
                    <a:lstStyle/>
                    <a:p>
                      <a:pPr indent="0" lvl="0" marL="0" rtl="0" algn="ctr">
                        <a:spcBef>
                          <a:spcPts val="0"/>
                        </a:spcBef>
                        <a:spcAft>
                          <a:spcPts val="0"/>
                        </a:spcAft>
                        <a:buNone/>
                      </a:pPr>
                      <a:r>
                        <a:rPr b="1" lang="en-US" sz="1600"/>
                        <a:t>MaxDepth</a:t>
                      </a:r>
                      <a:endParaRPr b="1" sz="1600"/>
                    </a:p>
                  </a:txBody>
                  <a:tcPr marT="91425" marB="91425" marR="91425" marL="91425"/>
                </a:tc>
                <a:tc>
                  <a:txBody>
                    <a:bodyPr/>
                    <a:lstStyle/>
                    <a:p>
                      <a:pPr indent="0" lvl="0" marL="0" rtl="0" algn="ctr">
                        <a:spcBef>
                          <a:spcPts val="0"/>
                        </a:spcBef>
                        <a:spcAft>
                          <a:spcPts val="0"/>
                        </a:spcAft>
                        <a:buNone/>
                      </a:pPr>
                      <a:r>
                        <a:rPr lang="en-US"/>
                        <a:t>5</a:t>
                      </a:r>
                      <a:endParaRPr/>
                    </a:p>
                  </a:txBody>
                  <a:tcPr marT="91425" marB="91425" marR="91425" marL="91425"/>
                </a:tc>
                <a:tc>
                  <a:txBody>
                    <a:bodyPr/>
                    <a:lstStyle/>
                    <a:p>
                      <a:pPr indent="0" lvl="0" marL="0" rtl="0" algn="ctr">
                        <a:spcBef>
                          <a:spcPts val="0"/>
                        </a:spcBef>
                        <a:spcAft>
                          <a:spcPts val="0"/>
                        </a:spcAft>
                        <a:buNone/>
                      </a:pPr>
                      <a:r>
                        <a:rPr lang="en-US"/>
                        <a:t>10</a:t>
                      </a:r>
                      <a:endParaRPr/>
                    </a:p>
                  </a:txBody>
                  <a:tcPr marT="91425" marB="91425" marR="91425" marL="91425"/>
                </a:tc>
                <a:tc>
                  <a:txBody>
                    <a:bodyPr/>
                    <a:lstStyle/>
                    <a:p>
                      <a:pPr indent="0" lvl="0" marL="0" rtl="0" algn="ctr">
                        <a:spcBef>
                          <a:spcPts val="0"/>
                        </a:spcBef>
                        <a:spcAft>
                          <a:spcPts val="0"/>
                        </a:spcAft>
                        <a:buNone/>
                      </a:pPr>
                      <a:r>
                        <a:rPr lang="en-US"/>
                        <a:t>30</a:t>
                      </a:r>
                      <a:endParaRPr/>
                    </a:p>
                  </a:txBody>
                  <a:tcPr marT="91425" marB="91425" marR="91425" marL="91425"/>
                </a:tc>
                <a:tc>
                  <a:txBody>
                    <a:bodyPr/>
                    <a:lstStyle/>
                    <a:p>
                      <a:pPr indent="0" lvl="0" marL="0" rtl="0" algn="ctr">
                        <a:spcBef>
                          <a:spcPts val="0"/>
                        </a:spcBef>
                        <a:spcAft>
                          <a:spcPts val="0"/>
                        </a:spcAft>
                        <a:buNone/>
                      </a:pPr>
                      <a:r>
                        <a:rPr lang="en-US"/>
                        <a:t>50</a:t>
                      </a:r>
                      <a:endParaRPr/>
                    </a:p>
                  </a:txBody>
                  <a:tcPr marT="91425" marB="91425" marR="91425" marL="91425"/>
                </a:tc>
              </a:tr>
              <a:tr h="394800">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5</a:t>
                      </a:r>
                      <a:endParaRPr sz="1600">
                        <a:latin typeface="Calibri"/>
                        <a:ea typeface="Calibri"/>
                        <a:cs typeface="Calibri"/>
                        <a:sym typeface="Calibri"/>
                      </a:endParaRPr>
                    </a:p>
                  </a:txBody>
                  <a:tcPr marT="9525" marB="91425" marR="9525" marL="9525" anchor="ctr"/>
                </a:tc>
                <a:tc>
                  <a:txBody>
                    <a:bodyPr/>
                    <a:lstStyle/>
                    <a:p>
                      <a:pPr indent="0" lvl="0" marL="0" rtl="0" algn="ctr">
                        <a:spcBef>
                          <a:spcPts val="0"/>
                        </a:spcBef>
                        <a:spcAft>
                          <a:spcPts val="0"/>
                        </a:spcAft>
                        <a:buNone/>
                      </a:pPr>
                      <a:r>
                        <a:rPr lang="en-US" sz="1600">
                          <a:latin typeface="Calibri"/>
                          <a:ea typeface="Calibri"/>
                          <a:cs typeface="Calibri"/>
                          <a:sym typeface="Calibri"/>
                        </a:rPr>
                        <a:t>-</a:t>
                      </a:r>
                      <a:endParaRPr sz="16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0.549</a:t>
                      </a:r>
                      <a:endParaRPr sz="16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0.579</a:t>
                      </a:r>
                      <a:endParaRPr sz="16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0.579</a:t>
                      </a:r>
                      <a:endParaRPr sz="1600">
                        <a:latin typeface="Calibri"/>
                        <a:ea typeface="Calibri"/>
                        <a:cs typeface="Calibri"/>
                        <a:sym typeface="Calibri"/>
                      </a:endParaRPr>
                    </a:p>
                  </a:txBody>
                  <a:tcPr marT="9525" marB="91425" marR="9525" marL="9525" anchor="b"/>
                </a:tc>
              </a:tr>
              <a:tr h="394800">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10</a:t>
                      </a:r>
                      <a:endParaRPr sz="1600">
                        <a:latin typeface="Calibri"/>
                        <a:ea typeface="Calibri"/>
                        <a:cs typeface="Calibri"/>
                        <a:sym typeface="Calibri"/>
                      </a:endParaRPr>
                    </a:p>
                  </a:txBody>
                  <a:tcPr marT="9525" marB="91425" marR="9525" marL="9525" anchor="ctr"/>
                </a:tc>
                <a:tc>
                  <a:txBody>
                    <a:bodyPr/>
                    <a:lstStyle/>
                    <a:p>
                      <a:pPr indent="0" lvl="0" marL="0" rtl="0" algn="ctr">
                        <a:spcBef>
                          <a:spcPts val="0"/>
                        </a:spcBef>
                        <a:spcAft>
                          <a:spcPts val="0"/>
                        </a:spcAft>
                        <a:buNone/>
                      </a:pPr>
                      <a:r>
                        <a:rPr lang="en-US" sz="1600">
                          <a:latin typeface="Calibri"/>
                          <a:ea typeface="Calibri"/>
                          <a:cs typeface="Calibri"/>
                          <a:sym typeface="Calibri"/>
                        </a:rPr>
                        <a:t>-</a:t>
                      </a:r>
                      <a:endParaRPr sz="16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0.494</a:t>
                      </a:r>
                      <a:endParaRPr sz="16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0.545</a:t>
                      </a:r>
                      <a:endParaRPr sz="16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0.508</a:t>
                      </a:r>
                      <a:endParaRPr sz="1600">
                        <a:latin typeface="Calibri"/>
                        <a:ea typeface="Calibri"/>
                        <a:cs typeface="Calibri"/>
                        <a:sym typeface="Calibri"/>
                      </a:endParaRPr>
                    </a:p>
                  </a:txBody>
                  <a:tcPr marT="9525" marB="91425" marR="9525" marL="9525" anchor="b"/>
                </a:tc>
              </a:tr>
              <a:tr h="394800">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15</a:t>
                      </a:r>
                      <a:endParaRPr sz="1600">
                        <a:latin typeface="Calibri"/>
                        <a:ea typeface="Calibri"/>
                        <a:cs typeface="Calibri"/>
                        <a:sym typeface="Calibri"/>
                      </a:endParaRPr>
                    </a:p>
                  </a:txBody>
                  <a:tcPr marT="9525" marB="91425" marR="9525" marL="9525" anchor="ctr"/>
                </a:tc>
                <a:tc>
                  <a:txBody>
                    <a:bodyPr/>
                    <a:lstStyle/>
                    <a:p>
                      <a:pPr indent="0" lvl="0" marL="0" rtl="0" algn="ctr">
                        <a:spcBef>
                          <a:spcPts val="0"/>
                        </a:spcBef>
                        <a:spcAft>
                          <a:spcPts val="0"/>
                        </a:spcAft>
                        <a:buNone/>
                      </a:pPr>
                      <a:r>
                        <a:rPr lang="en-US" sz="1600">
                          <a:latin typeface="Calibri"/>
                          <a:ea typeface="Calibri"/>
                          <a:cs typeface="Calibri"/>
                          <a:sym typeface="Calibri"/>
                        </a:rPr>
                        <a:t>-</a:t>
                      </a:r>
                      <a:endParaRPr sz="16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0.614</a:t>
                      </a:r>
                      <a:endParaRPr sz="16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0.566</a:t>
                      </a:r>
                      <a:endParaRPr sz="16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0.541</a:t>
                      </a:r>
                      <a:endParaRPr sz="1600">
                        <a:latin typeface="Calibri"/>
                        <a:ea typeface="Calibri"/>
                        <a:cs typeface="Calibri"/>
                        <a:sym typeface="Calibri"/>
                      </a:endParaRPr>
                    </a:p>
                  </a:txBody>
                  <a:tcPr marT="9525" marB="91425" marR="9525" marL="9525" anchor="ctr"/>
                </a:tc>
              </a:tr>
              <a:tr h="394800">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20</a:t>
                      </a:r>
                      <a:endParaRPr sz="1600">
                        <a:latin typeface="Calibri"/>
                        <a:ea typeface="Calibri"/>
                        <a:cs typeface="Calibri"/>
                        <a:sym typeface="Calibri"/>
                      </a:endParaRPr>
                    </a:p>
                  </a:txBody>
                  <a:tcPr marT="9525" marB="91425" marR="9525" marL="9525" anchor="ctr"/>
                </a:tc>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0.523</a:t>
                      </a:r>
                      <a:endParaRPr sz="16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0.558</a:t>
                      </a:r>
                      <a:endParaRPr sz="1600">
                        <a:latin typeface="Calibri"/>
                        <a:ea typeface="Calibri"/>
                        <a:cs typeface="Calibri"/>
                        <a:sym typeface="Calibri"/>
                      </a:endParaRPr>
                    </a:p>
                  </a:txBody>
                  <a:tcPr marT="9525" marB="91425" marR="9525" marL="9525" anchor="b">
                    <a:solidFill>
                      <a:srgbClr val="FBB031"/>
                    </a:solidFill>
                  </a:tcPr>
                </a:tc>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0.554</a:t>
                      </a:r>
                      <a:endParaRPr sz="1600">
                        <a:latin typeface="Calibri"/>
                        <a:ea typeface="Calibri"/>
                        <a:cs typeface="Calibri"/>
                        <a:sym typeface="Calibri"/>
                      </a:endParaRPr>
                    </a:p>
                  </a:txBody>
                  <a:tcPr marT="9525" marB="91425" marR="9525" marL="9525" anchor="b"/>
                </a:tc>
                <a:tc>
                  <a:txBody>
                    <a:bodyPr/>
                    <a:lstStyle/>
                    <a:p>
                      <a:pPr indent="0" lvl="0" marL="0" rtl="0" algn="ctr">
                        <a:spcBef>
                          <a:spcPts val="0"/>
                        </a:spcBef>
                        <a:spcAft>
                          <a:spcPts val="0"/>
                        </a:spcAft>
                        <a:buNone/>
                      </a:pPr>
                      <a:r>
                        <a:rPr lang="en-US" sz="1600">
                          <a:latin typeface="Calibri"/>
                          <a:ea typeface="Calibri"/>
                          <a:cs typeface="Calibri"/>
                          <a:sym typeface="Calibri"/>
                        </a:rPr>
                        <a:t>-</a:t>
                      </a:r>
                      <a:endParaRPr sz="1600">
                        <a:latin typeface="Calibri"/>
                        <a:ea typeface="Calibri"/>
                        <a:cs typeface="Calibri"/>
                        <a:sym typeface="Calibri"/>
                      </a:endParaRPr>
                    </a:p>
                  </a:txBody>
                  <a:tcPr marT="9525" marB="91425" marR="9525" marL="9525" anchor="b"/>
                </a:tc>
              </a:tr>
              <a:tr h="394800">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30</a:t>
                      </a:r>
                      <a:endParaRPr sz="1600">
                        <a:latin typeface="Calibri"/>
                        <a:ea typeface="Calibri"/>
                        <a:cs typeface="Calibri"/>
                        <a:sym typeface="Calibri"/>
                      </a:endParaRPr>
                    </a:p>
                  </a:txBody>
                  <a:tcPr marT="9525" marB="91425" marR="9525" marL="9525" anchor="ctr"/>
                </a:tc>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0.505</a:t>
                      </a:r>
                      <a:endParaRPr sz="16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1600">
                          <a:latin typeface="Calibri"/>
                          <a:ea typeface="Calibri"/>
                          <a:cs typeface="Calibri"/>
                          <a:sym typeface="Calibri"/>
                        </a:rPr>
                        <a:t>0.563</a:t>
                      </a:r>
                      <a:endParaRPr sz="1600">
                        <a:latin typeface="Calibri"/>
                        <a:ea typeface="Calibri"/>
                        <a:cs typeface="Calibri"/>
                        <a:sym typeface="Calibri"/>
                      </a:endParaRPr>
                    </a:p>
                  </a:txBody>
                  <a:tcPr marT="9525" marB="91425" marR="9525" marL="9525" anchor="b"/>
                </a:tc>
                <a:tc>
                  <a:txBody>
                    <a:bodyPr/>
                    <a:lstStyle/>
                    <a:p>
                      <a:pPr indent="0" lvl="0" marL="0" rtl="0" algn="ctr">
                        <a:spcBef>
                          <a:spcPts val="0"/>
                        </a:spcBef>
                        <a:spcAft>
                          <a:spcPts val="0"/>
                        </a:spcAft>
                        <a:buNone/>
                      </a:pPr>
                      <a:r>
                        <a:rPr lang="en-US" sz="1600">
                          <a:latin typeface="Calibri"/>
                          <a:ea typeface="Calibri"/>
                          <a:cs typeface="Calibri"/>
                          <a:sym typeface="Calibri"/>
                        </a:rPr>
                        <a:t>-</a:t>
                      </a:r>
                      <a:endParaRPr sz="1600">
                        <a:latin typeface="Calibri"/>
                        <a:ea typeface="Calibri"/>
                        <a:cs typeface="Calibri"/>
                        <a:sym typeface="Calibri"/>
                      </a:endParaRPr>
                    </a:p>
                  </a:txBody>
                  <a:tcPr marT="9525" marB="91425" marR="9525" marL="9525" anchor="b"/>
                </a:tc>
                <a:tc>
                  <a:txBody>
                    <a:bodyPr/>
                    <a:lstStyle/>
                    <a:p>
                      <a:pPr indent="0" lvl="0" marL="0" rtl="0" algn="ctr">
                        <a:spcBef>
                          <a:spcPts val="0"/>
                        </a:spcBef>
                        <a:spcAft>
                          <a:spcPts val="0"/>
                        </a:spcAft>
                        <a:buNone/>
                      </a:pPr>
                      <a:r>
                        <a:rPr lang="en-US" sz="1600">
                          <a:latin typeface="Calibri"/>
                          <a:ea typeface="Calibri"/>
                          <a:cs typeface="Calibri"/>
                          <a:sym typeface="Calibri"/>
                        </a:rPr>
                        <a:t>-</a:t>
                      </a:r>
                      <a:endParaRPr sz="1600">
                        <a:latin typeface="Calibri"/>
                        <a:ea typeface="Calibri"/>
                        <a:cs typeface="Calibri"/>
                        <a:sym typeface="Calibri"/>
                      </a:endParaRPr>
                    </a:p>
                  </a:txBody>
                  <a:tcPr marT="9525" marB="91425" marR="9525" marL="9525" anchor="b"/>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2bb0b9dd8c_1_0"/>
          <p:cNvSpPr txBox="1"/>
          <p:nvPr>
            <p:ph idx="1" type="body"/>
          </p:nvPr>
        </p:nvSpPr>
        <p:spPr>
          <a:xfrm>
            <a:off x="562625" y="1372675"/>
            <a:ext cx="10515600" cy="4989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b="1" lang="en-US" sz="3300"/>
              <a:t>Naive Bayes : </a:t>
            </a:r>
            <a:r>
              <a:rPr b="1" lang="en-US" sz="3300">
                <a:solidFill>
                  <a:srgbClr val="E32726"/>
                </a:solidFill>
              </a:rPr>
              <a:t>Bag of Words</a:t>
            </a:r>
            <a:endParaRPr/>
          </a:p>
          <a:p>
            <a:pPr indent="-254000" lvl="0" marL="228600" rtl="0" algn="l">
              <a:lnSpc>
                <a:spcPct val="90000"/>
              </a:lnSpc>
              <a:spcBef>
                <a:spcPts val="1000"/>
              </a:spcBef>
              <a:spcAft>
                <a:spcPts val="0"/>
              </a:spcAft>
              <a:buSzPts val="2800"/>
              <a:buChar char="•"/>
            </a:pPr>
            <a:r>
              <a:rPr lang="en-US"/>
              <a:t>Parameters tuned:</a:t>
            </a:r>
            <a:endParaRPr/>
          </a:p>
          <a:p>
            <a:pPr indent="-381000" lvl="1" marL="914400" rtl="0" algn="l">
              <a:lnSpc>
                <a:spcPct val="90000"/>
              </a:lnSpc>
              <a:spcBef>
                <a:spcPts val="1000"/>
              </a:spcBef>
              <a:spcAft>
                <a:spcPts val="0"/>
              </a:spcAft>
              <a:buSzPts val="2400"/>
              <a:buChar char="•"/>
            </a:pPr>
            <a:r>
              <a:rPr lang="en-US"/>
              <a:t>Smoothing </a:t>
            </a:r>
            <a:endParaRPr/>
          </a:p>
          <a:p>
            <a:pPr indent="-254000" lvl="0" marL="228600" rtl="0" algn="l">
              <a:lnSpc>
                <a:spcPct val="90000"/>
              </a:lnSpc>
              <a:spcBef>
                <a:spcPts val="1000"/>
              </a:spcBef>
              <a:spcAft>
                <a:spcPts val="0"/>
              </a:spcAft>
              <a:buSzPts val="2800"/>
              <a:buChar char="•"/>
            </a:pPr>
            <a:r>
              <a:rPr lang="en-US"/>
              <a:t>Best Parameter</a:t>
            </a:r>
            <a:endParaRPr/>
          </a:p>
          <a:p>
            <a:pPr indent="-254000" lvl="0" marL="228600" rtl="0" algn="l">
              <a:lnSpc>
                <a:spcPct val="90000"/>
              </a:lnSpc>
              <a:spcBef>
                <a:spcPts val="1000"/>
              </a:spcBef>
              <a:spcAft>
                <a:spcPts val="0"/>
              </a:spcAft>
              <a:buSzPts val="2800"/>
              <a:buChar char="•"/>
            </a:pPr>
            <a:r>
              <a:rPr lang="en-US"/>
              <a:t>smoothing = 0.1;  </a:t>
            </a:r>
            <a:endParaRPr/>
          </a:p>
          <a:p>
            <a:pPr indent="-381000" lvl="1" marL="914400" rtl="0" algn="l">
              <a:lnSpc>
                <a:spcPct val="90000"/>
              </a:lnSpc>
              <a:spcBef>
                <a:spcPts val="1000"/>
              </a:spcBef>
              <a:spcAft>
                <a:spcPts val="0"/>
              </a:spcAft>
              <a:buSzPts val="2400"/>
              <a:buChar char="•"/>
            </a:pPr>
            <a:r>
              <a:rPr lang="en-US"/>
              <a:t>F1-score = 0.651</a:t>
            </a:r>
            <a:endParaRPr/>
          </a:p>
          <a:p>
            <a:pPr indent="-381000" lvl="1" marL="914400" rtl="0" algn="l">
              <a:lnSpc>
                <a:spcPct val="90000"/>
              </a:lnSpc>
              <a:spcBef>
                <a:spcPts val="1000"/>
              </a:spcBef>
              <a:spcAft>
                <a:spcPts val="0"/>
              </a:spcAft>
              <a:buSzPts val="2400"/>
              <a:buChar char="•"/>
            </a:pPr>
            <a:r>
              <a:rPr lang="en-US"/>
              <a:t>Precision = 0.652</a:t>
            </a:r>
            <a:endParaRPr/>
          </a:p>
          <a:p>
            <a:pPr indent="-381000" lvl="1" marL="914400" rtl="0" algn="l">
              <a:lnSpc>
                <a:spcPct val="90000"/>
              </a:lnSpc>
              <a:spcBef>
                <a:spcPts val="1000"/>
              </a:spcBef>
              <a:spcAft>
                <a:spcPts val="0"/>
              </a:spcAft>
              <a:buSzPts val="2400"/>
              <a:buChar char="•"/>
            </a:pPr>
            <a:r>
              <a:rPr lang="en-US"/>
              <a:t>Recall = 0.649</a:t>
            </a:r>
            <a:endParaRPr/>
          </a:p>
        </p:txBody>
      </p:sp>
      <p:sp>
        <p:nvSpPr>
          <p:cNvPr id="189" name="Google Shape;189;g22bb0b9dd8c_1_0"/>
          <p:cNvSpPr txBox="1"/>
          <p:nvPr>
            <p:ph type="title"/>
          </p:nvPr>
        </p:nvSpPr>
        <p:spPr>
          <a:xfrm>
            <a:off x="562628" y="43841"/>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Clr>
                <a:schemeClr val="lt1"/>
              </a:buClr>
              <a:buSzPts val="3600"/>
              <a:buFont typeface="Calibri"/>
              <a:buNone/>
            </a:pPr>
            <a:r>
              <a:rPr lang="en-US"/>
              <a:t>Results - </a:t>
            </a:r>
            <a:r>
              <a:rPr lang="en-US"/>
              <a:t>Bag of Words w/ Naive Bayes</a:t>
            </a:r>
            <a:endParaRPr/>
          </a:p>
        </p:txBody>
      </p:sp>
      <p:sp>
        <p:nvSpPr>
          <p:cNvPr id="190" name="Google Shape;190;g22bb0b9dd8c_1_0"/>
          <p:cNvSpPr txBox="1"/>
          <p:nvPr>
            <p:ph idx="12" type="sldNum"/>
          </p:nvPr>
        </p:nvSpPr>
        <p:spPr>
          <a:xfrm>
            <a:off x="255740" y="6362004"/>
            <a:ext cx="2743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22bb0b9dd8c_1_6"/>
          <p:cNvSpPr txBox="1"/>
          <p:nvPr>
            <p:ph idx="1" type="body"/>
          </p:nvPr>
        </p:nvSpPr>
        <p:spPr>
          <a:xfrm>
            <a:off x="562625" y="1372675"/>
            <a:ext cx="10398000" cy="14505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rgbClr val="E32726"/>
              </a:buClr>
              <a:buSzPts val="2400"/>
              <a:buChar char="•"/>
            </a:pPr>
            <a:r>
              <a:rPr lang="en-US"/>
              <a:t>Hyper Parameters Tuning</a:t>
            </a:r>
            <a:endParaRPr/>
          </a:p>
          <a:p>
            <a:pPr indent="0" lvl="0" marL="457200" rtl="0" algn="l">
              <a:lnSpc>
                <a:spcPct val="90000"/>
              </a:lnSpc>
              <a:spcBef>
                <a:spcPts val="1000"/>
              </a:spcBef>
              <a:spcAft>
                <a:spcPts val="0"/>
              </a:spcAft>
              <a:buNone/>
            </a:pPr>
            <a:r>
              <a:t/>
            </a:r>
            <a:endParaRPr/>
          </a:p>
          <a:p>
            <a:pPr indent="0" lvl="0" marL="457200" rtl="0" algn="l">
              <a:lnSpc>
                <a:spcPct val="90000"/>
              </a:lnSpc>
              <a:spcBef>
                <a:spcPts val="1000"/>
              </a:spcBef>
              <a:spcAft>
                <a:spcPts val="0"/>
              </a:spcAft>
              <a:buNone/>
            </a:pPr>
            <a:r>
              <a:t/>
            </a:r>
            <a:endParaRPr/>
          </a:p>
        </p:txBody>
      </p:sp>
      <p:sp>
        <p:nvSpPr>
          <p:cNvPr id="196" name="Google Shape;196;g22bb0b9dd8c_1_6"/>
          <p:cNvSpPr txBox="1"/>
          <p:nvPr>
            <p:ph type="title"/>
          </p:nvPr>
        </p:nvSpPr>
        <p:spPr>
          <a:xfrm>
            <a:off x="562628" y="43841"/>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Clr>
                <a:schemeClr val="lt1"/>
              </a:buClr>
              <a:buSzPts val="3600"/>
              <a:buFont typeface="Calibri"/>
              <a:buNone/>
            </a:pPr>
            <a:r>
              <a:rPr lang="en-US"/>
              <a:t>Results - </a:t>
            </a:r>
            <a:r>
              <a:rPr lang="en-US"/>
              <a:t>Bag of Words w/ Naive Bayes</a:t>
            </a:r>
            <a:endParaRPr/>
          </a:p>
        </p:txBody>
      </p:sp>
      <p:sp>
        <p:nvSpPr>
          <p:cNvPr id="197" name="Google Shape;197;g22bb0b9dd8c_1_6"/>
          <p:cNvSpPr txBox="1"/>
          <p:nvPr>
            <p:ph idx="12" type="sldNum"/>
          </p:nvPr>
        </p:nvSpPr>
        <p:spPr>
          <a:xfrm>
            <a:off x="255740" y="6362004"/>
            <a:ext cx="2743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fld id="{00000000-1234-1234-1234-123412341234}" type="slidenum">
              <a:rPr lang="en-US"/>
              <a:t>‹#›</a:t>
            </a:fld>
            <a:endParaRPr/>
          </a:p>
        </p:txBody>
      </p:sp>
      <p:graphicFrame>
        <p:nvGraphicFramePr>
          <p:cNvPr id="198" name="Google Shape;198;g22bb0b9dd8c_1_6"/>
          <p:cNvGraphicFramePr/>
          <p:nvPr/>
        </p:nvGraphicFramePr>
        <p:xfrm>
          <a:off x="1217475" y="2022400"/>
          <a:ext cx="3000000" cy="3000000"/>
        </p:xfrm>
        <a:graphic>
          <a:graphicData uri="http://schemas.openxmlformats.org/drawingml/2006/table">
            <a:tbl>
              <a:tblPr>
                <a:noFill/>
                <a:tableStyleId>{2CEEE3A6-8426-492C-93DB-715BE57FE24C}</a:tableStyleId>
              </a:tblPr>
              <a:tblGrid>
                <a:gridCol w="1798125"/>
                <a:gridCol w="2048600"/>
                <a:gridCol w="1538350"/>
                <a:gridCol w="1488250"/>
              </a:tblGrid>
              <a:tr h="679200">
                <a:tc>
                  <a:txBody>
                    <a:bodyPr/>
                    <a:lstStyle/>
                    <a:p>
                      <a:pPr indent="0" lvl="0" marL="0" rtl="0" algn="l">
                        <a:spcBef>
                          <a:spcPts val="0"/>
                        </a:spcBef>
                        <a:spcAft>
                          <a:spcPts val="0"/>
                        </a:spcAft>
                        <a:buNone/>
                      </a:pPr>
                      <a:r>
                        <a:rPr b="1" lang="en-US" sz="1800"/>
                        <a:t>Smoothing</a:t>
                      </a:r>
                      <a:endParaRPr b="1" sz="1800"/>
                    </a:p>
                  </a:txBody>
                  <a:tcPr marT="91425" marB="91425" marR="91425" marL="91425"/>
                </a:tc>
                <a:tc>
                  <a:txBody>
                    <a:bodyPr/>
                    <a:lstStyle/>
                    <a:p>
                      <a:pPr indent="0" lvl="0" marL="0" rtl="0" algn="l">
                        <a:spcBef>
                          <a:spcPts val="0"/>
                        </a:spcBef>
                        <a:spcAft>
                          <a:spcPts val="0"/>
                        </a:spcAft>
                        <a:buNone/>
                      </a:pPr>
                      <a:r>
                        <a:rPr b="1" lang="en-US" sz="1600"/>
                        <a:t>F1-Score</a:t>
                      </a:r>
                      <a:endParaRPr b="1" sz="1600"/>
                    </a:p>
                  </a:txBody>
                  <a:tcPr marT="91425" marB="91425" marR="91425" marL="91425"/>
                </a:tc>
                <a:tc>
                  <a:txBody>
                    <a:bodyPr/>
                    <a:lstStyle/>
                    <a:p>
                      <a:pPr indent="0" lvl="0" marL="0" rtl="0" algn="l">
                        <a:spcBef>
                          <a:spcPts val="0"/>
                        </a:spcBef>
                        <a:spcAft>
                          <a:spcPts val="0"/>
                        </a:spcAft>
                        <a:buNone/>
                      </a:pPr>
                      <a:r>
                        <a:rPr b="1" lang="en-US" sz="1600"/>
                        <a:t>Precision</a:t>
                      </a:r>
                      <a:endParaRPr b="1" sz="1600"/>
                    </a:p>
                  </a:txBody>
                  <a:tcPr marT="91425" marB="91425" marR="91425" marL="91425"/>
                </a:tc>
                <a:tc>
                  <a:txBody>
                    <a:bodyPr/>
                    <a:lstStyle/>
                    <a:p>
                      <a:pPr indent="0" lvl="0" marL="0" rtl="0" algn="l">
                        <a:spcBef>
                          <a:spcPts val="0"/>
                        </a:spcBef>
                        <a:spcAft>
                          <a:spcPts val="0"/>
                        </a:spcAft>
                        <a:buNone/>
                      </a:pPr>
                      <a:r>
                        <a:rPr b="1" lang="en-US" sz="1600"/>
                        <a:t>Recall</a:t>
                      </a:r>
                      <a:endParaRPr b="1" sz="1600"/>
                    </a:p>
                  </a:txBody>
                  <a:tcPr marT="91425" marB="91425" marR="91425" marL="91425"/>
                </a:tc>
              </a:tr>
              <a:tr h="457550">
                <a:tc>
                  <a:txBody>
                    <a:bodyPr/>
                    <a:lstStyle/>
                    <a:p>
                      <a:pPr indent="0" lvl="0" marL="0" rtl="0" algn="ctr">
                        <a:lnSpc>
                          <a:spcPct val="115000"/>
                        </a:lnSpc>
                        <a:spcBef>
                          <a:spcPts val="0"/>
                        </a:spcBef>
                        <a:spcAft>
                          <a:spcPts val="0"/>
                        </a:spcAft>
                        <a:buNone/>
                      </a:pPr>
                      <a:r>
                        <a:rPr lang="en-US" sz="2000">
                          <a:latin typeface="Calibri"/>
                          <a:ea typeface="Calibri"/>
                          <a:cs typeface="Calibri"/>
                          <a:sym typeface="Calibri"/>
                        </a:rPr>
                        <a:t>0.00</a:t>
                      </a:r>
                      <a:endParaRPr sz="20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2000">
                          <a:latin typeface="Calibri"/>
                          <a:ea typeface="Calibri"/>
                          <a:cs typeface="Calibri"/>
                          <a:sym typeface="Calibri"/>
                        </a:rPr>
                        <a:t>0.206</a:t>
                      </a:r>
                      <a:endParaRPr sz="20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2000">
                          <a:latin typeface="Calibri"/>
                          <a:ea typeface="Calibri"/>
                          <a:cs typeface="Calibri"/>
                          <a:sym typeface="Calibri"/>
                        </a:rPr>
                        <a:t>0.341</a:t>
                      </a:r>
                      <a:endParaRPr sz="20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2000">
                          <a:latin typeface="Calibri"/>
                          <a:ea typeface="Calibri"/>
                          <a:cs typeface="Calibri"/>
                          <a:sym typeface="Calibri"/>
                        </a:rPr>
                        <a:t>0.339</a:t>
                      </a:r>
                      <a:endParaRPr sz="2000">
                        <a:latin typeface="Calibri"/>
                        <a:ea typeface="Calibri"/>
                        <a:cs typeface="Calibri"/>
                        <a:sym typeface="Calibri"/>
                      </a:endParaRPr>
                    </a:p>
                  </a:txBody>
                  <a:tcPr marT="9525" marB="91425" marR="9525" marL="9525" anchor="b"/>
                </a:tc>
              </a:tr>
              <a:tr h="457550">
                <a:tc>
                  <a:txBody>
                    <a:bodyPr/>
                    <a:lstStyle/>
                    <a:p>
                      <a:pPr indent="0" lvl="0" marL="0" rtl="0" algn="ctr">
                        <a:lnSpc>
                          <a:spcPct val="115000"/>
                        </a:lnSpc>
                        <a:spcBef>
                          <a:spcPts val="0"/>
                        </a:spcBef>
                        <a:spcAft>
                          <a:spcPts val="0"/>
                        </a:spcAft>
                        <a:buNone/>
                      </a:pPr>
                      <a:r>
                        <a:rPr lang="en-US" sz="2000">
                          <a:latin typeface="Calibri"/>
                          <a:ea typeface="Calibri"/>
                          <a:cs typeface="Calibri"/>
                          <a:sym typeface="Calibri"/>
                        </a:rPr>
                        <a:t>0.10</a:t>
                      </a:r>
                      <a:endParaRPr sz="2000">
                        <a:latin typeface="Calibri"/>
                        <a:ea typeface="Calibri"/>
                        <a:cs typeface="Calibri"/>
                        <a:sym typeface="Calibri"/>
                      </a:endParaRPr>
                    </a:p>
                  </a:txBody>
                  <a:tcPr marT="9525" marB="91425" marR="9525" marL="9525" anchor="b">
                    <a:solidFill>
                      <a:srgbClr val="FBB031"/>
                    </a:solidFill>
                  </a:tcPr>
                </a:tc>
                <a:tc>
                  <a:txBody>
                    <a:bodyPr/>
                    <a:lstStyle/>
                    <a:p>
                      <a:pPr indent="0" lvl="0" marL="0" rtl="0" algn="ctr">
                        <a:lnSpc>
                          <a:spcPct val="115000"/>
                        </a:lnSpc>
                        <a:spcBef>
                          <a:spcPts val="0"/>
                        </a:spcBef>
                        <a:spcAft>
                          <a:spcPts val="0"/>
                        </a:spcAft>
                        <a:buNone/>
                      </a:pPr>
                      <a:r>
                        <a:rPr lang="en-US" sz="2000">
                          <a:latin typeface="Calibri"/>
                          <a:ea typeface="Calibri"/>
                          <a:cs typeface="Calibri"/>
                          <a:sym typeface="Calibri"/>
                        </a:rPr>
                        <a:t>0.651</a:t>
                      </a:r>
                      <a:endParaRPr sz="2000">
                        <a:latin typeface="Calibri"/>
                        <a:ea typeface="Calibri"/>
                        <a:cs typeface="Calibri"/>
                        <a:sym typeface="Calibri"/>
                      </a:endParaRPr>
                    </a:p>
                  </a:txBody>
                  <a:tcPr marT="9525" marB="91425" marR="9525" marL="9525" anchor="b">
                    <a:solidFill>
                      <a:srgbClr val="FBB031"/>
                    </a:solidFill>
                  </a:tcPr>
                </a:tc>
                <a:tc>
                  <a:txBody>
                    <a:bodyPr/>
                    <a:lstStyle/>
                    <a:p>
                      <a:pPr indent="0" lvl="0" marL="0" rtl="0" algn="ctr">
                        <a:lnSpc>
                          <a:spcPct val="115000"/>
                        </a:lnSpc>
                        <a:spcBef>
                          <a:spcPts val="0"/>
                        </a:spcBef>
                        <a:spcAft>
                          <a:spcPts val="0"/>
                        </a:spcAft>
                        <a:buNone/>
                      </a:pPr>
                      <a:r>
                        <a:rPr lang="en-US" sz="2000">
                          <a:latin typeface="Calibri"/>
                          <a:ea typeface="Calibri"/>
                          <a:cs typeface="Calibri"/>
                          <a:sym typeface="Calibri"/>
                        </a:rPr>
                        <a:t>0.652</a:t>
                      </a:r>
                      <a:endParaRPr sz="2000">
                        <a:latin typeface="Calibri"/>
                        <a:ea typeface="Calibri"/>
                        <a:cs typeface="Calibri"/>
                        <a:sym typeface="Calibri"/>
                      </a:endParaRPr>
                    </a:p>
                  </a:txBody>
                  <a:tcPr marT="9525" marB="91425" marR="9525" marL="9525" anchor="b">
                    <a:solidFill>
                      <a:srgbClr val="FBB031"/>
                    </a:solidFill>
                  </a:tcPr>
                </a:tc>
                <a:tc>
                  <a:txBody>
                    <a:bodyPr/>
                    <a:lstStyle/>
                    <a:p>
                      <a:pPr indent="0" lvl="0" marL="0" rtl="0" algn="ctr">
                        <a:lnSpc>
                          <a:spcPct val="115000"/>
                        </a:lnSpc>
                        <a:spcBef>
                          <a:spcPts val="0"/>
                        </a:spcBef>
                        <a:spcAft>
                          <a:spcPts val="0"/>
                        </a:spcAft>
                        <a:buNone/>
                      </a:pPr>
                      <a:r>
                        <a:rPr lang="en-US" sz="2000">
                          <a:latin typeface="Calibri"/>
                          <a:ea typeface="Calibri"/>
                          <a:cs typeface="Calibri"/>
                          <a:sym typeface="Calibri"/>
                        </a:rPr>
                        <a:t>0.649</a:t>
                      </a:r>
                      <a:endParaRPr sz="2000">
                        <a:latin typeface="Calibri"/>
                        <a:ea typeface="Calibri"/>
                        <a:cs typeface="Calibri"/>
                        <a:sym typeface="Calibri"/>
                      </a:endParaRPr>
                    </a:p>
                  </a:txBody>
                  <a:tcPr marT="9525" marB="91425" marR="9525" marL="9525" anchor="b">
                    <a:solidFill>
                      <a:srgbClr val="FBB031"/>
                    </a:solidFill>
                  </a:tcPr>
                </a:tc>
              </a:tr>
              <a:tr h="457550">
                <a:tc>
                  <a:txBody>
                    <a:bodyPr/>
                    <a:lstStyle/>
                    <a:p>
                      <a:pPr indent="0" lvl="0" marL="0" rtl="0" algn="ctr">
                        <a:lnSpc>
                          <a:spcPct val="115000"/>
                        </a:lnSpc>
                        <a:spcBef>
                          <a:spcPts val="0"/>
                        </a:spcBef>
                        <a:spcAft>
                          <a:spcPts val="0"/>
                        </a:spcAft>
                        <a:buNone/>
                      </a:pPr>
                      <a:r>
                        <a:rPr lang="en-US" sz="2000">
                          <a:latin typeface="Calibri"/>
                          <a:ea typeface="Calibri"/>
                          <a:cs typeface="Calibri"/>
                          <a:sym typeface="Calibri"/>
                        </a:rPr>
                        <a:t>0.15</a:t>
                      </a:r>
                      <a:endParaRPr sz="20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2000">
                          <a:latin typeface="Calibri"/>
                          <a:ea typeface="Calibri"/>
                          <a:cs typeface="Calibri"/>
                          <a:sym typeface="Calibri"/>
                        </a:rPr>
                        <a:t>0.648</a:t>
                      </a:r>
                      <a:endParaRPr sz="20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2000">
                          <a:latin typeface="Calibri"/>
                          <a:ea typeface="Calibri"/>
                          <a:cs typeface="Calibri"/>
                          <a:sym typeface="Calibri"/>
                        </a:rPr>
                        <a:t>0.649</a:t>
                      </a:r>
                      <a:endParaRPr sz="20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2000">
                          <a:latin typeface="Calibri"/>
                          <a:ea typeface="Calibri"/>
                          <a:cs typeface="Calibri"/>
                          <a:sym typeface="Calibri"/>
                        </a:rPr>
                        <a:t>0.648</a:t>
                      </a:r>
                      <a:endParaRPr sz="2000">
                        <a:latin typeface="Calibri"/>
                        <a:ea typeface="Calibri"/>
                        <a:cs typeface="Calibri"/>
                        <a:sym typeface="Calibri"/>
                      </a:endParaRPr>
                    </a:p>
                  </a:txBody>
                  <a:tcPr marT="9525" marB="91425" marR="9525" marL="9525" anchor="b"/>
                </a:tc>
              </a:tr>
              <a:tr h="457550">
                <a:tc>
                  <a:txBody>
                    <a:bodyPr/>
                    <a:lstStyle/>
                    <a:p>
                      <a:pPr indent="0" lvl="0" marL="0" rtl="0" algn="ctr">
                        <a:lnSpc>
                          <a:spcPct val="115000"/>
                        </a:lnSpc>
                        <a:spcBef>
                          <a:spcPts val="0"/>
                        </a:spcBef>
                        <a:spcAft>
                          <a:spcPts val="0"/>
                        </a:spcAft>
                        <a:buNone/>
                      </a:pPr>
                      <a:r>
                        <a:rPr lang="en-US" sz="2000">
                          <a:latin typeface="Calibri"/>
                          <a:ea typeface="Calibri"/>
                          <a:cs typeface="Calibri"/>
                          <a:sym typeface="Calibri"/>
                        </a:rPr>
                        <a:t>0.20</a:t>
                      </a:r>
                      <a:endParaRPr sz="20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2000">
                          <a:latin typeface="Calibri"/>
                          <a:ea typeface="Calibri"/>
                          <a:cs typeface="Calibri"/>
                          <a:sym typeface="Calibri"/>
                        </a:rPr>
                        <a:t>0.646</a:t>
                      </a:r>
                      <a:endParaRPr sz="20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2000">
                          <a:latin typeface="Calibri"/>
                          <a:ea typeface="Calibri"/>
                          <a:cs typeface="Calibri"/>
                          <a:sym typeface="Calibri"/>
                        </a:rPr>
                        <a:t>0.645</a:t>
                      </a:r>
                      <a:endParaRPr sz="20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2000">
                          <a:latin typeface="Calibri"/>
                          <a:ea typeface="Calibri"/>
                          <a:cs typeface="Calibri"/>
                          <a:sym typeface="Calibri"/>
                        </a:rPr>
                        <a:t>0.646</a:t>
                      </a:r>
                      <a:endParaRPr sz="2000">
                        <a:latin typeface="Calibri"/>
                        <a:ea typeface="Calibri"/>
                        <a:cs typeface="Calibri"/>
                        <a:sym typeface="Calibri"/>
                      </a:endParaRPr>
                    </a:p>
                  </a:txBody>
                  <a:tcPr marT="9525" marB="91425" marR="9525" marL="9525" anchor="b"/>
                </a:tc>
              </a:tr>
              <a:tr h="457550">
                <a:tc>
                  <a:txBody>
                    <a:bodyPr/>
                    <a:lstStyle/>
                    <a:p>
                      <a:pPr indent="0" lvl="0" marL="0" rtl="0" algn="ctr">
                        <a:lnSpc>
                          <a:spcPct val="115000"/>
                        </a:lnSpc>
                        <a:spcBef>
                          <a:spcPts val="0"/>
                        </a:spcBef>
                        <a:spcAft>
                          <a:spcPts val="0"/>
                        </a:spcAft>
                        <a:buNone/>
                      </a:pPr>
                      <a:r>
                        <a:rPr lang="en-US" sz="2000">
                          <a:latin typeface="Calibri"/>
                          <a:ea typeface="Calibri"/>
                          <a:cs typeface="Calibri"/>
                          <a:sym typeface="Calibri"/>
                        </a:rPr>
                        <a:t>0.50</a:t>
                      </a:r>
                      <a:endParaRPr sz="20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2000">
                          <a:latin typeface="Calibri"/>
                          <a:ea typeface="Calibri"/>
                          <a:cs typeface="Calibri"/>
                          <a:sym typeface="Calibri"/>
                        </a:rPr>
                        <a:t>0.639</a:t>
                      </a:r>
                      <a:endParaRPr sz="20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2000">
                          <a:latin typeface="Calibri"/>
                          <a:ea typeface="Calibri"/>
                          <a:cs typeface="Calibri"/>
                          <a:sym typeface="Calibri"/>
                        </a:rPr>
                        <a:t>0.662</a:t>
                      </a:r>
                      <a:endParaRPr sz="20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2000">
                          <a:latin typeface="Calibri"/>
                          <a:ea typeface="Calibri"/>
                          <a:cs typeface="Calibri"/>
                          <a:sym typeface="Calibri"/>
                        </a:rPr>
                        <a:t>0.629</a:t>
                      </a:r>
                      <a:endParaRPr sz="2000">
                        <a:latin typeface="Calibri"/>
                        <a:ea typeface="Calibri"/>
                        <a:cs typeface="Calibri"/>
                        <a:sym typeface="Calibri"/>
                      </a:endParaRPr>
                    </a:p>
                  </a:txBody>
                  <a:tcPr marT="9525" marB="91425" marR="9525" marL="9525" anchor="b"/>
                </a:tc>
              </a:tr>
              <a:tr h="457550">
                <a:tc>
                  <a:txBody>
                    <a:bodyPr/>
                    <a:lstStyle/>
                    <a:p>
                      <a:pPr indent="0" lvl="0" marL="0" rtl="0" algn="ctr">
                        <a:lnSpc>
                          <a:spcPct val="115000"/>
                        </a:lnSpc>
                        <a:spcBef>
                          <a:spcPts val="0"/>
                        </a:spcBef>
                        <a:spcAft>
                          <a:spcPts val="0"/>
                        </a:spcAft>
                        <a:buNone/>
                      </a:pPr>
                      <a:r>
                        <a:rPr lang="en-US" sz="2000">
                          <a:latin typeface="Calibri"/>
                          <a:ea typeface="Calibri"/>
                          <a:cs typeface="Calibri"/>
                          <a:sym typeface="Calibri"/>
                        </a:rPr>
                        <a:t>1.00</a:t>
                      </a:r>
                      <a:endParaRPr sz="20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2000">
                          <a:latin typeface="Calibri"/>
                          <a:ea typeface="Calibri"/>
                          <a:cs typeface="Calibri"/>
                          <a:sym typeface="Calibri"/>
                        </a:rPr>
                        <a:t>0.626</a:t>
                      </a:r>
                      <a:endParaRPr sz="20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2000">
                          <a:latin typeface="Calibri"/>
                          <a:ea typeface="Calibri"/>
                          <a:cs typeface="Calibri"/>
                          <a:sym typeface="Calibri"/>
                        </a:rPr>
                        <a:t>0.679</a:t>
                      </a:r>
                      <a:endParaRPr sz="20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2000">
                          <a:latin typeface="Calibri"/>
                          <a:ea typeface="Calibri"/>
                          <a:cs typeface="Calibri"/>
                          <a:sym typeface="Calibri"/>
                        </a:rPr>
                        <a:t>0.650</a:t>
                      </a:r>
                      <a:endParaRPr sz="2000">
                        <a:latin typeface="Calibri"/>
                        <a:ea typeface="Calibri"/>
                        <a:cs typeface="Calibri"/>
                        <a:sym typeface="Calibri"/>
                      </a:endParaRPr>
                    </a:p>
                  </a:txBody>
                  <a:tcPr marT="9525" marB="91425" marR="9525" marL="9525" anchor="b"/>
                </a:tc>
              </a:tr>
              <a:tr h="457550">
                <a:tc>
                  <a:txBody>
                    <a:bodyPr/>
                    <a:lstStyle/>
                    <a:p>
                      <a:pPr indent="0" lvl="0" marL="0" rtl="0" algn="ctr">
                        <a:lnSpc>
                          <a:spcPct val="115000"/>
                        </a:lnSpc>
                        <a:spcBef>
                          <a:spcPts val="0"/>
                        </a:spcBef>
                        <a:spcAft>
                          <a:spcPts val="0"/>
                        </a:spcAft>
                        <a:buNone/>
                      </a:pPr>
                      <a:r>
                        <a:rPr lang="en-US" sz="2000">
                          <a:latin typeface="Calibri"/>
                          <a:ea typeface="Calibri"/>
                          <a:cs typeface="Calibri"/>
                          <a:sym typeface="Calibri"/>
                        </a:rPr>
                        <a:t>10.00</a:t>
                      </a:r>
                      <a:endParaRPr sz="20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2000">
                          <a:latin typeface="Calibri"/>
                          <a:ea typeface="Calibri"/>
                          <a:cs typeface="Calibri"/>
                          <a:sym typeface="Calibri"/>
                        </a:rPr>
                        <a:t>0.333</a:t>
                      </a:r>
                      <a:endParaRPr sz="20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2000">
                          <a:latin typeface="Calibri"/>
                          <a:ea typeface="Calibri"/>
                          <a:cs typeface="Calibri"/>
                          <a:sym typeface="Calibri"/>
                        </a:rPr>
                        <a:t>0.493</a:t>
                      </a:r>
                      <a:endParaRPr sz="20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2000">
                          <a:latin typeface="Calibri"/>
                          <a:ea typeface="Calibri"/>
                          <a:cs typeface="Calibri"/>
                          <a:sym typeface="Calibri"/>
                        </a:rPr>
                        <a:t>0.579</a:t>
                      </a:r>
                      <a:endParaRPr sz="2000">
                        <a:latin typeface="Calibri"/>
                        <a:ea typeface="Calibri"/>
                        <a:cs typeface="Calibri"/>
                        <a:sym typeface="Calibri"/>
                      </a:endParaRPr>
                    </a:p>
                  </a:txBody>
                  <a:tcPr marT="9525" marB="91425" marR="9525" marL="9525" anchor="b"/>
                </a:tc>
              </a:tr>
              <a:tr h="457550">
                <a:tc>
                  <a:txBody>
                    <a:bodyPr/>
                    <a:lstStyle/>
                    <a:p>
                      <a:pPr indent="0" lvl="0" marL="0" rtl="0" algn="ctr">
                        <a:lnSpc>
                          <a:spcPct val="115000"/>
                        </a:lnSpc>
                        <a:spcBef>
                          <a:spcPts val="0"/>
                        </a:spcBef>
                        <a:spcAft>
                          <a:spcPts val="0"/>
                        </a:spcAft>
                        <a:buNone/>
                      </a:pPr>
                      <a:r>
                        <a:rPr lang="en-US" sz="2000">
                          <a:latin typeface="Calibri"/>
                          <a:ea typeface="Calibri"/>
                          <a:cs typeface="Calibri"/>
                          <a:sym typeface="Calibri"/>
                        </a:rPr>
                        <a:t>20.00</a:t>
                      </a:r>
                      <a:endParaRPr sz="20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2000">
                          <a:latin typeface="Calibri"/>
                          <a:ea typeface="Calibri"/>
                          <a:cs typeface="Calibri"/>
                          <a:sym typeface="Calibri"/>
                        </a:rPr>
                        <a:t>0.326</a:t>
                      </a:r>
                      <a:endParaRPr sz="20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2000">
                          <a:latin typeface="Calibri"/>
                          <a:ea typeface="Calibri"/>
                          <a:cs typeface="Calibri"/>
                          <a:sym typeface="Calibri"/>
                        </a:rPr>
                        <a:t>0.490</a:t>
                      </a:r>
                      <a:endParaRPr sz="20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2000">
                          <a:latin typeface="Calibri"/>
                          <a:ea typeface="Calibri"/>
                          <a:cs typeface="Calibri"/>
                          <a:sym typeface="Calibri"/>
                        </a:rPr>
                        <a:t>0.579</a:t>
                      </a:r>
                      <a:endParaRPr sz="2000">
                        <a:latin typeface="Calibri"/>
                        <a:ea typeface="Calibri"/>
                        <a:cs typeface="Calibri"/>
                        <a:sym typeface="Calibri"/>
                      </a:endParaRPr>
                    </a:p>
                  </a:txBody>
                  <a:tcPr marT="9525" marB="91425" marR="9525" marL="9525" anchor="b"/>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g22b93c75693_0_0"/>
          <p:cNvSpPr txBox="1"/>
          <p:nvPr>
            <p:ph type="title"/>
          </p:nvPr>
        </p:nvSpPr>
        <p:spPr>
          <a:xfrm>
            <a:off x="562628" y="43841"/>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Clr>
                <a:schemeClr val="lt1"/>
              </a:buClr>
              <a:buSzPts val="3600"/>
              <a:buFont typeface="Calibri"/>
              <a:buNone/>
            </a:pPr>
            <a:r>
              <a:rPr lang="en-US"/>
              <a:t>Abstract - Context and Objective</a:t>
            </a:r>
            <a:endParaRPr/>
          </a:p>
        </p:txBody>
      </p:sp>
      <p:sp>
        <p:nvSpPr>
          <p:cNvPr id="51" name="Google Shape;51;g22b93c75693_0_0"/>
          <p:cNvSpPr txBox="1"/>
          <p:nvPr>
            <p:ph idx="1" type="body"/>
          </p:nvPr>
        </p:nvSpPr>
        <p:spPr>
          <a:xfrm>
            <a:off x="562625" y="1253325"/>
            <a:ext cx="6216600" cy="5271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lang="en-US" sz="2100" u="sng"/>
              <a:t>Context</a:t>
            </a:r>
            <a:endParaRPr b="1" sz="2100" u="sng"/>
          </a:p>
          <a:p>
            <a:pPr indent="-361950" lvl="0" marL="457200" rtl="0" algn="l">
              <a:lnSpc>
                <a:spcPct val="90000"/>
              </a:lnSpc>
              <a:spcBef>
                <a:spcPts val="0"/>
              </a:spcBef>
              <a:spcAft>
                <a:spcPts val="0"/>
              </a:spcAft>
              <a:buSzPts val="2100"/>
              <a:buChar char="•"/>
            </a:pPr>
            <a:r>
              <a:rPr lang="en-US" sz="2100"/>
              <a:t>Sentiment analysis is one of the most </a:t>
            </a:r>
            <a:r>
              <a:rPr lang="en-US" sz="2100"/>
              <a:t>exciting and challenging fields</a:t>
            </a:r>
            <a:endParaRPr sz="2100"/>
          </a:p>
          <a:p>
            <a:pPr indent="-361950" lvl="0" marL="457200" rtl="0" algn="l">
              <a:lnSpc>
                <a:spcPct val="90000"/>
              </a:lnSpc>
              <a:spcBef>
                <a:spcPts val="0"/>
              </a:spcBef>
              <a:spcAft>
                <a:spcPts val="0"/>
              </a:spcAft>
              <a:buSzPts val="2100"/>
              <a:buChar char="•"/>
            </a:pPr>
            <a:r>
              <a:rPr lang="en-US" sz="2100"/>
              <a:t>Sentiment analysis has immense potential because of the sheer volume and quality of text information that our society produces</a:t>
            </a:r>
            <a:endParaRPr sz="2100"/>
          </a:p>
          <a:p>
            <a:pPr indent="-361950" lvl="0" marL="457200" rtl="0" algn="l">
              <a:lnSpc>
                <a:spcPct val="90000"/>
              </a:lnSpc>
              <a:spcBef>
                <a:spcPts val="0"/>
              </a:spcBef>
              <a:spcAft>
                <a:spcPts val="0"/>
              </a:spcAft>
              <a:buSzPts val="2100"/>
              <a:buChar char="•"/>
            </a:pPr>
            <a:r>
              <a:rPr lang="en-US" sz="2100"/>
              <a:t>One of NLPs </a:t>
            </a:r>
            <a:r>
              <a:rPr lang="en-US" sz="2100"/>
              <a:t>foremost</a:t>
            </a:r>
            <a:r>
              <a:rPr lang="en-US" sz="2100"/>
              <a:t> challenges is being able to </a:t>
            </a:r>
            <a:r>
              <a:rPr lang="en-US" sz="2100"/>
              <a:t>extract</a:t>
            </a:r>
            <a:r>
              <a:rPr lang="en-US" sz="2100"/>
              <a:t> a sentiment (positive, neutral or negative) from a </a:t>
            </a:r>
            <a:r>
              <a:rPr lang="en-US" sz="2100"/>
              <a:t>piece</a:t>
            </a:r>
            <a:r>
              <a:rPr lang="en-US" sz="2100"/>
              <a:t> of text and </a:t>
            </a:r>
            <a:endParaRPr sz="2100"/>
          </a:p>
          <a:p>
            <a:pPr indent="0" lvl="0" marL="0" rtl="0" algn="l">
              <a:lnSpc>
                <a:spcPct val="90000"/>
              </a:lnSpc>
              <a:spcBef>
                <a:spcPts val="0"/>
              </a:spcBef>
              <a:spcAft>
                <a:spcPts val="0"/>
              </a:spcAft>
              <a:buNone/>
            </a:pPr>
            <a:r>
              <a:rPr b="1" lang="en-US" sz="2100" u="sng"/>
              <a:t>Objective</a:t>
            </a:r>
            <a:endParaRPr sz="2100"/>
          </a:p>
          <a:p>
            <a:pPr indent="-361950" lvl="0" marL="457200" rtl="0" algn="l">
              <a:lnSpc>
                <a:spcPct val="90000"/>
              </a:lnSpc>
              <a:spcBef>
                <a:spcPts val="0"/>
              </a:spcBef>
              <a:spcAft>
                <a:spcPts val="0"/>
              </a:spcAft>
              <a:buSzPts val="2100"/>
              <a:buChar char="•"/>
            </a:pPr>
            <a:r>
              <a:rPr lang="en-US" sz="2100"/>
              <a:t>The objective of this project is to create a model that can </a:t>
            </a:r>
            <a:r>
              <a:rPr lang="en-US" sz="2100"/>
              <a:t>successfully predict the sentiment (positive, neutral, negative) of a movie review</a:t>
            </a:r>
            <a:endParaRPr sz="2100"/>
          </a:p>
          <a:p>
            <a:pPr indent="-361950" lvl="0" marL="457200" rtl="0" algn="l">
              <a:lnSpc>
                <a:spcPct val="90000"/>
              </a:lnSpc>
              <a:spcBef>
                <a:spcPts val="0"/>
              </a:spcBef>
              <a:spcAft>
                <a:spcPts val="0"/>
              </a:spcAft>
              <a:buSzPts val="2100"/>
              <a:buChar char="•"/>
            </a:pPr>
            <a:r>
              <a:rPr lang="en-US" sz="2100"/>
              <a:t>A secondary objective is to understand which NLP features are the most important for NLP ML models.</a:t>
            </a:r>
            <a:endParaRPr sz="2100"/>
          </a:p>
        </p:txBody>
      </p:sp>
      <p:sp>
        <p:nvSpPr>
          <p:cNvPr id="52" name="Google Shape;52;g22b93c75693_0_0"/>
          <p:cNvSpPr txBox="1"/>
          <p:nvPr>
            <p:ph idx="12" type="sldNum"/>
          </p:nvPr>
        </p:nvSpPr>
        <p:spPr>
          <a:xfrm>
            <a:off x="255740" y="6362004"/>
            <a:ext cx="2743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fld id="{00000000-1234-1234-1234-123412341234}" type="slidenum">
              <a:rPr lang="en-US"/>
              <a:t>‹#›</a:t>
            </a:fld>
            <a:endParaRPr/>
          </a:p>
        </p:txBody>
      </p:sp>
      <p:pic>
        <p:nvPicPr>
          <p:cNvPr id="53" name="Google Shape;53;g22b93c75693_0_0"/>
          <p:cNvPicPr preferRelativeResize="0"/>
          <p:nvPr/>
        </p:nvPicPr>
        <p:blipFill>
          <a:blip r:embed="rId3">
            <a:alphaModFix/>
          </a:blip>
          <a:stretch>
            <a:fillRect/>
          </a:stretch>
        </p:blipFill>
        <p:spPr>
          <a:xfrm>
            <a:off x="7502200" y="1356107"/>
            <a:ext cx="4147500" cy="4557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22bb0b9dd8c_1_13"/>
          <p:cNvSpPr txBox="1"/>
          <p:nvPr>
            <p:ph idx="1" type="body"/>
          </p:nvPr>
        </p:nvSpPr>
        <p:spPr>
          <a:xfrm>
            <a:off x="562625" y="1372675"/>
            <a:ext cx="10515600" cy="4989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b="1" lang="en-US" sz="3300"/>
              <a:t>Logistic Regression : </a:t>
            </a:r>
            <a:r>
              <a:rPr b="1" lang="en-US" sz="3300">
                <a:solidFill>
                  <a:srgbClr val="E32726"/>
                </a:solidFill>
              </a:rPr>
              <a:t>Bag of Words</a:t>
            </a:r>
            <a:endParaRPr/>
          </a:p>
          <a:p>
            <a:pPr indent="-254000" lvl="0" marL="228600" rtl="0" algn="l">
              <a:lnSpc>
                <a:spcPct val="90000"/>
              </a:lnSpc>
              <a:spcBef>
                <a:spcPts val="1000"/>
              </a:spcBef>
              <a:spcAft>
                <a:spcPts val="0"/>
              </a:spcAft>
              <a:buSzPts val="2800"/>
              <a:buChar char="•"/>
            </a:pPr>
            <a:r>
              <a:rPr lang="en-US"/>
              <a:t>Parameters tuned:</a:t>
            </a:r>
            <a:endParaRPr/>
          </a:p>
          <a:p>
            <a:pPr indent="-381000" lvl="1" marL="914400" rtl="0" algn="l">
              <a:lnSpc>
                <a:spcPct val="90000"/>
              </a:lnSpc>
              <a:spcBef>
                <a:spcPts val="1000"/>
              </a:spcBef>
              <a:spcAft>
                <a:spcPts val="0"/>
              </a:spcAft>
              <a:buSzPts val="2400"/>
              <a:buChar char="•"/>
            </a:pPr>
            <a:r>
              <a:rPr lang="en-US"/>
              <a:t>alpha </a:t>
            </a:r>
            <a:endParaRPr/>
          </a:p>
          <a:p>
            <a:pPr indent="-254000" lvl="0" marL="228600" rtl="0" algn="l">
              <a:lnSpc>
                <a:spcPct val="90000"/>
              </a:lnSpc>
              <a:spcBef>
                <a:spcPts val="1000"/>
              </a:spcBef>
              <a:spcAft>
                <a:spcPts val="0"/>
              </a:spcAft>
              <a:buSzPts val="2800"/>
              <a:buChar char="•"/>
            </a:pPr>
            <a:r>
              <a:rPr lang="en-US"/>
              <a:t>Best Parameter</a:t>
            </a:r>
            <a:endParaRPr/>
          </a:p>
          <a:p>
            <a:pPr indent="-254000" lvl="0" marL="228600" rtl="0" algn="l">
              <a:lnSpc>
                <a:spcPct val="90000"/>
              </a:lnSpc>
              <a:spcBef>
                <a:spcPts val="1000"/>
              </a:spcBef>
              <a:spcAft>
                <a:spcPts val="0"/>
              </a:spcAft>
              <a:buSzPts val="2800"/>
              <a:buChar char="•"/>
            </a:pPr>
            <a:r>
              <a:rPr lang="en-US"/>
              <a:t>alpha = 0.001;  </a:t>
            </a:r>
            <a:endParaRPr/>
          </a:p>
          <a:p>
            <a:pPr indent="-381000" lvl="1" marL="914400" rtl="0" algn="l">
              <a:lnSpc>
                <a:spcPct val="90000"/>
              </a:lnSpc>
              <a:spcBef>
                <a:spcPts val="1000"/>
              </a:spcBef>
              <a:spcAft>
                <a:spcPts val="0"/>
              </a:spcAft>
              <a:buSzPts val="2400"/>
              <a:buChar char="•"/>
            </a:pPr>
            <a:r>
              <a:rPr lang="en-US"/>
              <a:t>F1-score = 0.648</a:t>
            </a:r>
            <a:endParaRPr/>
          </a:p>
          <a:p>
            <a:pPr indent="-381000" lvl="1" marL="914400" rtl="0" algn="l">
              <a:lnSpc>
                <a:spcPct val="90000"/>
              </a:lnSpc>
              <a:spcBef>
                <a:spcPts val="1000"/>
              </a:spcBef>
              <a:spcAft>
                <a:spcPts val="0"/>
              </a:spcAft>
              <a:buSzPts val="2400"/>
              <a:buChar char="•"/>
            </a:pPr>
            <a:r>
              <a:rPr lang="en-US"/>
              <a:t>Precision = 0.697</a:t>
            </a:r>
            <a:endParaRPr/>
          </a:p>
          <a:p>
            <a:pPr indent="-381000" lvl="1" marL="914400" rtl="0" algn="l">
              <a:lnSpc>
                <a:spcPct val="90000"/>
              </a:lnSpc>
              <a:spcBef>
                <a:spcPts val="1000"/>
              </a:spcBef>
              <a:spcAft>
                <a:spcPts val="0"/>
              </a:spcAft>
              <a:buSzPts val="2400"/>
              <a:buChar char="•"/>
            </a:pPr>
            <a:r>
              <a:rPr lang="en-US"/>
              <a:t>Recall = 0.673</a:t>
            </a:r>
            <a:endParaRPr/>
          </a:p>
          <a:p>
            <a:pPr indent="0" lvl="0" marL="457200" rtl="0" algn="l">
              <a:lnSpc>
                <a:spcPct val="90000"/>
              </a:lnSpc>
              <a:spcBef>
                <a:spcPts val="1000"/>
              </a:spcBef>
              <a:spcAft>
                <a:spcPts val="0"/>
              </a:spcAft>
              <a:buNone/>
            </a:pPr>
            <a:r>
              <a:t/>
            </a:r>
            <a:endParaRPr/>
          </a:p>
        </p:txBody>
      </p:sp>
      <p:sp>
        <p:nvSpPr>
          <p:cNvPr id="204" name="Google Shape;204;g22bb0b9dd8c_1_13"/>
          <p:cNvSpPr txBox="1"/>
          <p:nvPr>
            <p:ph type="title"/>
          </p:nvPr>
        </p:nvSpPr>
        <p:spPr>
          <a:xfrm>
            <a:off x="562628" y="43841"/>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Clr>
                <a:schemeClr val="lt1"/>
              </a:buClr>
              <a:buSzPts val="3600"/>
              <a:buFont typeface="Calibri"/>
              <a:buNone/>
            </a:pPr>
            <a:r>
              <a:rPr lang="en-US"/>
              <a:t>Results - </a:t>
            </a:r>
            <a:r>
              <a:rPr lang="en-US"/>
              <a:t>Bag of Words w/ Logistic Regression</a:t>
            </a:r>
            <a:endParaRPr/>
          </a:p>
        </p:txBody>
      </p:sp>
      <p:sp>
        <p:nvSpPr>
          <p:cNvPr id="205" name="Google Shape;205;g22bb0b9dd8c_1_13"/>
          <p:cNvSpPr txBox="1"/>
          <p:nvPr>
            <p:ph idx="12" type="sldNum"/>
          </p:nvPr>
        </p:nvSpPr>
        <p:spPr>
          <a:xfrm>
            <a:off x="255740" y="6362004"/>
            <a:ext cx="2743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2bb0b9dd8c_1_19"/>
          <p:cNvSpPr txBox="1"/>
          <p:nvPr>
            <p:ph idx="1" type="body"/>
          </p:nvPr>
        </p:nvSpPr>
        <p:spPr>
          <a:xfrm>
            <a:off x="562625" y="1372675"/>
            <a:ext cx="10398000" cy="14505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rgbClr val="E32726"/>
              </a:buClr>
              <a:buSzPts val="2400"/>
              <a:buChar char="•"/>
            </a:pPr>
            <a:r>
              <a:rPr lang="en-US"/>
              <a:t>Hyper Parameters Tuning</a:t>
            </a:r>
            <a:endParaRPr/>
          </a:p>
          <a:p>
            <a:pPr indent="0" lvl="0" marL="457200" rtl="0" algn="l">
              <a:lnSpc>
                <a:spcPct val="90000"/>
              </a:lnSpc>
              <a:spcBef>
                <a:spcPts val="1000"/>
              </a:spcBef>
              <a:spcAft>
                <a:spcPts val="0"/>
              </a:spcAft>
              <a:buNone/>
            </a:pPr>
            <a:r>
              <a:t/>
            </a:r>
            <a:endParaRPr/>
          </a:p>
          <a:p>
            <a:pPr indent="0" lvl="0" marL="457200" rtl="0" algn="l">
              <a:lnSpc>
                <a:spcPct val="90000"/>
              </a:lnSpc>
              <a:spcBef>
                <a:spcPts val="1000"/>
              </a:spcBef>
              <a:spcAft>
                <a:spcPts val="0"/>
              </a:spcAft>
              <a:buNone/>
            </a:pPr>
            <a:r>
              <a:t/>
            </a:r>
            <a:endParaRPr/>
          </a:p>
        </p:txBody>
      </p:sp>
      <p:sp>
        <p:nvSpPr>
          <p:cNvPr id="211" name="Google Shape;211;g22bb0b9dd8c_1_19"/>
          <p:cNvSpPr txBox="1"/>
          <p:nvPr>
            <p:ph type="title"/>
          </p:nvPr>
        </p:nvSpPr>
        <p:spPr>
          <a:xfrm>
            <a:off x="562628" y="43841"/>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Clr>
                <a:schemeClr val="lt1"/>
              </a:buClr>
              <a:buSzPts val="3600"/>
              <a:buFont typeface="Calibri"/>
              <a:buNone/>
            </a:pPr>
            <a:r>
              <a:rPr lang="en-US"/>
              <a:t>Results - </a:t>
            </a:r>
            <a:r>
              <a:rPr lang="en-US"/>
              <a:t>Bag of Words w/ Logistic Regression</a:t>
            </a:r>
            <a:endParaRPr/>
          </a:p>
        </p:txBody>
      </p:sp>
      <p:sp>
        <p:nvSpPr>
          <p:cNvPr id="212" name="Google Shape;212;g22bb0b9dd8c_1_19"/>
          <p:cNvSpPr txBox="1"/>
          <p:nvPr>
            <p:ph idx="12" type="sldNum"/>
          </p:nvPr>
        </p:nvSpPr>
        <p:spPr>
          <a:xfrm>
            <a:off x="255740" y="6362004"/>
            <a:ext cx="2743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fld id="{00000000-1234-1234-1234-123412341234}" type="slidenum">
              <a:rPr lang="en-US"/>
              <a:t>‹#›</a:t>
            </a:fld>
            <a:endParaRPr/>
          </a:p>
        </p:txBody>
      </p:sp>
      <p:graphicFrame>
        <p:nvGraphicFramePr>
          <p:cNvPr id="213" name="Google Shape;213;g22bb0b9dd8c_1_19"/>
          <p:cNvGraphicFramePr/>
          <p:nvPr/>
        </p:nvGraphicFramePr>
        <p:xfrm>
          <a:off x="2178700" y="2420800"/>
          <a:ext cx="3000000" cy="3000000"/>
        </p:xfrm>
        <a:graphic>
          <a:graphicData uri="http://schemas.openxmlformats.org/drawingml/2006/table">
            <a:tbl>
              <a:tblPr>
                <a:noFill/>
                <a:tableStyleId>{2CEEE3A6-8426-492C-93DB-715BE57FE24C}</a:tableStyleId>
              </a:tblPr>
              <a:tblGrid>
                <a:gridCol w="2049600"/>
                <a:gridCol w="2335100"/>
                <a:gridCol w="1753500"/>
                <a:gridCol w="1696400"/>
              </a:tblGrid>
              <a:tr h="679200">
                <a:tc>
                  <a:txBody>
                    <a:bodyPr/>
                    <a:lstStyle/>
                    <a:p>
                      <a:pPr indent="0" lvl="0" marL="0" rtl="0" algn="ctr">
                        <a:spcBef>
                          <a:spcPts val="0"/>
                        </a:spcBef>
                        <a:spcAft>
                          <a:spcPts val="0"/>
                        </a:spcAft>
                        <a:buNone/>
                      </a:pPr>
                      <a:r>
                        <a:rPr b="1" lang="en-US" sz="2000"/>
                        <a:t>alpha</a:t>
                      </a:r>
                      <a:endParaRPr b="1" sz="2000"/>
                    </a:p>
                  </a:txBody>
                  <a:tcPr marT="91425" marB="91425" marR="91425" marL="91425"/>
                </a:tc>
                <a:tc>
                  <a:txBody>
                    <a:bodyPr/>
                    <a:lstStyle/>
                    <a:p>
                      <a:pPr indent="0" lvl="0" marL="0" rtl="0" algn="ctr">
                        <a:spcBef>
                          <a:spcPts val="0"/>
                        </a:spcBef>
                        <a:spcAft>
                          <a:spcPts val="0"/>
                        </a:spcAft>
                        <a:buNone/>
                      </a:pPr>
                      <a:r>
                        <a:rPr b="1" lang="en-US" sz="1800"/>
                        <a:t>F1-Score</a:t>
                      </a:r>
                      <a:endParaRPr b="1" sz="1800"/>
                    </a:p>
                  </a:txBody>
                  <a:tcPr marT="91425" marB="91425" marR="91425" marL="91425"/>
                </a:tc>
                <a:tc>
                  <a:txBody>
                    <a:bodyPr/>
                    <a:lstStyle/>
                    <a:p>
                      <a:pPr indent="0" lvl="0" marL="0" rtl="0" algn="ctr">
                        <a:spcBef>
                          <a:spcPts val="0"/>
                        </a:spcBef>
                        <a:spcAft>
                          <a:spcPts val="0"/>
                        </a:spcAft>
                        <a:buNone/>
                      </a:pPr>
                      <a:r>
                        <a:rPr b="1" lang="en-US" sz="1800"/>
                        <a:t>Precision</a:t>
                      </a:r>
                      <a:endParaRPr b="1" sz="1800"/>
                    </a:p>
                  </a:txBody>
                  <a:tcPr marT="91425" marB="91425" marR="91425" marL="91425"/>
                </a:tc>
                <a:tc>
                  <a:txBody>
                    <a:bodyPr/>
                    <a:lstStyle/>
                    <a:p>
                      <a:pPr indent="0" lvl="0" marL="0" rtl="0" algn="ctr">
                        <a:spcBef>
                          <a:spcPts val="0"/>
                        </a:spcBef>
                        <a:spcAft>
                          <a:spcPts val="0"/>
                        </a:spcAft>
                        <a:buNone/>
                      </a:pPr>
                      <a:r>
                        <a:rPr b="1" lang="en-US" sz="1800"/>
                        <a:t>Recall</a:t>
                      </a:r>
                      <a:endParaRPr b="1" sz="1800"/>
                    </a:p>
                  </a:txBody>
                  <a:tcPr marT="91425" marB="91425" marR="91425" marL="91425"/>
                </a:tc>
              </a:tr>
              <a:tr h="457550">
                <a:tc>
                  <a:txBody>
                    <a:bodyPr/>
                    <a:lstStyle/>
                    <a:p>
                      <a:pPr indent="0" lvl="0" marL="0" rtl="0" algn="ctr">
                        <a:lnSpc>
                          <a:spcPct val="115000"/>
                        </a:lnSpc>
                        <a:spcBef>
                          <a:spcPts val="0"/>
                        </a:spcBef>
                        <a:spcAft>
                          <a:spcPts val="0"/>
                        </a:spcAft>
                        <a:buNone/>
                      </a:pPr>
                      <a:r>
                        <a:rPr lang="en-US" sz="1900">
                          <a:latin typeface="Calibri"/>
                          <a:ea typeface="Calibri"/>
                          <a:cs typeface="Calibri"/>
                          <a:sym typeface="Calibri"/>
                        </a:rPr>
                        <a:t>0.0001</a:t>
                      </a:r>
                      <a:endParaRPr sz="19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1900">
                          <a:latin typeface="Calibri"/>
                          <a:ea typeface="Calibri"/>
                          <a:cs typeface="Calibri"/>
                          <a:sym typeface="Calibri"/>
                        </a:rPr>
                        <a:t>0.641</a:t>
                      </a:r>
                      <a:endParaRPr sz="19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1900">
                          <a:latin typeface="Calibri"/>
                          <a:ea typeface="Calibri"/>
                          <a:cs typeface="Calibri"/>
                          <a:sym typeface="Calibri"/>
                        </a:rPr>
                        <a:t>0.691</a:t>
                      </a:r>
                      <a:endParaRPr sz="19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1900">
                          <a:latin typeface="Calibri"/>
                          <a:ea typeface="Calibri"/>
                          <a:cs typeface="Calibri"/>
                          <a:sym typeface="Calibri"/>
                        </a:rPr>
                        <a:t>0.661</a:t>
                      </a:r>
                      <a:endParaRPr sz="1900">
                        <a:latin typeface="Calibri"/>
                        <a:ea typeface="Calibri"/>
                        <a:cs typeface="Calibri"/>
                        <a:sym typeface="Calibri"/>
                      </a:endParaRPr>
                    </a:p>
                  </a:txBody>
                  <a:tcPr marT="9525" marB="91425" marR="9525" marL="9525" anchor="b"/>
                </a:tc>
              </a:tr>
              <a:tr h="457550">
                <a:tc>
                  <a:txBody>
                    <a:bodyPr/>
                    <a:lstStyle/>
                    <a:p>
                      <a:pPr indent="0" lvl="0" marL="0" rtl="0" algn="ctr">
                        <a:lnSpc>
                          <a:spcPct val="115000"/>
                        </a:lnSpc>
                        <a:spcBef>
                          <a:spcPts val="0"/>
                        </a:spcBef>
                        <a:spcAft>
                          <a:spcPts val="0"/>
                        </a:spcAft>
                        <a:buNone/>
                      </a:pPr>
                      <a:r>
                        <a:rPr lang="en-US" sz="1900">
                          <a:latin typeface="Calibri"/>
                          <a:ea typeface="Calibri"/>
                          <a:cs typeface="Calibri"/>
                          <a:sym typeface="Calibri"/>
                        </a:rPr>
                        <a:t>0.001</a:t>
                      </a:r>
                      <a:endParaRPr sz="1900">
                        <a:latin typeface="Calibri"/>
                        <a:ea typeface="Calibri"/>
                        <a:cs typeface="Calibri"/>
                        <a:sym typeface="Calibri"/>
                      </a:endParaRPr>
                    </a:p>
                  </a:txBody>
                  <a:tcPr marT="9525" marB="91425" marR="9525" marL="9525" anchor="b">
                    <a:solidFill>
                      <a:srgbClr val="FBB031"/>
                    </a:solidFill>
                  </a:tcPr>
                </a:tc>
                <a:tc>
                  <a:txBody>
                    <a:bodyPr/>
                    <a:lstStyle/>
                    <a:p>
                      <a:pPr indent="0" lvl="0" marL="0" rtl="0" algn="ctr">
                        <a:lnSpc>
                          <a:spcPct val="115000"/>
                        </a:lnSpc>
                        <a:spcBef>
                          <a:spcPts val="0"/>
                        </a:spcBef>
                        <a:spcAft>
                          <a:spcPts val="0"/>
                        </a:spcAft>
                        <a:buNone/>
                      </a:pPr>
                      <a:r>
                        <a:rPr lang="en-US" sz="1900">
                          <a:latin typeface="Calibri"/>
                          <a:ea typeface="Calibri"/>
                          <a:cs typeface="Calibri"/>
                          <a:sym typeface="Calibri"/>
                        </a:rPr>
                        <a:t>0.648</a:t>
                      </a:r>
                      <a:endParaRPr sz="1900">
                        <a:latin typeface="Calibri"/>
                        <a:ea typeface="Calibri"/>
                        <a:cs typeface="Calibri"/>
                        <a:sym typeface="Calibri"/>
                      </a:endParaRPr>
                    </a:p>
                  </a:txBody>
                  <a:tcPr marT="9525" marB="91425" marR="9525" marL="9525" anchor="b">
                    <a:solidFill>
                      <a:srgbClr val="FBB031"/>
                    </a:solidFill>
                  </a:tcPr>
                </a:tc>
                <a:tc>
                  <a:txBody>
                    <a:bodyPr/>
                    <a:lstStyle/>
                    <a:p>
                      <a:pPr indent="0" lvl="0" marL="0" rtl="0" algn="ctr">
                        <a:lnSpc>
                          <a:spcPct val="115000"/>
                        </a:lnSpc>
                        <a:spcBef>
                          <a:spcPts val="0"/>
                        </a:spcBef>
                        <a:spcAft>
                          <a:spcPts val="0"/>
                        </a:spcAft>
                        <a:buNone/>
                      </a:pPr>
                      <a:r>
                        <a:rPr lang="en-US" sz="1900">
                          <a:latin typeface="Calibri"/>
                          <a:ea typeface="Calibri"/>
                          <a:cs typeface="Calibri"/>
                          <a:sym typeface="Calibri"/>
                        </a:rPr>
                        <a:t>0.697</a:t>
                      </a:r>
                      <a:endParaRPr sz="1900">
                        <a:latin typeface="Calibri"/>
                        <a:ea typeface="Calibri"/>
                        <a:cs typeface="Calibri"/>
                        <a:sym typeface="Calibri"/>
                      </a:endParaRPr>
                    </a:p>
                  </a:txBody>
                  <a:tcPr marT="9525" marB="91425" marR="9525" marL="9525" anchor="b">
                    <a:solidFill>
                      <a:srgbClr val="FBB031"/>
                    </a:solidFill>
                  </a:tcPr>
                </a:tc>
                <a:tc>
                  <a:txBody>
                    <a:bodyPr/>
                    <a:lstStyle/>
                    <a:p>
                      <a:pPr indent="0" lvl="0" marL="0" rtl="0" algn="ctr">
                        <a:lnSpc>
                          <a:spcPct val="115000"/>
                        </a:lnSpc>
                        <a:spcBef>
                          <a:spcPts val="0"/>
                        </a:spcBef>
                        <a:spcAft>
                          <a:spcPts val="0"/>
                        </a:spcAft>
                        <a:buNone/>
                      </a:pPr>
                      <a:r>
                        <a:rPr lang="en-US" sz="1900">
                          <a:latin typeface="Calibri"/>
                          <a:ea typeface="Calibri"/>
                          <a:cs typeface="Calibri"/>
                          <a:sym typeface="Calibri"/>
                        </a:rPr>
                        <a:t>0.673</a:t>
                      </a:r>
                      <a:endParaRPr sz="1900">
                        <a:latin typeface="Calibri"/>
                        <a:ea typeface="Calibri"/>
                        <a:cs typeface="Calibri"/>
                        <a:sym typeface="Calibri"/>
                      </a:endParaRPr>
                    </a:p>
                  </a:txBody>
                  <a:tcPr marT="9525" marB="91425" marR="9525" marL="9525" anchor="b">
                    <a:solidFill>
                      <a:srgbClr val="FBB031"/>
                    </a:solidFill>
                  </a:tcPr>
                </a:tc>
              </a:tr>
              <a:tr h="457550">
                <a:tc>
                  <a:txBody>
                    <a:bodyPr/>
                    <a:lstStyle/>
                    <a:p>
                      <a:pPr indent="0" lvl="0" marL="0" rtl="0" algn="ctr">
                        <a:lnSpc>
                          <a:spcPct val="115000"/>
                        </a:lnSpc>
                        <a:spcBef>
                          <a:spcPts val="0"/>
                        </a:spcBef>
                        <a:spcAft>
                          <a:spcPts val="0"/>
                        </a:spcAft>
                        <a:buNone/>
                      </a:pPr>
                      <a:r>
                        <a:rPr lang="en-US" sz="1900">
                          <a:latin typeface="Calibri"/>
                          <a:ea typeface="Calibri"/>
                          <a:cs typeface="Calibri"/>
                          <a:sym typeface="Calibri"/>
                        </a:rPr>
                        <a:t>0.005</a:t>
                      </a:r>
                      <a:endParaRPr sz="19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1900">
                          <a:latin typeface="Calibri"/>
                          <a:ea typeface="Calibri"/>
                          <a:cs typeface="Calibri"/>
                          <a:sym typeface="Calibri"/>
                        </a:rPr>
                        <a:t>0.643</a:t>
                      </a:r>
                      <a:endParaRPr sz="19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1900">
                          <a:latin typeface="Calibri"/>
                          <a:ea typeface="Calibri"/>
                          <a:cs typeface="Calibri"/>
                          <a:sym typeface="Calibri"/>
                        </a:rPr>
                        <a:t>0.693</a:t>
                      </a:r>
                      <a:endParaRPr sz="19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1900">
                          <a:latin typeface="Calibri"/>
                          <a:ea typeface="Calibri"/>
                          <a:cs typeface="Calibri"/>
                          <a:sym typeface="Calibri"/>
                        </a:rPr>
                        <a:t>0.667</a:t>
                      </a:r>
                      <a:endParaRPr sz="1900">
                        <a:latin typeface="Calibri"/>
                        <a:ea typeface="Calibri"/>
                        <a:cs typeface="Calibri"/>
                        <a:sym typeface="Calibri"/>
                      </a:endParaRPr>
                    </a:p>
                  </a:txBody>
                  <a:tcPr marT="9525" marB="91425" marR="9525" marL="9525" anchor="b"/>
                </a:tc>
              </a:tr>
              <a:tr h="457550">
                <a:tc>
                  <a:txBody>
                    <a:bodyPr/>
                    <a:lstStyle/>
                    <a:p>
                      <a:pPr indent="0" lvl="0" marL="0" rtl="0" algn="ctr">
                        <a:lnSpc>
                          <a:spcPct val="115000"/>
                        </a:lnSpc>
                        <a:spcBef>
                          <a:spcPts val="0"/>
                        </a:spcBef>
                        <a:spcAft>
                          <a:spcPts val="0"/>
                        </a:spcAft>
                        <a:buNone/>
                      </a:pPr>
                      <a:r>
                        <a:rPr lang="en-US" sz="1900">
                          <a:latin typeface="Calibri"/>
                          <a:ea typeface="Calibri"/>
                          <a:cs typeface="Calibri"/>
                          <a:sym typeface="Calibri"/>
                        </a:rPr>
                        <a:t>0.01</a:t>
                      </a:r>
                      <a:endParaRPr sz="19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1900">
                          <a:latin typeface="Calibri"/>
                          <a:ea typeface="Calibri"/>
                          <a:cs typeface="Calibri"/>
                          <a:sym typeface="Calibri"/>
                        </a:rPr>
                        <a:t>0.636</a:t>
                      </a:r>
                      <a:endParaRPr sz="19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1900">
                          <a:latin typeface="Calibri"/>
                          <a:ea typeface="Calibri"/>
                          <a:cs typeface="Calibri"/>
                          <a:sym typeface="Calibri"/>
                        </a:rPr>
                        <a:t>0.686</a:t>
                      </a:r>
                      <a:endParaRPr sz="19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1900">
                          <a:latin typeface="Calibri"/>
                          <a:ea typeface="Calibri"/>
                          <a:cs typeface="Calibri"/>
                          <a:sym typeface="Calibri"/>
                        </a:rPr>
                        <a:t>0.660</a:t>
                      </a:r>
                      <a:endParaRPr sz="1900">
                        <a:latin typeface="Calibri"/>
                        <a:ea typeface="Calibri"/>
                        <a:cs typeface="Calibri"/>
                        <a:sym typeface="Calibri"/>
                      </a:endParaRPr>
                    </a:p>
                  </a:txBody>
                  <a:tcPr marT="9525" marB="91425" marR="9525" marL="9525" anchor="b"/>
                </a:tc>
              </a:tr>
              <a:tr h="457550">
                <a:tc>
                  <a:txBody>
                    <a:bodyPr/>
                    <a:lstStyle/>
                    <a:p>
                      <a:pPr indent="0" lvl="0" marL="0" rtl="0" algn="ctr">
                        <a:lnSpc>
                          <a:spcPct val="115000"/>
                        </a:lnSpc>
                        <a:spcBef>
                          <a:spcPts val="0"/>
                        </a:spcBef>
                        <a:spcAft>
                          <a:spcPts val="0"/>
                        </a:spcAft>
                        <a:buNone/>
                      </a:pPr>
                      <a:r>
                        <a:rPr lang="en-US" sz="1900">
                          <a:latin typeface="Calibri"/>
                          <a:ea typeface="Calibri"/>
                          <a:cs typeface="Calibri"/>
                          <a:sym typeface="Calibri"/>
                        </a:rPr>
                        <a:t>0.1</a:t>
                      </a:r>
                      <a:endParaRPr sz="19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1900">
                          <a:latin typeface="Calibri"/>
                          <a:ea typeface="Calibri"/>
                          <a:cs typeface="Calibri"/>
                          <a:sym typeface="Calibri"/>
                        </a:rPr>
                        <a:t>0.634</a:t>
                      </a:r>
                      <a:endParaRPr sz="19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1900">
                          <a:latin typeface="Calibri"/>
                          <a:ea typeface="Calibri"/>
                          <a:cs typeface="Calibri"/>
                          <a:sym typeface="Calibri"/>
                        </a:rPr>
                        <a:t>0.689</a:t>
                      </a:r>
                      <a:endParaRPr sz="19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1900">
                          <a:latin typeface="Calibri"/>
                          <a:ea typeface="Calibri"/>
                          <a:cs typeface="Calibri"/>
                          <a:sym typeface="Calibri"/>
                        </a:rPr>
                        <a:t>0.664</a:t>
                      </a:r>
                      <a:endParaRPr sz="1900">
                        <a:latin typeface="Calibri"/>
                        <a:ea typeface="Calibri"/>
                        <a:cs typeface="Calibri"/>
                        <a:sym typeface="Calibri"/>
                      </a:endParaRPr>
                    </a:p>
                  </a:txBody>
                  <a:tcPr marT="9525" marB="91425" marR="9525" marL="9525" anchor="b"/>
                </a:tc>
              </a:tr>
              <a:tr h="457550">
                <a:tc>
                  <a:txBody>
                    <a:bodyPr/>
                    <a:lstStyle/>
                    <a:p>
                      <a:pPr indent="0" lvl="0" marL="0" rtl="0" algn="ctr">
                        <a:lnSpc>
                          <a:spcPct val="115000"/>
                        </a:lnSpc>
                        <a:spcBef>
                          <a:spcPts val="0"/>
                        </a:spcBef>
                        <a:spcAft>
                          <a:spcPts val="0"/>
                        </a:spcAft>
                        <a:buNone/>
                      </a:pPr>
                      <a:r>
                        <a:rPr lang="en-US" sz="1900">
                          <a:latin typeface="Calibri"/>
                          <a:ea typeface="Calibri"/>
                          <a:cs typeface="Calibri"/>
                          <a:sym typeface="Calibri"/>
                        </a:rPr>
                        <a:t>1</a:t>
                      </a:r>
                      <a:endParaRPr sz="19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1900">
                          <a:latin typeface="Calibri"/>
                          <a:ea typeface="Calibri"/>
                          <a:cs typeface="Calibri"/>
                          <a:sym typeface="Calibri"/>
                        </a:rPr>
                        <a:t>0.601</a:t>
                      </a:r>
                      <a:endParaRPr sz="19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1900">
                          <a:latin typeface="Calibri"/>
                          <a:ea typeface="Calibri"/>
                          <a:cs typeface="Calibri"/>
                          <a:sym typeface="Calibri"/>
                        </a:rPr>
                        <a:t>0.672</a:t>
                      </a:r>
                      <a:endParaRPr sz="19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1900">
                          <a:latin typeface="Calibri"/>
                          <a:ea typeface="Calibri"/>
                          <a:cs typeface="Calibri"/>
                          <a:sym typeface="Calibri"/>
                        </a:rPr>
                        <a:t>0.569</a:t>
                      </a:r>
                      <a:endParaRPr sz="1900">
                        <a:latin typeface="Calibri"/>
                        <a:ea typeface="Calibri"/>
                        <a:cs typeface="Calibri"/>
                        <a:sym typeface="Calibri"/>
                      </a:endParaRPr>
                    </a:p>
                  </a:txBody>
                  <a:tcPr marT="9525" marB="91425" marR="9525" marL="9525" anchor="b"/>
                </a:tc>
              </a:tr>
              <a:tr h="457550">
                <a:tc>
                  <a:txBody>
                    <a:bodyPr/>
                    <a:lstStyle/>
                    <a:p>
                      <a:pPr indent="0" lvl="0" marL="0" rtl="0" algn="ctr">
                        <a:lnSpc>
                          <a:spcPct val="115000"/>
                        </a:lnSpc>
                        <a:spcBef>
                          <a:spcPts val="0"/>
                        </a:spcBef>
                        <a:spcAft>
                          <a:spcPts val="0"/>
                        </a:spcAft>
                        <a:buNone/>
                      </a:pPr>
                      <a:r>
                        <a:rPr lang="en-US" sz="1900">
                          <a:latin typeface="Calibri"/>
                          <a:ea typeface="Calibri"/>
                          <a:cs typeface="Calibri"/>
                          <a:sym typeface="Calibri"/>
                        </a:rPr>
                        <a:t>10</a:t>
                      </a:r>
                      <a:endParaRPr sz="19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1900">
                          <a:latin typeface="Calibri"/>
                          <a:ea typeface="Calibri"/>
                          <a:cs typeface="Calibri"/>
                          <a:sym typeface="Calibri"/>
                        </a:rPr>
                        <a:t>0.429</a:t>
                      </a:r>
                      <a:endParaRPr sz="19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1900">
                          <a:latin typeface="Calibri"/>
                          <a:ea typeface="Calibri"/>
                          <a:cs typeface="Calibri"/>
                          <a:sym typeface="Calibri"/>
                        </a:rPr>
                        <a:t>0.544</a:t>
                      </a:r>
                      <a:endParaRPr sz="1900">
                        <a:latin typeface="Calibri"/>
                        <a:ea typeface="Calibri"/>
                        <a:cs typeface="Calibri"/>
                        <a:sym typeface="Calibri"/>
                      </a:endParaRPr>
                    </a:p>
                  </a:txBody>
                  <a:tcPr marT="9525" marB="91425" marR="9525" marL="9525" anchor="b"/>
                </a:tc>
                <a:tc>
                  <a:txBody>
                    <a:bodyPr/>
                    <a:lstStyle/>
                    <a:p>
                      <a:pPr indent="0" lvl="0" marL="0" rtl="0" algn="ctr">
                        <a:lnSpc>
                          <a:spcPct val="115000"/>
                        </a:lnSpc>
                        <a:spcBef>
                          <a:spcPts val="0"/>
                        </a:spcBef>
                        <a:spcAft>
                          <a:spcPts val="0"/>
                        </a:spcAft>
                        <a:buNone/>
                      </a:pPr>
                      <a:r>
                        <a:rPr lang="en-US" sz="1900">
                          <a:latin typeface="Calibri"/>
                          <a:ea typeface="Calibri"/>
                          <a:cs typeface="Calibri"/>
                          <a:sym typeface="Calibri"/>
                        </a:rPr>
                        <a:t>0.544</a:t>
                      </a:r>
                      <a:endParaRPr sz="1900">
                        <a:latin typeface="Calibri"/>
                        <a:ea typeface="Calibri"/>
                        <a:cs typeface="Calibri"/>
                        <a:sym typeface="Calibri"/>
                      </a:endParaRPr>
                    </a:p>
                  </a:txBody>
                  <a:tcPr marT="9525" marB="91425" marR="9525" marL="9525" anchor="b"/>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22bb0b9dd8c_1_53"/>
          <p:cNvSpPr txBox="1"/>
          <p:nvPr>
            <p:ph type="title"/>
          </p:nvPr>
        </p:nvSpPr>
        <p:spPr>
          <a:xfrm>
            <a:off x="562628" y="43841"/>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Clr>
                <a:schemeClr val="lt1"/>
              </a:buClr>
              <a:buSzPts val="3600"/>
              <a:buFont typeface="Calibri"/>
              <a:buNone/>
            </a:pPr>
            <a:r>
              <a:rPr lang="en-US"/>
              <a:t>Results</a:t>
            </a:r>
            <a:endParaRPr/>
          </a:p>
        </p:txBody>
      </p:sp>
      <p:sp>
        <p:nvSpPr>
          <p:cNvPr id="219" name="Google Shape;219;g22bb0b9dd8c_1_53"/>
          <p:cNvSpPr txBox="1"/>
          <p:nvPr>
            <p:ph idx="12" type="sldNum"/>
          </p:nvPr>
        </p:nvSpPr>
        <p:spPr>
          <a:xfrm>
            <a:off x="255740" y="6209604"/>
            <a:ext cx="2743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fld id="{00000000-1234-1234-1234-123412341234}" type="slidenum">
              <a:rPr lang="en-US"/>
              <a:t>‹#›</a:t>
            </a:fld>
            <a:endParaRPr/>
          </a:p>
        </p:txBody>
      </p:sp>
      <p:sp>
        <p:nvSpPr>
          <p:cNvPr id="220" name="Google Shape;220;g22bb0b9dd8c_1_53"/>
          <p:cNvSpPr txBox="1"/>
          <p:nvPr>
            <p:ph idx="1" type="body"/>
          </p:nvPr>
        </p:nvSpPr>
        <p:spPr>
          <a:xfrm>
            <a:off x="562625" y="1101000"/>
            <a:ext cx="11373900" cy="3651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2400"/>
              <a:buChar char="•"/>
            </a:pPr>
            <a:r>
              <a:rPr lang="en-US" sz="2400"/>
              <a:t>Result- Naive Bayes has the best score and </a:t>
            </a:r>
            <a:endParaRPr sz="2400"/>
          </a:p>
        </p:txBody>
      </p:sp>
      <p:graphicFrame>
        <p:nvGraphicFramePr>
          <p:cNvPr id="221" name="Google Shape;221;g22bb0b9dd8c_1_53"/>
          <p:cNvGraphicFramePr/>
          <p:nvPr/>
        </p:nvGraphicFramePr>
        <p:xfrm>
          <a:off x="991763" y="2716138"/>
          <a:ext cx="3000000" cy="3000000"/>
        </p:xfrm>
        <a:graphic>
          <a:graphicData uri="http://schemas.openxmlformats.org/drawingml/2006/table">
            <a:tbl>
              <a:tblPr>
                <a:noFill/>
                <a:tableStyleId>{2CEEE3A6-8426-492C-93DB-715BE57FE24C}</a:tableStyleId>
              </a:tblPr>
              <a:tblGrid>
                <a:gridCol w="2101550"/>
                <a:gridCol w="2604375"/>
                <a:gridCol w="2539775"/>
                <a:gridCol w="3269925"/>
              </a:tblGrid>
              <a:tr h="321400">
                <a:tc>
                  <a:txBody>
                    <a:bodyPr/>
                    <a:lstStyle/>
                    <a:p>
                      <a:pPr indent="0" lvl="0" marL="0" rtl="0" algn="ctr">
                        <a:spcBef>
                          <a:spcPts val="0"/>
                        </a:spcBef>
                        <a:spcAft>
                          <a:spcPts val="0"/>
                        </a:spcAft>
                        <a:buNone/>
                      </a:pPr>
                      <a:r>
                        <a:t/>
                      </a:r>
                      <a:endParaRPr b="1" sz="1800"/>
                    </a:p>
                  </a:txBody>
                  <a:tcPr marT="91425" marB="0" marR="91425" marL="91425"/>
                </a:tc>
                <a:tc>
                  <a:txBody>
                    <a:bodyPr/>
                    <a:lstStyle/>
                    <a:p>
                      <a:pPr indent="0" lvl="0" marL="0" rtl="0" algn="ctr">
                        <a:spcBef>
                          <a:spcPts val="0"/>
                        </a:spcBef>
                        <a:spcAft>
                          <a:spcPts val="0"/>
                        </a:spcAft>
                        <a:buNone/>
                      </a:pPr>
                      <a:r>
                        <a:rPr b="1" lang="en-US" sz="1800"/>
                        <a:t>Naive Bayes</a:t>
                      </a:r>
                      <a:endParaRPr b="1" sz="1800"/>
                    </a:p>
                  </a:txBody>
                  <a:tcPr marT="91425" marB="0"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800"/>
                        <a:t>Random Forest</a:t>
                      </a:r>
                      <a:endParaRPr b="1" sz="1800"/>
                    </a:p>
                  </a:txBody>
                  <a:tcPr marT="91425" marB="0"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800"/>
                        <a:t>Logistic Regression</a:t>
                      </a:r>
                      <a:endParaRPr b="1" sz="1800"/>
                    </a:p>
                  </a:txBody>
                  <a:tcPr marT="91425" marB="0" marR="91425" marL="91425">
                    <a:lnB cap="flat" cmpd="sng" w="9525">
                      <a:solidFill>
                        <a:srgbClr val="9E9E9E"/>
                      </a:solidFill>
                      <a:prstDash val="solid"/>
                      <a:round/>
                      <a:headEnd len="sm" w="sm" type="none"/>
                      <a:tailEnd len="sm" w="sm" type="none"/>
                    </a:lnB>
                  </a:tcPr>
                </a:tc>
              </a:tr>
              <a:tr h="321400">
                <a:tc>
                  <a:txBody>
                    <a:bodyPr/>
                    <a:lstStyle/>
                    <a:p>
                      <a:pPr indent="0" lvl="0" marL="0" rtl="0" algn="ctr">
                        <a:spcBef>
                          <a:spcPts val="0"/>
                        </a:spcBef>
                        <a:spcAft>
                          <a:spcPts val="0"/>
                        </a:spcAft>
                        <a:buNone/>
                      </a:pPr>
                      <a:r>
                        <a:rPr lang="en-US" sz="1800"/>
                        <a:t>Bag of Words</a:t>
                      </a:r>
                      <a:endParaRPr sz="1800"/>
                    </a:p>
                  </a:txBody>
                  <a:tcPr marT="91425" marB="0" marR="91425" marL="91425">
                    <a:lnR cap="flat" cmpd="sng" w="9525">
                      <a:solidFill>
                        <a:srgbClr val="9E9E9E"/>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US" sz="1800">
                          <a:latin typeface="Calibri"/>
                          <a:ea typeface="Calibri"/>
                          <a:cs typeface="Calibri"/>
                          <a:sym typeface="Calibri"/>
                        </a:rPr>
                        <a:t>0.651</a:t>
                      </a:r>
                      <a:endParaRPr sz="1800">
                        <a:latin typeface="Calibri"/>
                        <a:ea typeface="Calibri"/>
                        <a:cs typeface="Calibri"/>
                        <a:sym typeface="Calibri"/>
                      </a:endParaRPr>
                    </a:p>
                  </a:txBody>
                  <a:tcPr marT="9525" marB="0"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BB031"/>
                    </a:solidFill>
                  </a:tcPr>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0.548</a:t>
                      </a:r>
                      <a:endParaRPr sz="1800">
                        <a:latin typeface="Calibri"/>
                        <a:ea typeface="Calibri"/>
                        <a:cs typeface="Calibri"/>
                        <a:sym typeface="Calibri"/>
                      </a:endParaRPr>
                    </a:p>
                  </a:txBody>
                  <a:tcPr marT="9525" marB="0"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0.648</a:t>
                      </a:r>
                      <a:endParaRPr sz="1800">
                        <a:latin typeface="Calibri"/>
                        <a:ea typeface="Calibri"/>
                        <a:cs typeface="Calibri"/>
                        <a:sym typeface="Calibri"/>
                      </a:endParaRPr>
                    </a:p>
                  </a:txBody>
                  <a:tcPr marT="9525" marB="0"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2bb0b9dd8c_1_27"/>
          <p:cNvSpPr txBox="1"/>
          <p:nvPr>
            <p:ph idx="1" type="body"/>
          </p:nvPr>
        </p:nvSpPr>
        <p:spPr>
          <a:xfrm>
            <a:off x="562625" y="1372675"/>
            <a:ext cx="10515600" cy="4989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b="1" lang="en-US" sz="3300"/>
              <a:t>Naive Bayes : </a:t>
            </a:r>
            <a:r>
              <a:rPr b="1" lang="en-US" sz="3300">
                <a:solidFill>
                  <a:srgbClr val="E32726"/>
                </a:solidFill>
              </a:rPr>
              <a:t>Bi-gram</a:t>
            </a:r>
            <a:endParaRPr/>
          </a:p>
          <a:p>
            <a:pPr indent="-254000" lvl="0" marL="228600" rtl="0" algn="l">
              <a:lnSpc>
                <a:spcPct val="90000"/>
              </a:lnSpc>
              <a:spcBef>
                <a:spcPts val="1000"/>
              </a:spcBef>
              <a:spcAft>
                <a:spcPts val="0"/>
              </a:spcAft>
              <a:buSzPts val="2800"/>
              <a:buChar char="•"/>
            </a:pPr>
            <a:r>
              <a:rPr lang="en-US"/>
              <a:t>Parameters tuned:</a:t>
            </a:r>
            <a:endParaRPr/>
          </a:p>
          <a:p>
            <a:pPr indent="-381000" lvl="1" marL="914400" rtl="0" algn="l">
              <a:lnSpc>
                <a:spcPct val="90000"/>
              </a:lnSpc>
              <a:spcBef>
                <a:spcPts val="1000"/>
              </a:spcBef>
              <a:spcAft>
                <a:spcPts val="0"/>
              </a:spcAft>
              <a:buSzPts val="2400"/>
              <a:buChar char="•"/>
            </a:pPr>
            <a:r>
              <a:rPr lang="en-US"/>
              <a:t>Smoothing </a:t>
            </a:r>
            <a:endParaRPr/>
          </a:p>
          <a:p>
            <a:pPr indent="-254000" lvl="0" marL="228600" rtl="0" algn="l">
              <a:lnSpc>
                <a:spcPct val="90000"/>
              </a:lnSpc>
              <a:spcBef>
                <a:spcPts val="1000"/>
              </a:spcBef>
              <a:spcAft>
                <a:spcPts val="0"/>
              </a:spcAft>
              <a:buSzPts val="2800"/>
              <a:buChar char="•"/>
            </a:pPr>
            <a:r>
              <a:rPr lang="en-US"/>
              <a:t>Best Parameter</a:t>
            </a:r>
            <a:endParaRPr/>
          </a:p>
          <a:p>
            <a:pPr indent="-254000" lvl="0" marL="228600" rtl="0" algn="l">
              <a:lnSpc>
                <a:spcPct val="90000"/>
              </a:lnSpc>
              <a:spcBef>
                <a:spcPts val="1000"/>
              </a:spcBef>
              <a:spcAft>
                <a:spcPts val="0"/>
              </a:spcAft>
              <a:buSzPts val="2800"/>
              <a:buChar char="•"/>
            </a:pPr>
            <a:r>
              <a:rPr lang="en-US"/>
              <a:t>smoothing = 7;  </a:t>
            </a:r>
            <a:endParaRPr/>
          </a:p>
          <a:p>
            <a:pPr indent="-381000" lvl="1" marL="914400" rtl="0" algn="l">
              <a:lnSpc>
                <a:spcPct val="90000"/>
              </a:lnSpc>
              <a:spcBef>
                <a:spcPts val="1000"/>
              </a:spcBef>
              <a:spcAft>
                <a:spcPts val="0"/>
              </a:spcAft>
              <a:buSzPts val="2400"/>
              <a:buChar char="•"/>
            </a:pPr>
            <a:r>
              <a:rPr lang="en-US"/>
              <a:t>F1-score = 0.615</a:t>
            </a:r>
            <a:endParaRPr/>
          </a:p>
          <a:p>
            <a:pPr indent="-381000" lvl="1" marL="914400" rtl="0" algn="l">
              <a:lnSpc>
                <a:spcPct val="90000"/>
              </a:lnSpc>
              <a:spcBef>
                <a:spcPts val="1000"/>
              </a:spcBef>
              <a:spcAft>
                <a:spcPts val="0"/>
              </a:spcAft>
              <a:buSzPts val="2400"/>
              <a:buChar char="•"/>
            </a:pPr>
            <a:r>
              <a:rPr lang="en-US"/>
              <a:t>Precision = 0.608</a:t>
            </a:r>
            <a:endParaRPr/>
          </a:p>
          <a:p>
            <a:pPr indent="-381000" lvl="1" marL="914400" rtl="0" algn="l">
              <a:lnSpc>
                <a:spcPct val="90000"/>
              </a:lnSpc>
              <a:spcBef>
                <a:spcPts val="1000"/>
              </a:spcBef>
              <a:spcAft>
                <a:spcPts val="0"/>
              </a:spcAft>
              <a:buSzPts val="2400"/>
              <a:buChar char="•"/>
            </a:pPr>
            <a:r>
              <a:rPr lang="en-US"/>
              <a:t>Recall = 0.646</a:t>
            </a:r>
            <a:endParaRPr/>
          </a:p>
          <a:p>
            <a:pPr indent="0" lvl="0" marL="457200" rtl="0" algn="l">
              <a:lnSpc>
                <a:spcPct val="90000"/>
              </a:lnSpc>
              <a:spcBef>
                <a:spcPts val="1000"/>
              </a:spcBef>
              <a:spcAft>
                <a:spcPts val="0"/>
              </a:spcAft>
              <a:buNone/>
            </a:pPr>
            <a:r>
              <a:t/>
            </a:r>
            <a:endParaRPr/>
          </a:p>
        </p:txBody>
      </p:sp>
      <p:sp>
        <p:nvSpPr>
          <p:cNvPr id="227" name="Google Shape;227;g22bb0b9dd8c_1_27"/>
          <p:cNvSpPr txBox="1"/>
          <p:nvPr>
            <p:ph type="title"/>
          </p:nvPr>
        </p:nvSpPr>
        <p:spPr>
          <a:xfrm>
            <a:off x="562628" y="43841"/>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Clr>
                <a:schemeClr val="lt1"/>
              </a:buClr>
              <a:buSzPts val="3600"/>
              <a:buFont typeface="Calibri"/>
              <a:buNone/>
            </a:pPr>
            <a:r>
              <a:rPr lang="en-US"/>
              <a:t>Results - Bi-gram</a:t>
            </a:r>
            <a:r>
              <a:rPr lang="en-US"/>
              <a:t> w/ Naive Bayes</a:t>
            </a:r>
            <a:endParaRPr/>
          </a:p>
        </p:txBody>
      </p:sp>
      <p:sp>
        <p:nvSpPr>
          <p:cNvPr id="228" name="Google Shape;228;g22bb0b9dd8c_1_27"/>
          <p:cNvSpPr txBox="1"/>
          <p:nvPr>
            <p:ph idx="12" type="sldNum"/>
          </p:nvPr>
        </p:nvSpPr>
        <p:spPr>
          <a:xfrm>
            <a:off x="255740" y="6362004"/>
            <a:ext cx="2743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2bb0b9dd8c_1_33"/>
          <p:cNvSpPr txBox="1"/>
          <p:nvPr>
            <p:ph idx="1" type="body"/>
          </p:nvPr>
        </p:nvSpPr>
        <p:spPr>
          <a:xfrm>
            <a:off x="562625" y="1372675"/>
            <a:ext cx="10398000" cy="14505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rgbClr val="E32726"/>
              </a:buClr>
              <a:buSzPts val="2400"/>
              <a:buChar char="•"/>
            </a:pPr>
            <a:r>
              <a:rPr lang="en-US"/>
              <a:t>Hyper Parameters Tuning</a:t>
            </a:r>
            <a:endParaRPr/>
          </a:p>
          <a:p>
            <a:pPr indent="0" lvl="0" marL="457200" rtl="0" algn="l">
              <a:lnSpc>
                <a:spcPct val="90000"/>
              </a:lnSpc>
              <a:spcBef>
                <a:spcPts val="1000"/>
              </a:spcBef>
              <a:spcAft>
                <a:spcPts val="0"/>
              </a:spcAft>
              <a:buNone/>
            </a:pPr>
            <a:r>
              <a:t/>
            </a:r>
            <a:endParaRPr/>
          </a:p>
          <a:p>
            <a:pPr indent="0" lvl="0" marL="457200" rtl="0" algn="l">
              <a:lnSpc>
                <a:spcPct val="90000"/>
              </a:lnSpc>
              <a:spcBef>
                <a:spcPts val="1000"/>
              </a:spcBef>
              <a:spcAft>
                <a:spcPts val="0"/>
              </a:spcAft>
              <a:buNone/>
            </a:pPr>
            <a:r>
              <a:t/>
            </a:r>
            <a:endParaRPr/>
          </a:p>
        </p:txBody>
      </p:sp>
      <p:sp>
        <p:nvSpPr>
          <p:cNvPr id="234" name="Google Shape;234;g22bb0b9dd8c_1_33"/>
          <p:cNvSpPr txBox="1"/>
          <p:nvPr>
            <p:ph type="title"/>
          </p:nvPr>
        </p:nvSpPr>
        <p:spPr>
          <a:xfrm>
            <a:off x="562628" y="43841"/>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Clr>
                <a:schemeClr val="lt1"/>
              </a:buClr>
              <a:buSzPts val="3600"/>
              <a:buFont typeface="Calibri"/>
              <a:buNone/>
            </a:pPr>
            <a:r>
              <a:rPr lang="en-US"/>
              <a:t>Results -</a:t>
            </a:r>
            <a:r>
              <a:rPr lang="en-US"/>
              <a:t> Bi-gram w/ Naive Bayes</a:t>
            </a:r>
            <a:endParaRPr/>
          </a:p>
        </p:txBody>
      </p:sp>
      <p:sp>
        <p:nvSpPr>
          <p:cNvPr id="235" name="Google Shape;235;g22bb0b9dd8c_1_33"/>
          <p:cNvSpPr txBox="1"/>
          <p:nvPr>
            <p:ph idx="12" type="sldNum"/>
          </p:nvPr>
        </p:nvSpPr>
        <p:spPr>
          <a:xfrm>
            <a:off x="255740" y="6362004"/>
            <a:ext cx="2743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fld id="{00000000-1234-1234-1234-123412341234}" type="slidenum">
              <a:rPr lang="en-US"/>
              <a:t>‹#›</a:t>
            </a:fld>
            <a:endParaRPr/>
          </a:p>
        </p:txBody>
      </p:sp>
      <p:graphicFrame>
        <p:nvGraphicFramePr>
          <p:cNvPr id="236" name="Google Shape;236;g22bb0b9dd8c_1_33"/>
          <p:cNvGraphicFramePr/>
          <p:nvPr/>
        </p:nvGraphicFramePr>
        <p:xfrm>
          <a:off x="2178700" y="2420800"/>
          <a:ext cx="3000000" cy="3000000"/>
        </p:xfrm>
        <a:graphic>
          <a:graphicData uri="http://schemas.openxmlformats.org/drawingml/2006/table">
            <a:tbl>
              <a:tblPr>
                <a:noFill/>
                <a:tableStyleId>{2CEEE3A6-8426-492C-93DB-715BE57FE24C}</a:tableStyleId>
              </a:tblPr>
              <a:tblGrid>
                <a:gridCol w="2049600"/>
                <a:gridCol w="2335100"/>
                <a:gridCol w="1753500"/>
                <a:gridCol w="1696400"/>
              </a:tblGrid>
              <a:tr h="679200">
                <a:tc>
                  <a:txBody>
                    <a:bodyPr/>
                    <a:lstStyle/>
                    <a:p>
                      <a:pPr indent="0" lvl="0" marL="0" rtl="0" algn="l">
                        <a:spcBef>
                          <a:spcPts val="0"/>
                        </a:spcBef>
                        <a:spcAft>
                          <a:spcPts val="0"/>
                        </a:spcAft>
                        <a:buNone/>
                      </a:pPr>
                      <a:r>
                        <a:rPr b="1" lang="en-US" sz="1600"/>
                        <a:t>Smoothing</a:t>
                      </a:r>
                      <a:endParaRPr b="1" sz="1600"/>
                    </a:p>
                  </a:txBody>
                  <a:tcPr marT="91425" marB="91425" marR="91425" marL="91425"/>
                </a:tc>
                <a:tc>
                  <a:txBody>
                    <a:bodyPr/>
                    <a:lstStyle/>
                    <a:p>
                      <a:pPr indent="0" lvl="0" marL="0" rtl="0" algn="l">
                        <a:spcBef>
                          <a:spcPts val="0"/>
                        </a:spcBef>
                        <a:spcAft>
                          <a:spcPts val="0"/>
                        </a:spcAft>
                        <a:buNone/>
                      </a:pPr>
                      <a:r>
                        <a:rPr b="1" lang="en-US"/>
                        <a:t>F1-Score</a:t>
                      </a:r>
                      <a:endParaRPr b="1"/>
                    </a:p>
                  </a:txBody>
                  <a:tcPr marT="91425" marB="91425" marR="91425" marL="91425"/>
                </a:tc>
                <a:tc>
                  <a:txBody>
                    <a:bodyPr/>
                    <a:lstStyle/>
                    <a:p>
                      <a:pPr indent="0" lvl="0" marL="0" rtl="0" algn="l">
                        <a:spcBef>
                          <a:spcPts val="0"/>
                        </a:spcBef>
                        <a:spcAft>
                          <a:spcPts val="0"/>
                        </a:spcAft>
                        <a:buNone/>
                      </a:pPr>
                      <a:r>
                        <a:rPr b="1" lang="en-US"/>
                        <a:t>Precision</a:t>
                      </a:r>
                      <a:endParaRPr b="1"/>
                    </a:p>
                  </a:txBody>
                  <a:tcPr marT="91425" marB="91425" marR="91425" marL="91425"/>
                </a:tc>
                <a:tc>
                  <a:txBody>
                    <a:bodyPr/>
                    <a:lstStyle/>
                    <a:p>
                      <a:pPr indent="0" lvl="0" marL="0" rtl="0" algn="l">
                        <a:spcBef>
                          <a:spcPts val="0"/>
                        </a:spcBef>
                        <a:spcAft>
                          <a:spcPts val="0"/>
                        </a:spcAft>
                        <a:buNone/>
                      </a:pPr>
                      <a:r>
                        <a:rPr b="1" lang="en-US"/>
                        <a:t>Recall</a:t>
                      </a:r>
                      <a:endParaRPr b="1"/>
                    </a:p>
                  </a:txBody>
                  <a:tcPr marT="91425" marB="91425" marR="91425" marL="91425"/>
                </a:tc>
              </a:tr>
              <a:tr h="457550">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0.168</a:t>
                      </a:r>
                      <a:endParaRPr/>
                    </a:p>
                  </a:txBody>
                  <a:tcPr marT="91425" marB="91425" marR="91425" marL="91425"/>
                </a:tc>
                <a:tc>
                  <a:txBody>
                    <a:bodyPr/>
                    <a:lstStyle/>
                    <a:p>
                      <a:pPr indent="0" lvl="0" marL="0" rtl="0" algn="l">
                        <a:spcBef>
                          <a:spcPts val="0"/>
                        </a:spcBef>
                        <a:spcAft>
                          <a:spcPts val="0"/>
                        </a:spcAft>
                        <a:buNone/>
                      </a:pPr>
                      <a:r>
                        <a:rPr lang="en-US"/>
                        <a:t>0.112</a:t>
                      </a:r>
                      <a:endParaRPr/>
                    </a:p>
                  </a:txBody>
                  <a:tcPr marT="91425" marB="91425" marR="91425" marL="91425"/>
                </a:tc>
                <a:tc>
                  <a:txBody>
                    <a:bodyPr/>
                    <a:lstStyle/>
                    <a:p>
                      <a:pPr indent="0" lvl="0" marL="0" rtl="0" algn="l">
                        <a:spcBef>
                          <a:spcPts val="0"/>
                        </a:spcBef>
                        <a:spcAft>
                          <a:spcPts val="0"/>
                        </a:spcAft>
                        <a:buNone/>
                      </a:pPr>
                      <a:r>
                        <a:rPr lang="en-US"/>
                        <a:t>0.334</a:t>
                      </a:r>
                      <a:endParaRPr/>
                    </a:p>
                  </a:txBody>
                  <a:tcPr marT="91425" marB="91425" marR="91425" marL="91425"/>
                </a:tc>
              </a:tr>
              <a:tr h="457550">
                <a:tc>
                  <a:txBody>
                    <a:bodyPr/>
                    <a:lstStyle/>
                    <a:p>
                      <a:pPr indent="0" lvl="0" marL="0" rtl="0" algn="l">
                        <a:spcBef>
                          <a:spcPts val="0"/>
                        </a:spcBef>
                        <a:spcAft>
                          <a:spcPts val="0"/>
                        </a:spcAft>
                        <a:buNone/>
                      </a:pPr>
                      <a:r>
                        <a:rPr lang="en-US"/>
                        <a:t>0.1</a:t>
                      </a:r>
                      <a:endParaRPr/>
                    </a:p>
                  </a:txBody>
                  <a:tcPr marT="91425" marB="91425" marR="91425" marL="91425"/>
                </a:tc>
                <a:tc>
                  <a:txBody>
                    <a:bodyPr/>
                    <a:lstStyle/>
                    <a:p>
                      <a:pPr indent="0" lvl="0" marL="0" rtl="0" algn="l">
                        <a:spcBef>
                          <a:spcPts val="0"/>
                        </a:spcBef>
                        <a:spcAft>
                          <a:spcPts val="0"/>
                        </a:spcAft>
                        <a:buNone/>
                      </a:pPr>
                      <a:r>
                        <a:rPr lang="en-US"/>
                        <a:t>0.193</a:t>
                      </a:r>
                      <a:endParaRPr/>
                    </a:p>
                  </a:txBody>
                  <a:tcPr marT="91425" marB="91425" marR="91425" marL="91425"/>
                </a:tc>
                <a:tc>
                  <a:txBody>
                    <a:bodyPr/>
                    <a:lstStyle/>
                    <a:p>
                      <a:pPr indent="0" lvl="0" marL="0" rtl="0" algn="l">
                        <a:spcBef>
                          <a:spcPts val="0"/>
                        </a:spcBef>
                        <a:spcAft>
                          <a:spcPts val="0"/>
                        </a:spcAft>
                        <a:buNone/>
                      </a:pPr>
                      <a:r>
                        <a:rPr lang="en-US"/>
                        <a:t>0.649</a:t>
                      </a:r>
                      <a:endParaRPr/>
                    </a:p>
                  </a:txBody>
                  <a:tcPr marT="91425" marB="91425" marR="91425" marL="91425"/>
                </a:tc>
                <a:tc>
                  <a:txBody>
                    <a:bodyPr/>
                    <a:lstStyle/>
                    <a:p>
                      <a:pPr indent="0" lvl="0" marL="0" rtl="0" algn="l">
                        <a:spcBef>
                          <a:spcPts val="0"/>
                        </a:spcBef>
                        <a:spcAft>
                          <a:spcPts val="0"/>
                        </a:spcAft>
                        <a:buNone/>
                      </a:pPr>
                      <a:r>
                        <a:rPr lang="en-US"/>
                        <a:t>0.252</a:t>
                      </a:r>
                      <a:endParaRPr/>
                    </a:p>
                  </a:txBody>
                  <a:tcPr marT="91425" marB="91425" marR="91425" marL="91425"/>
                </a:tc>
              </a:tr>
              <a:tr h="457550">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0.386</a:t>
                      </a:r>
                      <a:endParaRPr/>
                    </a:p>
                  </a:txBody>
                  <a:tcPr marT="91425" marB="91425" marR="91425" marL="91425"/>
                </a:tc>
                <a:tc>
                  <a:txBody>
                    <a:bodyPr/>
                    <a:lstStyle/>
                    <a:p>
                      <a:pPr indent="0" lvl="0" marL="0" rtl="0" algn="l">
                        <a:spcBef>
                          <a:spcPts val="0"/>
                        </a:spcBef>
                        <a:spcAft>
                          <a:spcPts val="0"/>
                        </a:spcAft>
                        <a:buNone/>
                      </a:pPr>
                      <a:r>
                        <a:rPr lang="en-US"/>
                        <a:t>0.587</a:t>
                      </a:r>
                      <a:endParaRPr/>
                    </a:p>
                  </a:txBody>
                  <a:tcPr marT="91425" marB="91425" marR="91425" marL="91425"/>
                </a:tc>
                <a:tc>
                  <a:txBody>
                    <a:bodyPr/>
                    <a:lstStyle/>
                    <a:p>
                      <a:pPr indent="0" lvl="0" marL="0" rtl="0" algn="l">
                        <a:spcBef>
                          <a:spcPts val="0"/>
                        </a:spcBef>
                        <a:spcAft>
                          <a:spcPts val="0"/>
                        </a:spcAft>
                        <a:buNone/>
                      </a:pPr>
                      <a:r>
                        <a:rPr lang="en-US"/>
                        <a:t>0.387</a:t>
                      </a:r>
                      <a:endParaRPr/>
                    </a:p>
                  </a:txBody>
                  <a:tcPr marT="91425" marB="91425" marR="91425" marL="91425"/>
                </a:tc>
              </a:tr>
              <a:tr h="457550">
                <a:tc>
                  <a:txBody>
                    <a:bodyPr/>
                    <a:lstStyle/>
                    <a:p>
                      <a:pPr indent="0" lvl="0" marL="0" rtl="0" algn="l">
                        <a:spcBef>
                          <a:spcPts val="0"/>
                        </a:spcBef>
                        <a:spcAft>
                          <a:spcPts val="0"/>
                        </a:spcAft>
                        <a:buNone/>
                      </a:pPr>
                      <a:r>
                        <a:rPr lang="en-US"/>
                        <a:t>7</a:t>
                      </a:r>
                      <a:endParaRPr/>
                    </a:p>
                  </a:txBody>
                  <a:tcPr marT="91425" marB="91425" marR="91425" marL="91425">
                    <a:solidFill>
                      <a:schemeClr val="accent2"/>
                    </a:solidFill>
                  </a:tcPr>
                </a:tc>
                <a:tc>
                  <a:txBody>
                    <a:bodyPr/>
                    <a:lstStyle/>
                    <a:p>
                      <a:pPr indent="0" lvl="0" marL="0" rtl="0" algn="l">
                        <a:spcBef>
                          <a:spcPts val="0"/>
                        </a:spcBef>
                        <a:spcAft>
                          <a:spcPts val="0"/>
                        </a:spcAft>
                        <a:buNone/>
                      </a:pPr>
                      <a:r>
                        <a:rPr lang="en-US"/>
                        <a:t>0.615</a:t>
                      </a:r>
                      <a:endParaRPr/>
                    </a:p>
                  </a:txBody>
                  <a:tcPr marT="91425" marB="91425" marR="91425" marL="91425">
                    <a:solidFill>
                      <a:schemeClr val="accent2"/>
                    </a:solidFill>
                  </a:tcPr>
                </a:tc>
                <a:tc>
                  <a:txBody>
                    <a:bodyPr/>
                    <a:lstStyle/>
                    <a:p>
                      <a:pPr indent="0" lvl="0" marL="0" rtl="0" algn="l">
                        <a:spcBef>
                          <a:spcPts val="0"/>
                        </a:spcBef>
                        <a:spcAft>
                          <a:spcPts val="0"/>
                        </a:spcAft>
                        <a:buNone/>
                      </a:pPr>
                      <a:r>
                        <a:rPr lang="en-US"/>
                        <a:t>0.607</a:t>
                      </a:r>
                      <a:endParaRPr/>
                    </a:p>
                  </a:txBody>
                  <a:tcPr marT="91425" marB="91425" marR="91425" marL="91425">
                    <a:solidFill>
                      <a:schemeClr val="accent2"/>
                    </a:solidFill>
                  </a:tcPr>
                </a:tc>
                <a:tc>
                  <a:txBody>
                    <a:bodyPr/>
                    <a:lstStyle/>
                    <a:p>
                      <a:pPr indent="0" lvl="0" marL="0" rtl="0" algn="l">
                        <a:spcBef>
                          <a:spcPts val="0"/>
                        </a:spcBef>
                        <a:spcAft>
                          <a:spcPts val="0"/>
                        </a:spcAft>
                        <a:buNone/>
                      </a:pPr>
                      <a:r>
                        <a:rPr lang="en-US"/>
                        <a:t>0.646</a:t>
                      </a:r>
                      <a:endParaRPr/>
                    </a:p>
                  </a:txBody>
                  <a:tcPr marT="91425" marB="91425" marR="91425" marL="91425">
                    <a:solidFill>
                      <a:schemeClr val="accent2"/>
                    </a:solidFill>
                  </a:tcPr>
                </a:tc>
              </a:tr>
              <a:tr h="457550">
                <a:tc>
                  <a:txBody>
                    <a:bodyPr/>
                    <a:lstStyle/>
                    <a:p>
                      <a:pPr indent="0" lvl="0" marL="0" rtl="0" algn="l">
                        <a:spcBef>
                          <a:spcPts val="0"/>
                        </a:spcBef>
                        <a:spcAft>
                          <a:spcPts val="0"/>
                        </a:spcAft>
                        <a:buNone/>
                      </a:pPr>
                      <a:r>
                        <a:rPr lang="en-US"/>
                        <a:t>10</a:t>
                      </a:r>
                      <a:endParaRPr/>
                    </a:p>
                  </a:txBody>
                  <a:tcPr marT="91425" marB="91425" marR="91425" marL="91425"/>
                </a:tc>
                <a:tc>
                  <a:txBody>
                    <a:bodyPr/>
                    <a:lstStyle/>
                    <a:p>
                      <a:pPr indent="0" lvl="0" marL="0" rtl="0" algn="l">
                        <a:spcBef>
                          <a:spcPts val="0"/>
                        </a:spcBef>
                        <a:spcAft>
                          <a:spcPts val="0"/>
                        </a:spcAft>
                        <a:buNone/>
                      </a:pPr>
                      <a:r>
                        <a:rPr lang="en-US"/>
                        <a:t>0.573</a:t>
                      </a:r>
                      <a:endParaRPr/>
                    </a:p>
                  </a:txBody>
                  <a:tcPr marT="91425" marB="91425" marR="91425" marL="91425"/>
                </a:tc>
                <a:tc>
                  <a:txBody>
                    <a:bodyPr/>
                    <a:lstStyle/>
                    <a:p>
                      <a:pPr indent="0" lvl="0" marL="0" rtl="0" algn="l">
                        <a:spcBef>
                          <a:spcPts val="0"/>
                        </a:spcBef>
                        <a:spcAft>
                          <a:spcPts val="0"/>
                        </a:spcAft>
                        <a:buNone/>
                      </a:pPr>
                      <a:r>
                        <a:rPr lang="en-US"/>
                        <a:t>0.578</a:t>
                      </a:r>
                      <a:endParaRPr/>
                    </a:p>
                  </a:txBody>
                  <a:tcPr marT="91425" marB="91425" marR="91425" marL="91425"/>
                </a:tc>
                <a:tc>
                  <a:txBody>
                    <a:bodyPr/>
                    <a:lstStyle/>
                    <a:p>
                      <a:pPr indent="0" lvl="0" marL="0" rtl="0" algn="l">
                        <a:spcBef>
                          <a:spcPts val="0"/>
                        </a:spcBef>
                        <a:spcAft>
                          <a:spcPts val="0"/>
                        </a:spcAft>
                        <a:buNone/>
                      </a:pPr>
                      <a:r>
                        <a:rPr lang="en-US"/>
                        <a:t>0.613</a:t>
                      </a:r>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22bb0b9dd8c_1_40"/>
          <p:cNvSpPr txBox="1"/>
          <p:nvPr>
            <p:ph idx="1" type="body"/>
          </p:nvPr>
        </p:nvSpPr>
        <p:spPr>
          <a:xfrm>
            <a:off x="562625" y="1372675"/>
            <a:ext cx="10515600" cy="4989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b="1" lang="en-US" sz="3300"/>
              <a:t>Naive Bayes : </a:t>
            </a:r>
            <a:r>
              <a:rPr b="1" lang="en-US" sz="3300">
                <a:solidFill>
                  <a:srgbClr val="E32726"/>
                </a:solidFill>
              </a:rPr>
              <a:t>Combined</a:t>
            </a:r>
            <a:endParaRPr/>
          </a:p>
          <a:p>
            <a:pPr indent="-254000" lvl="0" marL="228600" rtl="0" algn="l">
              <a:lnSpc>
                <a:spcPct val="90000"/>
              </a:lnSpc>
              <a:spcBef>
                <a:spcPts val="1000"/>
              </a:spcBef>
              <a:spcAft>
                <a:spcPts val="0"/>
              </a:spcAft>
              <a:buSzPts val="2800"/>
              <a:buChar char="•"/>
            </a:pPr>
            <a:r>
              <a:rPr lang="en-US"/>
              <a:t>Parameters tuned:</a:t>
            </a:r>
            <a:endParaRPr/>
          </a:p>
          <a:p>
            <a:pPr indent="-381000" lvl="1" marL="914400" rtl="0" algn="l">
              <a:lnSpc>
                <a:spcPct val="90000"/>
              </a:lnSpc>
              <a:spcBef>
                <a:spcPts val="1000"/>
              </a:spcBef>
              <a:spcAft>
                <a:spcPts val="0"/>
              </a:spcAft>
              <a:buSzPts val="2400"/>
              <a:buChar char="•"/>
            </a:pPr>
            <a:r>
              <a:rPr lang="en-US"/>
              <a:t>Smoothing </a:t>
            </a:r>
            <a:endParaRPr/>
          </a:p>
          <a:p>
            <a:pPr indent="-254000" lvl="0" marL="228600" rtl="0" algn="l">
              <a:lnSpc>
                <a:spcPct val="90000"/>
              </a:lnSpc>
              <a:spcBef>
                <a:spcPts val="1000"/>
              </a:spcBef>
              <a:spcAft>
                <a:spcPts val="0"/>
              </a:spcAft>
              <a:buSzPts val="2800"/>
              <a:buChar char="•"/>
            </a:pPr>
            <a:r>
              <a:rPr lang="en-US"/>
              <a:t>Best Parameter</a:t>
            </a:r>
            <a:endParaRPr/>
          </a:p>
          <a:p>
            <a:pPr indent="-254000" lvl="0" marL="228600" rtl="0" algn="l">
              <a:lnSpc>
                <a:spcPct val="90000"/>
              </a:lnSpc>
              <a:spcBef>
                <a:spcPts val="1000"/>
              </a:spcBef>
              <a:spcAft>
                <a:spcPts val="0"/>
              </a:spcAft>
              <a:buSzPts val="2800"/>
              <a:buChar char="•"/>
            </a:pPr>
            <a:r>
              <a:rPr lang="en-US"/>
              <a:t>smoothing = 0.5;  </a:t>
            </a:r>
            <a:endParaRPr/>
          </a:p>
          <a:p>
            <a:pPr indent="-381000" lvl="1" marL="914400" rtl="0" algn="l">
              <a:lnSpc>
                <a:spcPct val="90000"/>
              </a:lnSpc>
              <a:spcBef>
                <a:spcPts val="1000"/>
              </a:spcBef>
              <a:spcAft>
                <a:spcPts val="0"/>
              </a:spcAft>
              <a:buSzPts val="2400"/>
              <a:buChar char="•"/>
            </a:pPr>
            <a:r>
              <a:rPr lang="en-US"/>
              <a:t>F1-score = 0.649</a:t>
            </a:r>
            <a:endParaRPr/>
          </a:p>
          <a:p>
            <a:pPr indent="-381000" lvl="1" marL="914400" rtl="0" algn="l">
              <a:lnSpc>
                <a:spcPct val="90000"/>
              </a:lnSpc>
              <a:spcBef>
                <a:spcPts val="1000"/>
              </a:spcBef>
              <a:spcAft>
                <a:spcPts val="0"/>
              </a:spcAft>
              <a:buSzPts val="2400"/>
              <a:buChar char="•"/>
            </a:pPr>
            <a:r>
              <a:rPr lang="en-US"/>
              <a:t>Precision = 0.648</a:t>
            </a:r>
            <a:endParaRPr/>
          </a:p>
          <a:p>
            <a:pPr indent="-381000" lvl="1" marL="914400" rtl="0" algn="l">
              <a:lnSpc>
                <a:spcPct val="90000"/>
              </a:lnSpc>
              <a:spcBef>
                <a:spcPts val="1000"/>
              </a:spcBef>
              <a:spcAft>
                <a:spcPts val="0"/>
              </a:spcAft>
              <a:buSzPts val="2400"/>
              <a:buChar char="•"/>
            </a:pPr>
            <a:r>
              <a:rPr lang="en-US"/>
              <a:t>Recall = 0.653</a:t>
            </a:r>
            <a:endParaRPr/>
          </a:p>
          <a:p>
            <a:pPr indent="0" lvl="0" marL="457200" rtl="0" algn="l">
              <a:lnSpc>
                <a:spcPct val="90000"/>
              </a:lnSpc>
              <a:spcBef>
                <a:spcPts val="1000"/>
              </a:spcBef>
              <a:spcAft>
                <a:spcPts val="0"/>
              </a:spcAft>
              <a:buNone/>
            </a:pPr>
            <a:r>
              <a:t/>
            </a:r>
            <a:endParaRPr/>
          </a:p>
        </p:txBody>
      </p:sp>
      <p:sp>
        <p:nvSpPr>
          <p:cNvPr id="242" name="Google Shape;242;g22bb0b9dd8c_1_40"/>
          <p:cNvSpPr txBox="1"/>
          <p:nvPr>
            <p:ph type="title"/>
          </p:nvPr>
        </p:nvSpPr>
        <p:spPr>
          <a:xfrm>
            <a:off x="562628" y="43841"/>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Clr>
                <a:schemeClr val="lt1"/>
              </a:buClr>
              <a:buSzPts val="3600"/>
              <a:buFont typeface="Calibri"/>
              <a:buNone/>
            </a:pPr>
            <a:r>
              <a:rPr lang="en-US"/>
              <a:t>Results - Combined</a:t>
            </a:r>
            <a:r>
              <a:rPr lang="en-US"/>
              <a:t> w/ Naive Bayes</a:t>
            </a:r>
            <a:endParaRPr/>
          </a:p>
        </p:txBody>
      </p:sp>
      <p:sp>
        <p:nvSpPr>
          <p:cNvPr id="243" name="Google Shape;243;g22bb0b9dd8c_1_40"/>
          <p:cNvSpPr txBox="1"/>
          <p:nvPr>
            <p:ph idx="12" type="sldNum"/>
          </p:nvPr>
        </p:nvSpPr>
        <p:spPr>
          <a:xfrm>
            <a:off x="255740" y="6362004"/>
            <a:ext cx="2743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2bb0b9dd8c_1_46"/>
          <p:cNvSpPr txBox="1"/>
          <p:nvPr>
            <p:ph idx="1" type="body"/>
          </p:nvPr>
        </p:nvSpPr>
        <p:spPr>
          <a:xfrm>
            <a:off x="562625" y="1372675"/>
            <a:ext cx="10398000" cy="14505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rgbClr val="E32726"/>
              </a:buClr>
              <a:buSzPts val="2400"/>
              <a:buChar char="•"/>
            </a:pPr>
            <a:r>
              <a:rPr lang="en-US"/>
              <a:t>Hyper Parameters Tuning</a:t>
            </a:r>
            <a:endParaRPr/>
          </a:p>
          <a:p>
            <a:pPr indent="0" lvl="0" marL="457200" rtl="0" algn="l">
              <a:lnSpc>
                <a:spcPct val="90000"/>
              </a:lnSpc>
              <a:spcBef>
                <a:spcPts val="1000"/>
              </a:spcBef>
              <a:spcAft>
                <a:spcPts val="0"/>
              </a:spcAft>
              <a:buNone/>
            </a:pPr>
            <a:r>
              <a:t/>
            </a:r>
            <a:endParaRPr/>
          </a:p>
          <a:p>
            <a:pPr indent="0" lvl="0" marL="457200" rtl="0" algn="l">
              <a:lnSpc>
                <a:spcPct val="90000"/>
              </a:lnSpc>
              <a:spcBef>
                <a:spcPts val="1000"/>
              </a:spcBef>
              <a:spcAft>
                <a:spcPts val="0"/>
              </a:spcAft>
              <a:buNone/>
            </a:pPr>
            <a:r>
              <a:t/>
            </a:r>
            <a:endParaRPr/>
          </a:p>
        </p:txBody>
      </p:sp>
      <p:sp>
        <p:nvSpPr>
          <p:cNvPr id="249" name="Google Shape;249;g22bb0b9dd8c_1_46"/>
          <p:cNvSpPr txBox="1"/>
          <p:nvPr>
            <p:ph type="title"/>
          </p:nvPr>
        </p:nvSpPr>
        <p:spPr>
          <a:xfrm>
            <a:off x="562628" y="43841"/>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Clr>
                <a:schemeClr val="lt1"/>
              </a:buClr>
              <a:buSzPts val="3600"/>
              <a:buFont typeface="Calibri"/>
              <a:buNone/>
            </a:pPr>
            <a:r>
              <a:rPr lang="en-US"/>
              <a:t>Results - </a:t>
            </a:r>
            <a:r>
              <a:rPr lang="en-US"/>
              <a:t>Combined w/ Naive Bayes</a:t>
            </a:r>
            <a:endParaRPr/>
          </a:p>
        </p:txBody>
      </p:sp>
      <p:sp>
        <p:nvSpPr>
          <p:cNvPr id="250" name="Google Shape;250;g22bb0b9dd8c_1_46"/>
          <p:cNvSpPr txBox="1"/>
          <p:nvPr>
            <p:ph idx="12" type="sldNum"/>
          </p:nvPr>
        </p:nvSpPr>
        <p:spPr>
          <a:xfrm>
            <a:off x="255740" y="6362004"/>
            <a:ext cx="2743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fld id="{00000000-1234-1234-1234-123412341234}" type="slidenum">
              <a:rPr lang="en-US"/>
              <a:t>‹#›</a:t>
            </a:fld>
            <a:endParaRPr/>
          </a:p>
        </p:txBody>
      </p:sp>
      <p:graphicFrame>
        <p:nvGraphicFramePr>
          <p:cNvPr id="251" name="Google Shape;251;g22bb0b9dd8c_1_46"/>
          <p:cNvGraphicFramePr/>
          <p:nvPr/>
        </p:nvGraphicFramePr>
        <p:xfrm>
          <a:off x="2178700" y="2420800"/>
          <a:ext cx="3000000" cy="3000000"/>
        </p:xfrm>
        <a:graphic>
          <a:graphicData uri="http://schemas.openxmlformats.org/drawingml/2006/table">
            <a:tbl>
              <a:tblPr>
                <a:noFill/>
                <a:tableStyleId>{2CEEE3A6-8426-492C-93DB-715BE57FE24C}</a:tableStyleId>
              </a:tblPr>
              <a:tblGrid>
                <a:gridCol w="2049600"/>
                <a:gridCol w="2335100"/>
                <a:gridCol w="1753500"/>
                <a:gridCol w="1696400"/>
              </a:tblGrid>
              <a:tr h="679200">
                <a:tc>
                  <a:txBody>
                    <a:bodyPr/>
                    <a:lstStyle/>
                    <a:p>
                      <a:pPr indent="0" lvl="0" marL="0" rtl="0" algn="l">
                        <a:spcBef>
                          <a:spcPts val="0"/>
                        </a:spcBef>
                        <a:spcAft>
                          <a:spcPts val="0"/>
                        </a:spcAft>
                        <a:buNone/>
                      </a:pPr>
                      <a:r>
                        <a:rPr b="1" lang="en-US" sz="1600"/>
                        <a:t>Smoothing</a:t>
                      </a:r>
                      <a:endParaRPr b="1" sz="1600"/>
                    </a:p>
                  </a:txBody>
                  <a:tcPr marT="91425" marB="91425" marR="91425" marL="91425"/>
                </a:tc>
                <a:tc>
                  <a:txBody>
                    <a:bodyPr/>
                    <a:lstStyle/>
                    <a:p>
                      <a:pPr indent="0" lvl="0" marL="0" rtl="0" algn="l">
                        <a:spcBef>
                          <a:spcPts val="0"/>
                        </a:spcBef>
                        <a:spcAft>
                          <a:spcPts val="0"/>
                        </a:spcAft>
                        <a:buNone/>
                      </a:pPr>
                      <a:r>
                        <a:rPr b="1" lang="en-US"/>
                        <a:t>F1-Score</a:t>
                      </a:r>
                      <a:endParaRPr b="1"/>
                    </a:p>
                  </a:txBody>
                  <a:tcPr marT="91425" marB="91425" marR="91425" marL="91425"/>
                </a:tc>
                <a:tc>
                  <a:txBody>
                    <a:bodyPr/>
                    <a:lstStyle/>
                    <a:p>
                      <a:pPr indent="0" lvl="0" marL="0" rtl="0" algn="l">
                        <a:spcBef>
                          <a:spcPts val="0"/>
                        </a:spcBef>
                        <a:spcAft>
                          <a:spcPts val="0"/>
                        </a:spcAft>
                        <a:buNone/>
                      </a:pPr>
                      <a:r>
                        <a:rPr b="1" lang="en-US"/>
                        <a:t>Precision</a:t>
                      </a:r>
                      <a:endParaRPr b="1"/>
                    </a:p>
                  </a:txBody>
                  <a:tcPr marT="91425" marB="91425" marR="91425" marL="91425"/>
                </a:tc>
                <a:tc>
                  <a:txBody>
                    <a:bodyPr/>
                    <a:lstStyle/>
                    <a:p>
                      <a:pPr indent="0" lvl="0" marL="0" rtl="0" algn="l">
                        <a:spcBef>
                          <a:spcPts val="0"/>
                        </a:spcBef>
                        <a:spcAft>
                          <a:spcPts val="0"/>
                        </a:spcAft>
                        <a:buNone/>
                      </a:pPr>
                      <a:r>
                        <a:rPr b="1" lang="en-US"/>
                        <a:t>Recall</a:t>
                      </a:r>
                      <a:endParaRPr b="1"/>
                    </a:p>
                  </a:txBody>
                  <a:tcPr marT="91425" marB="91425" marR="91425" marL="91425"/>
                </a:tc>
              </a:tr>
              <a:tr h="457550">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0.200</a:t>
                      </a:r>
                      <a:endParaRPr/>
                    </a:p>
                  </a:txBody>
                  <a:tcPr marT="91425" marB="91425" marR="91425" marL="91425"/>
                </a:tc>
                <a:tc>
                  <a:txBody>
                    <a:bodyPr/>
                    <a:lstStyle/>
                    <a:p>
                      <a:pPr indent="0" lvl="0" marL="0" rtl="0" algn="l">
                        <a:spcBef>
                          <a:spcPts val="0"/>
                        </a:spcBef>
                        <a:spcAft>
                          <a:spcPts val="0"/>
                        </a:spcAft>
                        <a:buNone/>
                      </a:pPr>
                      <a:r>
                        <a:rPr lang="en-US"/>
                        <a:t>0.137</a:t>
                      </a:r>
                      <a:endParaRPr/>
                    </a:p>
                  </a:txBody>
                  <a:tcPr marT="91425" marB="91425" marR="91425" marL="91425"/>
                </a:tc>
                <a:tc>
                  <a:txBody>
                    <a:bodyPr/>
                    <a:lstStyle/>
                    <a:p>
                      <a:pPr indent="0" lvl="0" marL="0" rtl="0" algn="l">
                        <a:spcBef>
                          <a:spcPts val="0"/>
                        </a:spcBef>
                        <a:spcAft>
                          <a:spcPts val="0"/>
                        </a:spcAft>
                        <a:buNone/>
                      </a:pPr>
                      <a:r>
                        <a:rPr lang="en-US"/>
                        <a:t>0.370</a:t>
                      </a:r>
                      <a:endParaRPr/>
                    </a:p>
                  </a:txBody>
                  <a:tcPr marT="91425" marB="91425" marR="91425" marL="91425"/>
                </a:tc>
              </a:tr>
              <a:tr h="457550">
                <a:tc>
                  <a:txBody>
                    <a:bodyPr/>
                    <a:lstStyle/>
                    <a:p>
                      <a:pPr indent="0" lvl="0" marL="0" rtl="0" algn="l">
                        <a:spcBef>
                          <a:spcPts val="0"/>
                        </a:spcBef>
                        <a:spcAft>
                          <a:spcPts val="0"/>
                        </a:spcAft>
                        <a:buNone/>
                      </a:pPr>
                      <a:r>
                        <a:rPr lang="en-US"/>
                        <a:t>0.1</a:t>
                      </a:r>
                      <a:endParaRPr/>
                    </a:p>
                  </a:txBody>
                  <a:tcPr marT="91425" marB="91425" marR="91425" marL="91425"/>
                </a:tc>
                <a:tc>
                  <a:txBody>
                    <a:bodyPr/>
                    <a:lstStyle/>
                    <a:p>
                      <a:pPr indent="0" lvl="0" marL="0" rtl="0" algn="l">
                        <a:spcBef>
                          <a:spcPts val="0"/>
                        </a:spcBef>
                        <a:spcAft>
                          <a:spcPts val="0"/>
                        </a:spcAft>
                        <a:buNone/>
                      </a:pPr>
                      <a:r>
                        <a:rPr lang="en-US"/>
                        <a:t>0.627</a:t>
                      </a:r>
                      <a:endParaRPr/>
                    </a:p>
                  </a:txBody>
                  <a:tcPr marT="91425" marB="91425" marR="91425" marL="91425"/>
                </a:tc>
                <a:tc>
                  <a:txBody>
                    <a:bodyPr/>
                    <a:lstStyle/>
                    <a:p>
                      <a:pPr indent="0" lvl="0" marL="0" rtl="0" algn="l">
                        <a:spcBef>
                          <a:spcPts val="0"/>
                        </a:spcBef>
                        <a:spcAft>
                          <a:spcPts val="0"/>
                        </a:spcAft>
                        <a:buNone/>
                      </a:pPr>
                      <a:r>
                        <a:rPr lang="en-US"/>
                        <a:t>0.642</a:t>
                      </a:r>
                      <a:endParaRPr/>
                    </a:p>
                  </a:txBody>
                  <a:tcPr marT="91425" marB="91425" marR="91425" marL="91425"/>
                </a:tc>
                <a:tc>
                  <a:txBody>
                    <a:bodyPr/>
                    <a:lstStyle/>
                    <a:p>
                      <a:pPr indent="0" lvl="0" marL="0" rtl="0" algn="l">
                        <a:spcBef>
                          <a:spcPts val="0"/>
                        </a:spcBef>
                        <a:spcAft>
                          <a:spcPts val="0"/>
                        </a:spcAft>
                        <a:buNone/>
                      </a:pPr>
                      <a:r>
                        <a:rPr lang="en-US"/>
                        <a:t>0.617</a:t>
                      </a:r>
                      <a:endParaRPr/>
                    </a:p>
                  </a:txBody>
                  <a:tcPr marT="91425" marB="91425" marR="91425" marL="91425"/>
                </a:tc>
              </a:tr>
              <a:tr h="457550">
                <a:tc>
                  <a:txBody>
                    <a:bodyPr/>
                    <a:lstStyle/>
                    <a:p>
                      <a:pPr indent="0" lvl="0" marL="0" rtl="0" algn="l">
                        <a:spcBef>
                          <a:spcPts val="0"/>
                        </a:spcBef>
                        <a:spcAft>
                          <a:spcPts val="0"/>
                        </a:spcAft>
                        <a:buNone/>
                      </a:pPr>
                      <a:r>
                        <a:rPr lang="en-US"/>
                        <a:t>0.5</a:t>
                      </a:r>
                      <a:endParaRPr/>
                    </a:p>
                  </a:txBody>
                  <a:tcPr marT="91425" marB="91425" marR="91425" marL="91425">
                    <a:solidFill>
                      <a:schemeClr val="accent2"/>
                    </a:solidFill>
                  </a:tcPr>
                </a:tc>
                <a:tc>
                  <a:txBody>
                    <a:bodyPr/>
                    <a:lstStyle/>
                    <a:p>
                      <a:pPr indent="0" lvl="0" marL="0" rtl="0" algn="l">
                        <a:spcBef>
                          <a:spcPts val="0"/>
                        </a:spcBef>
                        <a:spcAft>
                          <a:spcPts val="0"/>
                        </a:spcAft>
                        <a:buNone/>
                      </a:pPr>
                      <a:r>
                        <a:rPr lang="en-US"/>
                        <a:t>0.649</a:t>
                      </a:r>
                      <a:endParaRPr/>
                    </a:p>
                  </a:txBody>
                  <a:tcPr marT="91425" marB="91425" marR="91425" marL="91425">
                    <a:solidFill>
                      <a:schemeClr val="accent2"/>
                    </a:solidFill>
                  </a:tcPr>
                </a:tc>
                <a:tc>
                  <a:txBody>
                    <a:bodyPr/>
                    <a:lstStyle/>
                    <a:p>
                      <a:pPr indent="0" lvl="0" marL="0" rtl="0" algn="l">
                        <a:spcBef>
                          <a:spcPts val="0"/>
                        </a:spcBef>
                        <a:spcAft>
                          <a:spcPts val="0"/>
                        </a:spcAft>
                        <a:buNone/>
                      </a:pPr>
                      <a:r>
                        <a:rPr lang="en-US"/>
                        <a:t>0.648</a:t>
                      </a:r>
                      <a:endParaRPr/>
                    </a:p>
                  </a:txBody>
                  <a:tcPr marT="91425" marB="91425" marR="91425" marL="91425">
                    <a:solidFill>
                      <a:schemeClr val="accent2"/>
                    </a:solidFill>
                  </a:tcPr>
                </a:tc>
                <a:tc>
                  <a:txBody>
                    <a:bodyPr/>
                    <a:lstStyle/>
                    <a:p>
                      <a:pPr indent="0" lvl="0" marL="0" rtl="0" algn="l">
                        <a:spcBef>
                          <a:spcPts val="0"/>
                        </a:spcBef>
                        <a:spcAft>
                          <a:spcPts val="0"/>
                        </a:spcAft>
                        <a:buNone/>
                      </a:pPr>
                      <a:r>
                        <a:rPr lang="en-US"/>
                        <a:t>0.653</a:t>
                      </a:r>
                      <a:endParaRPr/>
                    </a:p>
                  </a:txBody>
                  <a:tcPr marT="91425" marB="91425" marR="91425" marL="91425">
                    <a:solidFill>
                      <a:schemeClr val="accent2"/>
                    </a:solidFill>
                  </a:tcPr>
                </a:tc>
              </a:tr>
              <a:tr h="457550">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0.615</a:t>
                      </a:r>
                      <a:endParaRPr/>
                    </a:p>
                  </a:txBody>
                  <a:tcPr marT="91425" marB="91425" marR="91425" marL="91425"/>
                </a:tc>
                <a:tc>
                  <a:txBody>
                    <a:bodyPr/>
                    <a:lstStyle/>
                    <a:p>
                      <a:pPr indent="0" lvl="0" marL="0" rtl="0" algn="l">
                        <a:spcBef>
                          <a:spcPts val="0"/>
                        </a:spcBef>
                        <a:spcAft>
                          <a:spcPts val="0"/>
                        </a:spcAft>
                        <a:buNone/>
                      </a:pPr>
                      <a:r>
                        <a:rPr lang="en-US"/>
                        <a:t>0.658</a:t>
                      </a:r>
                      <a:endParaRPr/>
                    </a:p>
                  </a:txBody>
                  <a:tcPr marT="91425" marB="91425" marR="91425" marL="91425"/>
                </a:tc>
                <a:tc>
                  <a:txBody>
                    <a:bodyPr/>
                    <a:lstStyle/>
                    <a:p>
                      <a:pPr indent="0" lvl="0" marL="0" rtl="0" algn="l">
                        <a:spcBef>
                          <a:spcPts val="0"/>
                        </a:spcBef>
                        <a:spcAft>
                          <a:spcPts val="0"/>
                        </a:spcAft>
                        <a:buNone/>
                      </a:pPr>
                      <a:r>
                        <a:rPr lang="en-US"/>
                        <a:t>0.654</a:t>
                      </a:r>
                      <a:endParaRPr/>
                    </a:p>
                  </a:txBody>
                  <a:tcPr marT="91425" marB="91425" marR="91425" marL="91425"/>
                </a:tc>
              </a:tr>
              <a:tr h="457550">
                <a:tc>
                  <a:txBody>
                    <a:bodyPr/>
                    <a:lstStyle/>
                    <a:p>
                      <a:pPr indent="0" lvl="0" marL="0" rtl="0" algn="l">
                        <a:spcBef>
                          <a:spcPts val="0"/>
                        </a:spcBef>
                        <a:spcAft>
                          <a:spcPts val="0"/>
                        </a:spcAft>
                        <a:buNone/>
                      </a:pPr>
                      <a:r>
                        <a:rPr lang="en-US"/>
                        <a:t>10</a:t>
                      </a:r>
                      <a:endParaRPr/>
                    </a:p>
                  </a:txBody>
                  <a:tcPr marT="91425" marB="91425" marR="91425" marL="91425"/>
                </a:tc>
                <a:tc>
                  <a:txBody>
                    <a:bodyPr/>
                    <a:lstStyle/>
                    <a:p>
                      <a:pPr indent="0" lvl="0" marL="0" rtl="0" algn="l">
                        <a:spcBef>
                          <a:spcPts val="0"/>
                        </a:spcBef>
                        <a:spcAft>
                          <a:spcPts val="0"/>
                        </a:spcAft>
                        <a:buNone/>
                      </a:pPr>
                      <a:r>
                        <a:rPr lang="en-US"/>
                        <a:t>0.328</a:t>
                      </a:r>
                      <a:endParaRPr/>
                    </a:p>
                  </a:txBody>
                  <a:tcPr marT="91425" marB="91425" marR="91425" marL="91425"/>
                </a:tc>
                <a:tc>
                  <a:txBody>
                    <a:bodyPr/>
                    <a:lstStyle/>
                    <a:p>
                      <a:pPr indent="0" lvl="0" marL="0" rtl="0" algn="l">
                        <a:spcBef>
                          <a:spcPts val="0"/>
                        </a:spcBef>
                        <a:spcAft>
                          <a:spcPts val="0"/>
                        </a:spcAft>
                        <a:buNone/>
                      </a:pPr>
                      <a:r>
                        <a:rPr lang="en-US"/>
                        <a:t>0.530</a:t>
                      </a:r>
                      <a:endParaRPr/>
                    </a:p>
                  </a:txBody>
                  <a:tcPr marT="91425" marB="91425" marR="91425" marL="91425"/>
                </a:tc>
                <a:tc>
                  <a:txBody>
                    <a:bodyPr/>
                    <a:lstStyle/>
                    <a:p>
                      <a:pPr indent="0" lvl="0" marL="0" rtl="0" algn="l">
                        <a:spcBef>
                          <a:spcPts val="0"/>
                        </a:spcBef>
                        <a:spcAft>
                          <a:spcPts val="0"/>
                        </a:spcAft>
                        <a:buNone/>
                      </a:pPr>
                      <a:r>
                        <a:rPr lang="en-US"/>
                        <a:t>0.465</a:t>
                      </a:r>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1432ecc389_1_121"/>
          <p:cNvSpPr txBox="1"/>
          <p:nvPr>
            <p:ph idx="1" type="body"/>
          </p:nvPr>
        </p:nvSpPr>
        <p:spPr>
          <a:xfrm>
            <a:off x="562625" y="1372675"/>
            <a:ext cx="10515600" cy="4989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b="1" lang="en-US" sz="3300"/>
              <a:t>Naive Bayes : </a:t>
            </a:r>
            <a:r>
              <a:rPr b="1" lang="en-US" sz="3300">
                <a:solidFill>
                  <a:srgbClr val="E32726"/>
                </a:solidFill>
              </a:rPr>
              <a:t>TF-IDF</a:t>
            </a:r>
            <a:endParaRPr/>
          </a:p>
          <a:p>
            <a:pPr indent="-254000" lvl="0" marL="228600" rtl="0" algn="l">
              <a:lnSpc>
                <a:spcPct val="90000"/>
              </a:lnSpc>
              <a:spcBef>
                <a:spcPts val="1000"/>
              </a:spcBef>
              <a:spcAft>
                <a:spcPts val="0"/>
              </a:spcAft>
              <a:buSzPts val="2800"/>
              <a:buChar char="•"/>
            </a:pPr>
            <a:r>
              <a:rPr lang="en-US"/>
              <a:t>Parameters tuned:</a:t>
            </a:r>
            <a:endParaRPr/>
          </a:p>
          <a:p>
            <a:pPr indent="-381000" lvl="1" marL="914400" rtl="0" algn="l">
              <a:lnSpc>
                <a:spcPct val="90000"/>
              </a:lnSpc>
              <a:spcBef>
                <a:spcPts val="1000"/>
              </a:spcBef>
              <a:spcAft>
                <a:spcPts val="0"/>
              </a:spcAft>
              <a:buSzPts val="2400"/>
              <a:buChar char="•"/>
            </a:pPr>
            <a:r>
              <a:rPr lang="en-US"/>
              <a:t>Smoothing </a:t>
            </a:r>
            <a:endParaRPr/>
          </a:p>
          <a:p>
            <a:pPr indent="-254000" lvl="0" marL="228600" rtl="0" algn="l">
              <a:lnSpc>
                <a:spcPct val="90000"/>
              </a:lnSpc>
              <a:spcBef>
                <a:spcPts val="1000"/>
              </a:spcBef>
              <a:spcAft>
                <a:spcPts val="0"/>
              </a:spcAft>
              <a:buSzPts val="2800"/>
              <a:buChar char="•"/>
            </a:pPr>
            <a:r>
              <a:rPr lang="en-US"/>
              <a:t>Best Parameter</a:t>
            </a:r>
            <a:endParaRPr/>
          </a:p>
          <a:p>
            <a:pPr indent="-254000" lvl="0" marL="228600" rtl="0" algn="l">
              <a:lnSpc>
                <a:spcPct val="90000"/>
              </a:lnSpc>
              <a:spcBef>
                <a:spcPts val="1000"/>
              </a:spcBef>
              <a:spcAft>
                <a:spcPts val="0"/>
              </a:spcAft>
              <a:buSzPts val="2800"/>
              <a:buChar char="•"/>
            </a:pPr>
            <a:r>
              <a:rPr lang="en-US"/>
              <a:t>smoothing = 0.5;  </a:t>
            </a:r>
            <a:endParaRPr/>
          </a:p>
          <a:p>
            <a:pPr indent="-381000" lvl="1" marL="914400" rtl="0" algn="l">
              <a:lnSpc>
                <a:spcPct val="90000"/>
              </a:lnSpc>
              <a:spcBef>
                <a:spcPts val="1000"/>
              </a:spcBef>
              <a:spcAft>
                <a:spcPts val="0"/>
              </a:spcAft>
              <a:buSzPts val="2400"/>
              <a:buChar char="•"/>
            </a:pPr>
            <a:r>
              <a:rPr lang="en-US"/>
              <a:t>F1-score = 0.705</a:t>
            </a:r>
            <a:endParaRPr/>
          </a:p>
          <a:p>
            <a:pPr indent="-381000" lvl="1" marL="914400" rtl="0" algn="l">
              <a:lnSpc>
                <a:spcPct val="90000"/>
              </a:lnSpc>
              <a:spcBef>
                <a:spcPts val="1000"/>
              </a:spcBef>
              <a:spcAft>
                <a:spcPts val="0"/>
              </a:spcAft>
              <a:buSzPts val="2400"/>
              <a:buChar char="•"/>
            </a:pPr>
            <a:r>
              <a:rPr lang="en-US"/>
              <a:t>Precision = 0.711</a:t>
            </a:r>
            <a:endParaRPr/>
          </a:p>
          <a:p>
            <a:pPr indent="-381000" lvl="1" marL="914400" rtl="0" algn="l">
              <a:lnSpc>
                <a:spcPct val="90000"/>
              </a:lnSpc>
              <a:spcBef>
                <a:spcPts val="1000"/>
              </a:spcBef>
              <a:spcAft>
                <a:spcPts val="0"/>
              </a:spcAft>
              <a:buSzPts val="2400"/>
              <a:buChar char="•"/>
            </a:pPr>
            <a:r>
              <a:rPr lang="en-US"/>
              <a:t>Recall = 0.701</a:t>
            </a:r>
            <a:endParaRPr/>
          </a:p>
          <a:p>
            <a:pPr indent="0" lvl="0" marL="457200" rtl="0" algn="l">
              <a:lnSpc>
                <a:spcPct val="90000"/>
              </a:lnSpc>
              <a:spcBef>
                <a:spcPts val="1000"/>
              </a:spcBef>
              <a:spcAft>
                <a:spcPts val="0"/>
              </a:spcAft>
              <a:buNone/>
            </a:pPr>
            <a:r>
              <a:t/>
            </a:r>
            <a:endParaRPr/>
          </a:p>
        </p:txBody>
      </p:sp>
      <p:sp>
        <p:nvSpPr>
          <p:cNvPr id="257" name="Google Shape;257;g21432ecc389_1_121"/>
          <p:cNvSpPr txBox="1"/>
          <p:nvPr>
            <p:ph type="title"/>
          </p:nvPr>
        </p:nvSpPr>
        <p:spPr>
          <a:xfrm>
            <a:off x="562628" y="43841"/>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Clr>
                <a:schemeClr val="lt1"/>
              </a:buClr>
              <a:buSzPts val="3600"/>
              <a:buFont typeface="Calibri"/>
              <a:buNone/>
            </a:pPr>
            <a:r>
              <a:rPr lang="en-US"/>
              <a:t>Results - TF-IDF </a:t>
            </a:r>
            <a:r>
              <a:rPr lang="en-US"/>
              <a:t>w/ Naive Bayes</a:t>
            </a:r>
            <a:endParaRPr/>
          </a:p>
        </p:txBody>
      </p:sp>
      <p:sp>
        <p:nvSpPr>
          <p:cNvPr id="258" name="Google Shape;258;g21432ecc389_1_121"/>
          <p:cNvSpPr txBox="1"/>
          <p:nvPr>
            <p:ph idx="12" type="sldNum"/>
          </p:nvPr>
        </p:nvSpPr>
        <p:spPr>
          <a:xfrm>
            <a:off x="255740" y="6362004"/>
            <a:ext cx="2743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1432ecc389_1_134"/>
          <p:cNvSpPr txBox="1"/>
          <p:nvPr>
            <p:ph idx="1" type="body"/>
          </p:nvPr>
        </p:nvSpPr>
        <p:spPr>
          <a:xfrm>
            <a:off x="562625" y="1372675"/>
            <a:ext cx="10398000" cy="14505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rgbClr val="E32726"/>
              </a:buClr>
              <a:buSzPts val="2400"/>
              <a:buChar char="•"/>
            </a:pPr>
            <a:r>
              <a:rPr lang="en-US"/>
              <a:t>Hyper Parameters Tuning</a:t>
            </a:r>
            <a:endParaRPr/>
          </a:p>
          <a:p>
            <a:pPr indent="0" lvl="0" marL="457200" rtl="0" algn="l">
              <a:lnSpc>
                <a:spcPct val="90000"/>
              </a:lnSpc>
              <a:spcBef>
                <a:spcPts val="1000"/>
              </a:spcBef>
              <a:spcAft>
                <a:spcPts val="0"/>
              </a:spcAft>
              <a:buNone/>
            </a:pPr>
            <a:r>
              <a:t/>
            </a:r>
            <a:endParaRPr/>
          </a:p>
          <a:p>
            <a:pPr indent="0" lvl="0" marL="457200" rtl="0" algn="l">
              <a:lnSpc>
                <a:spcPct val="90000"/>
              </a:lnSpc>
              <a:spcBef>
                <a:spcPts val="1000"/>
              </a:spcBef>
              <a:spcAft>
                <a:spcPts val="0"/>
              </a:spcAft>
              <a:buNone/>
            </a:pPr>
            <a:r>
              <a:t/>
            </a:r>
            <a:endParaRPr/>
          </a:p>
        </p:txBody>
      </p:sp>
      <p:sp>
        <p:nvSpPr>
          <p:cNvPr id="264" name="Google Shape;264;g21432ecc389_1_134"/>
          <p:cNvSpPr txBox="1"/>
          <p:nvPr>
            <p:ph type="title"/>
          </p:nvPr>
        </p:nvSpPr>
        <p:spPr>
          <a:xfrm>
            <a:off x="562628" y="43841"/>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Clr>
                <a:schemeClr val="lt1"/>
              </a:buClr>
              <a:buSzPts val="3600"/>
              <a:buFont typeface="Calibri"/>
              <a:buNone/>
            </a:pPr>
            <a:r>
              <a:rPr lang="en-US"/>
              <a:t>Results - TF-IDF w/ Naive Bayes</a:t>
            </a:r>
            <a:endParaRPr/>
          </a:p>
        </p:txBody>
      </p:sp>
      <p:sp>
        <p:nvSpPr>
          <p:cNvPr id="265" name="Google Shape;265;g21432ecc389_1_134"/>
          <p:cNvSpPr txBox="1"/>
          <p:nvPr>
            <p:ph idx="12" type="sldNum"/>
          </p:nvPr>
        </p:nvSpPr>
        <p:spPr>
          <a:xfrm>
            <a:off x="255740" y="6362004"/>
            <a:ext cx="2743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fld id="{00000000-1234-1234-1234-123412341234}" type="slidenum">
              <a:rPr lang="en-US"/>
              <a:t>‹#›</a:t>
            </a:fld>
            <a:endParaRPr/>
          </a:p>
        </p:txBody>
      </p:sp>
      <p:graphicFrame>
        <p:nvGraphicFramePr>
          <p:cNvPr id="266" name="Google Shape;266;g21432ecc389_1_134"/>
          <p:cNvGraphicFramePr/>
          <p:nvPr/>
        </p:nvGraphicFramePr>
        <p:xfrm>
          <a:off x="2178700" y="2420800"/>
          <a:ext cx="3000000" cy="3000000"/>
        </p:xfrm>
        <a:graphic>
          <a:graphicData uri="http://schemas.openxmlformats.org/drawingml/2006/table">
            <a:tbl>
              <a:tblPr>
                <a:noFill/>
                <a:tableStyleId>{2CEEE3A6-8426-492C-93DB-715BE57FE24C}</a:tableStyleId>
              </a:tblPr>
              <a:tblGrid>
                <a:gridCol w="2049600"/>
                <a:gridCol w="2335100"/>
                <a:gridCol w="1753500"/>
                <a:gridCol w="1696400"/>
              </a:tblGrid>
              <a:tr h="679200">
                <a:tc>
                  <a:txBody>
                    <a:bodyPr/>
                    <a:lstStyle/>
                    <a:p>
                      <a:pPr indent="0" lvl="0" marL="0" rtl="0" algn="l">
                        <a:spcBef>
                          <a:spcPts val="0"/>
                        </a:spcBef>
                        <a:spcAft>
                          <a:spcPts val="0"/>
                        </a:spcAft>
                        <a:buNone/>
                      </a:pPr>
                      <a:r>
                        <a:rPr b="1" lang="en-US" sz="1600"/>
                        <a:t>Smoothing</a:t>
                      </a:r>
                      <a:endParaRPr b="1" sz="1600"/>
                    </a:p>
                  </a:txBody>
                  <a:tcPr marT="91425" marB="91425" marR="91425" marL="91425"/>
                </a:tc>
                <a:tc>
                  <a:txBody>
                    <a:bodyPr/>
                    <a:lstStyle/>
                    <a:p>
                      <a:pPr indent="0" lvl="0" marL="0" rtl="0" algn="l">
                        <a:spcBef>
                          <a:spcPts val="0"/>
                        </a:spcBef>
                        <a:spcAft>
                          <a:spcPts val="0"/>
                        </a:spcAft>
                        <a:buNone/>
                      </a:pPr>
                      <a:r>
                        <a:rPr b="1" lang="en-US"/>
                        <a:t>F1-Score</a:t>
                      </a:r>
                      <a:endParaRPr b="1"/>
                    </a:p>
                  </a:txBody>
                  <a:tcPr marT="91425" marB="91425" marR="91425" marL="91425"/>
                </a:tc>
                <a:tc>
                  <a:txBody>
                    <a:bodyPr/>
                    <a:lstStyle/>
                    <a:p>
                      <a:pPr indent="0" lvl="0" marL="0" rtl="0" algn="l">
                        <a:spcBef>
                          <a:spcPts val="0"/>
                        </a:spcBef>
                        <a:spcAft>
                          <a:spcPts val="0"/>
                        </a:spcAft>
                        <a:buNone/>
                      </a:pPr>
                      <a:r>
                        <a:rPr b="1" lang="en-US"/>
                        <a:t>Precision</a:t>
                      </a:r>
                      <a:endParaRPr b="1"/>
                    </a:p>
                  </a:txBody>
                  <a:tcPr marT="91425" marB="91425" marR="91425" marL="91425"/>
                </a:tc>
                <a:tc>
                  <a:txBody>
                    <a:bodyPr/>
                    <a:lstStyle/>
                    <a:p>
                      <a:pPr indent="0" lvl="0" marL="0" rtl="0" algn="l">
                        <a:spcBef>
                          <a:spcPts val="0"/>
                        </a:spcBef>
                        <a:spcAft>
                          <a:spcPts val="0"/>
                        </a:spcAft>
                        <a:buNone/>
                      </a:pPr>
                      <a:r>
                        <a:rPr b="1" lang="en-US"/>
                        <a:t>Recall</a:t>
                      </a:r>
                      <a:endParaRPr b="1"/>
                    </a:p>
                  </a:txBody>
                  <a:tcPr marT="91425" marB="91425" marR="91425" marL="91425"/>
                </a:tc>
              </a:tr>
              <a:tr h="457550">
                <a:tc>
                  <a:txBody>
                    <a:bodyPr/>
                    <a:lstStyle/>
                    <a:p>
                      <a:pPr indent="0" lvl="0" marL="0" rtl="0" algn="l">
                        <a:spcBef>
                          <a:spcPts val="0"/>
                        </a:spcBef>
                        <a:spcAft>
                          <a:spcPts val="0"/>
                        </a:spcAft>
                        <a:buNone/>
                      </a:pPr>
                      <a:r>
                        <a:rPr lang="en-US"/>
                        <a:t>0.0</a:t>
                      </a:r>
                      <a:endParaRPr/>
                    </a:p>
                  </a:txBody>
                  <a:tcPr marT="91425" marB="91425" marR="91425" marL="91425"/>
                </a:tc>
                <a:tc>
                  <a:txBody>
                    <a:bodyPr/>
                    <a:lstStyle/>
                    <a:p>
                      <a:pPr indent="0" lvl="0" marL="0" rtl="0" algn="l">
                        <a:spcBef>
                          <a:spcPts val="0"/>
                        </a:spcBef>
                        <a:spcAft>
                          <a:spcPts val="0"/>
                        </a:spcAft>
                        <a:buNone/>
                      </a:pPr>
                      <a:r>
                        <a:rPr lang="en-US"/>
                        <a:t>0.218</a:t>
                      </a:r>
                      <a:endParaRPr/>
                    </a:p>
                  </a:txBody>
                  <a:tcPr marT="91425" marB="91425" marR="91425" marL="91425"/>
                </a:tc>
                <a:tc>
                  <a:txBody>
                    <a:bodyPr/>
                    <a:lstStyle/>
                    <a:p>
                      <a:pPr indent="0" lvl="0" marL="0" rtl="0" algn="l">
                        <a:spcBef>
                          <a:spcPts val="0"/>
                        </a:spcBef>
                        <a:spcAft>
                          <a:spcPts val="0"/>
                        </a:spcAft>
                        <a:buNone/>
                      </a:pPr>
                      <a:r>
                        <a:rPr lang="en-US"/>
                        <a:t>0.559</a:t>
                      </a:r>
                      <a:endParaRPr/>
                    </a:p>
                  </a:txBody>
                  <a:tcPr marT="91425" marB="91425" marR="91425" marL="91425"/>
                </a:tc>
                <a:tc>
                  <a:txBody>
                    <a:bodyPr/>
                    <a:lstStyle/>
                    <a:p>
                      <a:pPr indent="0" lvl="0" marL="0" rtl="0" algn="l">
                        <a:spcBef>
                          <a:spcPts val="0"/>
                        </a:spcBef>
                        <a:spcAft>
                          <a:spcPts val="0"/>
                        </a:spcAft>
                        <a:buNone/>
                      </a:pPr>
                      <a:r>
                        <a:rPr lang="en-US"/>
                        <a:t>0.347</a:t>
                      </a:r>
                      <a:endParaRPr/>
                    </a:p>
                  </a:txBody>
                  <a:tcPr marT="91425" marB="91425" marR="91425" marL="91425"/>
                </a:tc>
              </a:tr>
              <a:tr h="457550">
                <a:tc>
                  <a:txBody>
                    <a:bodyPr/>
                    <a:lstStyle/>
                    <a:p>
                      <a:pPr indent="0" lvl="0" marL="0" rtl="0" algn="l">
                        <a:spcBef>
                          <a:spcPts val="0"/>
                        </a:spcBef>
                        <a:spcAft>
                          <a:spcPts val="0"/>
                        </a:spcAft>
                        <a:buNone/>
                      </a:pPr>
                      <a:r>
                        <a:rPr lang="en-US"/>
                        <a:t>0.2</a:t>
                      </a:r>
                      <a:endParaRPr/>
                    </a:p>
                  </a:txBody>
                  <a:tcPr marT="91425" marB="91425" marR="91425" marL="91425"/>
                </a:tc>
                <a:tc>
                  <a:txBody>
                    <a:bodyPr/>
                    <a:lstStyle/>
                    <a:p>
                      <a:pPr indent="0" lvl="0" marL="0" rtl="0" algn="l">
                        <a:spcBef>
                          <a:spcPts val="0"/>
                        </a:spcBef>
                        <a:spcAft>
                          <a:spcPts val="0"/>
                        </a:spcAft>
                        <a:buNone/>
                      </a:pPr>
                      <a:r>
                        <a:rPr lang="en-US"/>
                        <a:t>0.696</a:t>
                      </a:r>
                      <a:endParaRPr/>
                    </a:p>
                  </a:txBody>
                  <a:tcPr marT="91425" marB="91425" marR="91425" marL="91425"/>
                </a:tc>
                <a:tc>
                  <a:txBody>
                    <a:bodyPr/>
                    <a:lstStyle/>
                    <a:p>
                      <a:pPr indent="0" lvl="0" marL="0" rtl="0" algn="l">
                        <a:spcBef>
                          <a:spcPts val="0"/>
                        </a:spcBef>
                        <a:spcAft>
                          <a:spcPts val="0"/>
                        </a:spcAft>
                        <a:buNone/>
                      </a:pPr>
                      <a:r>
                        <a:rPr lang="en-US"/>
                        <a:t>0.696</a:t>
                      </a:r>
                      <a:endParaRPr/>
                    </a:p>
                  </a:txBody>
                  <a:tcPr marT="91425" marB="91425" marR="91425" marL="91425"/>
                </a:tc>
                <a:tc>
                  <a:txBody>
                    <a:bodyPr/>
                    <a:lstStyle/>
                    <a:p>
                      <a:pPr indent="0" lvl="0" marL="0" rtl="0" algn="l">
                        <a:spcBef>
                          <a:spcPts val="0"/>
                        </a:spcBef>
                        <a:spcAft>
                          <a:spcPts val="0"/>
                        </a:spcAft>
                        <a:buNone/>
                      </a:pPr>
                      <a:r>
                        <a:rPr lang="en-US"/>
                        <a:t>0.698</a:t>
                      </a:r>
                      <a:endParaRPr/>
                    </a:p>
                  </a:txBody>
                  <a:tcPr marT="91425" marB="91425" marR="91425" marL="91425"/>
                </a:tc>
              </a:tr>
              <a:tr h="457550">
                <a:tc>
                  <a:txBody>
                    <a:bodyPr/>
                    <a:lstStyle/>
                    <a:p>
                      <a:pPr indent="0" lvl="0" marL="0" rtl="0" algn="l">
                        <a:spcBef>
                          <a:spcPts val="0"/>
                        </a:spcBef>
                        <a:spcAft>
                          <a:spcPts val="0"/>
                        </a:spcAft>
                        <a:buNone/>
                      </a:pPr>
                      <a:r>
                        <a:rPr lang="en-US"/>
                        <a:t>0.5</a:t>
                      </a:r>
                      <a:endParaRPr/>
                    </a:p>
                  </a:txBody>
                  <a:tcPr marT="91425" marB="91425" marR="91425" marL="91425">
                    <a:solidFill>
                      <a:schemeClr val="accent2"/>
                    </a:solidFill>
                  </a:tcPr>
                </a:tc>
                <a:tc>
                  <a:txBody>
                    <a:bodyPr/>
                    <a:lstStyle/>
                    <a:p>
                      <a:pPr indent="0" lvl="0" marL="0" rtl="0" algn="l">
                        <a:spcBef>
                          <a:spcPts val="0"/>
                        </a:spcBef>
                        <a:spcAft>
                          <a:spcPts val="0"/>
                        </a:spcAft>
                        <a:buNone/>
                      </a:pPr>
                      <a:r>
                        <a:rPr lang="en-US"/>
                        <a:t>0.705</a:t>
                      </a:r>
                      <a:endParaRPr/>
                    </a:p>
                  </a:txBody>
                  <a:tcPr marT="91425" marB="91425" marR="91425" marL="91425">
                    <a:solidFill>
                      <a:schemeClr val="accent2"/>
                    </a:solidFill>
                  </a:tcPr>
                </a:tc>
                <a:tc>
                  <a:txBody>
                    <a:bodyPr/>
                    <a:lstStyle/>
                    <a:p>
                      <a:pPr indent="0" lvl="0" marL="0" rtl="0" algn="l">
                        <a:spcBef>
                          <a:spcPts val="0"/>
                        </a:spcBef>
                        <a:spcAft>
                          <a:spcPts val="0"/>
                        </a:spcAft>
                        <a:buNone/>
                      </a:pPr>
                      <a:r>
                        <a:rPr lang="en-US"/>
                        <a:t>0.711</a:t>
                      </a:r>
                      <a:endParaRPr/>
                    </a:p>
                  </a:txBody>
                  <a:tcPr marT="91425" marB="91425" marR="91425" marL="91425">
                    <a:solidFill>
                      <a:schemeClr val="accent2"/>
                    </a:solidFill>
                  </a:tcPr>
                </a:tc>
                <a:tc>
                  <a:txBody>
                    <a:bodyPr/>
                    <a:lstStyle/>
                    <a:p>
                      <a:pPr indent="0" lvl="0" marL="0" rtl="0" algn="l">
                        <a:spcBef>
                          <a:spcPts val="0"/>
                        </a:spcBef>
                        <a:spcAft>
                          <a:spcPts val="0"/>
                        </a:spcAft>
                        <a:buNone/>
                      </a:pPr>
                      <a:r>
                        <a:rPr lang="en-US"/>
                        <a:t>0.701</a:t>
                      </a:r>
                      <a:endParaRPr/>
                    </a:p>
                  </a:txBody>
                  <a:tcPr marT="91425" marB="91425" marR="91425" marL="91425">
                    <a:solidFill>
                      <a:schemeClr val="accent2"/>
                    </a:solidFill>
                  </a:tcPr>
                </a:tc>
              </a:tr>
              <a:tr h="457550">
                <a:tc>
                  <a:txBody>
                    <a:bodyPr/>
                    <a:lstStyle/>
                    <a:p>
                      <a:pPr indent="0" lvl="0" marL="0" rtl="0" algn="l">
                        <a:spcBef>
                          <a:spcPts val="0"/>
                        </a:spcBef>
                        <a:spcAft>
                          <a:spcPts val="0"/>
                        </a:spcAft>
                        <a:buNone/>
                      </a:pPr>
                      <a:r>
                        <a:rPr lang="en-US"/>
                        <a:t>0.6</a:t>
                      </a:r>
                      <a:endParaRPr/>
                    </a:p>
                  </a:txBody>
                  <a:tcPr marT="91425" marB="91425" marR="91425" marL="91425"/>
                </a:tc>
                <a:tc>
                  <a:txBody>
                    <a:bodyPr/>
                    <a:lstStyle/>
                    <a:p>
                      <a:pPr indent="0" lvl="0" marL="0" rtl="0" algn="l">
                        <a:spcBef>
                          <a:spcPts val="0"/>
                        </a:spcBef>
                        <a:spcAft>
                          <a:spcPts val="0"/>
                        </a:spcAft>
                        <a:buNone/>
                      </a:pPr>
                      <a:r>
                        <a:rPr lang="en-US"/>
                        <a:t>0.703</a:t>
                      </a:r>
                      <a:endParaRPr/>
                    </a:p>
                  </a:txBody>
                  <a:tcPr marT="91425" marB="91425" marR="91425" marL="91425"/>
                </a:tc>
                <a:tc>
                  <a:txBody>
                    <a:bodyPr/>
                    <a:lstStyle/>
                    <a:p>
                      <a:pPr indent="0" lvl="0" marL="0" rtl="0" algn="l">
                        <a:spcBef>
                          <a:spcPts val="0"/>
                        </a:spcBef>
                        <a:spcAft>
                          <a:spcPts val="0"/>
                        </a:spcAft>
                        <a:buNone/>
                      </a:pPr>
                      <a:r>
                        <a:rPr lang="en-US"/>
                        <a:t>0.709</a:t>
                      </a:r>
                      <a:endParaRPr/>
                    </a:p>
                  </a:txBody>
                  <a:tcPr marT="91425" marB="91425" marR="91425" marL="91425"/>
                </a:tc>
                <a:tc>
                  <a:txBody>
                    <a:bodyPr/>
                    <a:lstStyle/>
                    <a:p>
                      <a:pPr indent="0" lvl="0" marL="0" rtl="0" algn="l">
                        <a:spcBef>
                          <a:spcPts val="0"/>
                        </a:spcBef>
                        <a:spcAft>
                          <a:spcPts val="0"/>
                        </a:spcAft>
                        <a:buNone/>
                      </a:pPr>
                      <a:r>
                        <a:rPr lang="en-US"/>
                        <a:t>0.698</a:t>
                      </a:r>
                      <a:endParaRPr/>
                    </a:p>
                  </a:txBody>
                  <a:tcPr marT="91425" marB="91425" marR="91425" marL="91425"/>
                </a:tc>
              </a:tr>
              <a:tr h="457550">
                <a:tc>
                  <a:txBody>
                    <a:bodyPr/>
                    <a:lstStyle/>
                    <a:p>
                      <a:pPr indent="0" lvl="0" marL="0" rtl="0" algn="l">
                        <a:spcBef>
                          <a:spcPts val="0"/>
                        </a:spcBef>
                        <a:spcAft>
                          <a:spcPts val="0"/>
                        </a:spcAft>
                        <a:buNone/>
                      </a:pPr>
                      <a:r>
                        <a:rPr lang="en-US"/>
                        <a:t>0.8</a:t>
                      </a:r>
                      <a:endParaRPr/>
                    </a:p>
                  </a:txBody>
                  <a:tcPr marT="91425" marB="91425" marR="91425" marL="91425"/>
                </a:tc>
                <a:tc>
                  <a:txBody>
                    <a:bodyPr/>
                    <a:lstStyle/>
                    <a:p>
                      <a:pPr indent="0" lvl="0" marL="0" rtl="0" algn="l">
                        <a:spcBef>
                          <a:spcPts val="0"/>
                        </a:spcBef>
                        <a:spcAft>
                          <a:spcPts val="0"/>
                        </a:spcAft>
                        <a:buNone/>
                      </a:pPr>
                      <a:r>
                        <a:rPr lang="en-US"/>
                        <a:t>0.702</a:t>
                      </a:r>
                      <a:endParaRPr/>
                    </a:p>
                  </a:txBody>
                  <a:tcPr marT="91425" marB="91425" marR="91425" marL="91425"/>
                </a:tc>
                <a:tc>
                  <a:txBody>
                    <a:bodyPr/>
                    <a:lstStyle/>
                    <a:p>
                      <a:pPr indent="0" lvl="0" marL="0" rtl="0" algn="l">
                        <a:spcBef>
                          <a:spcPts val="0"/>
                        </a:spcBef>
                        <a:spcAft>
                          <a:spcPts val="0"/>
                        </a:spcAft>
                        <a:buNone/>
                      </a:pPr>
                      <a:r>
                        <a:rPr lang="en-US"/>
                        <a:t>0.710</a:t>
                      </a:r>
                      <a:endParaRPr/>
                    </a:p>
                  </a:txBody>
                  <a:tcPr marT="91425" marB="91425" marR="91425" marL="91425"/>
                </a:tc>
                <a:tc>
                  <a:txBody>
                    <a:bodyPr/>
                    <a:lstStyle/>
                    <a:p>
                      <a:pPr indent="0" lvl="0" marL="0" rtl="0" algn="l">
                        <a:spcBef>
                          <a:spcPts val="0"/>
                        </a:spcBef>
                        <a:spcAft>
                          <a:spcPts val="0"/>
                        </a:spcAft>
                        <a:buNone/>
                      </a:pPr>
                      <a:r>
                        <a:rPr lang="en-US"/>
                        <a:t>0.698</a:t>
                      </a:r>
                      <a:endParaRPr/>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21432ecc389_1_108"/>
          <p:cNvSpPr txBox="1"/>
          <p:nvPr>
            <p:ph idx="1" type="body"/>
          </p:nvPr>
        </p:nvSpPr>
        <p:spPr>
          <a:xfrm>
            <a:off x="562625" y="1221300"/>
            <a:ext cx="10398000" cy="5499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rgbClr val="E32726"/>
              </a:buClr>
              <a:buSzPts val="2400"/>
              <a:buChar char="•"/>
            </a:pPr>
            <a:r>
              <a:rPr lang="en-US"/>
              <a:t>Summary: Best performing hyper parameter</a:t>
            </a:r>
            <a:endParaRPr/>
          </a:p>
          <a:p>
            <a:pPr indent="0" lvl="0" marL="457200" rtl="0" algn="l">
              <a:lnSpc>
                <a:spcPct val="90000"/>
              </a:lnSpc>
              <a:spcBef>
                <a:spcPts val="1000"/>
              </a:spcBef>
              <a:spcAft>
                <a:spcPts val="0"/>
              </a:spcAft>
              <a:buNone/>
            </a:pPr>
            <a:r>
              <a:t/>
            </a:r>
            <a:endParaRPr/>
          </a:p>
          <a:p>
            <a:pPr indent="0" lvl="0" marL="457200" rtl="0" algn="l">
              <a:lnSpc>
                <a:spcPct val="90000"/>
              </a:lnSpc>
              <a:spcBef>
                <a:spcPts val="1000"/>
              </a:spcBef>
              <a:spcAft>
                <a:spcPts val="0"/>
              </a:spcAft>
              <a:buNone/>
            </a:pPr>
            <a:r>
              <a:t/>
            </a:r>
            <a:endParaRPr/>
          </a:p>
        </p:txBody>
      </p:sp>
      <p:sp>
        <p:nvSpPr>
          <p:cNvPr id="272" name="Google Shape;272;g21432ecc389_1_108"/>
          <p:cNvSpPr txBox="1"/>
          <p:nvPr>
            <p:ph type="title"/>
          </p:nvPr>
        </p:nvSpPr>
        <p:spPr>
          <a:xfrm>
            <a:off x="562628" y="43841"/>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Clr>
                <a:schemeClr val="lt1"/>
              </a:buClr>
              <a:buSzPts val="3600"/>
              <a:buFont typeface="Calibri"/>
              <a:buNone/>
            </a:pPr>
            <a:r>
              <a:rPr lang="en-US"/>
              <a:t>Results - Best Performing Feature Set</a:t>
            </a:r>
            <a:endParaRPr/>
          </a:p>
        </p:txBody>
      </p:sp>
      <p:sp>
        <p:nvSpPr>
          <p:cNvPr id="273" name="Google Shape;273;g21432ecc389_1_108"/>
          <p:cNvSpPr txBox="1"/>
          <p:nvPr>
            <p:ph idx="12" type="sldNum"/>
          </p:nvPr>
        </p:nvSpPr>
        <p:spPr>
          <a:xfrm>
            <a:off x="255740" y="6362004"/>
            <a:ext cx="2743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fld id="{00000000-1234-1234-1234-123412341234}" type="slidenum">
              <a:rPr lang="en-US"/>
              <a:t>‹#›</a:t>
            </a:fld>
            <a:endParaRPr/>
          </a:p>
        </p:txBody>
      </p:sp>
      <p:graphicFrame>
        <p:nvGraphicFramePr>
          <p:cNvPr id="274" name="Google Shape;274;g21432ecc389_1_108"/>
          <p:cNvGraphicFramePr/>
          <p:nvPr/>
        </p:nvGraphicFramePr>
        <p:xfrm>
          <a:off x="1762363" y="2513900"/>
          <a:ext cx="3000000" cy="3000000"/>
        </p:xfrm>
        <a:graphic>
          <a:graphicData uri="http://schemas.openxmlformats.org/drawingml/2006/table">
            <a:tbl>
              <a:tblPr>
                <a:noFill/>
                <a:tableStyleId>{2CEEE3A6-8426-492C-93DB-715BE57FE24C}</a:tableStyleId>
              </a:tblPr>
              <a:tblGrid>
                <a:gridCol w="2870350"/>
                <a:gridCol w="1980350"/>
                <a:gridCol w="1939875"/>
                <a:gridCol w="1876700"/>
              </a:tblGrid>
              <a:tr h="453925">
                <a:tc>
                  <a:txBody>
                    <a:bodyPr/>
                    <a:lstStyle/>
                    <a:p>
                      <a:pPr indent="0" lvl="0" marL="0" rtl="0" algn="l">
                        <a:spcBef>
                          <a:spcPts val="0"/>
                        </a:spcBef>
                        <a:spcAft>
                          <a:spcPts val="0"/>
                        </a:spcAft>
                        <a:buNone/>
                      </a:pPr>
                      <a:r>
                        <a:t/>
                      </a:r>
                      <a:endParaRPr/>
                    </a:p>
                  </a:txBody>
                  <a:tcPr marT="91425" marB="91425" marR="91425" marL="91425"/>
                </a:tc>
                <a:tc gridSpan="3">
                  <a:txBody>
                    <a:bodyPr/>
                    <a:lstStyle/>
                    <a:p>
                      <a:pPr indent="0" lvl="0" marL="0" rtl="0" algn="ctr">
                        <a:spcBef>
                          <a:spcPts val="0"/>
                        </a:spcBef>
                        <a:spcAft>
                          <a:spcPts val="0"/>
                        </a:spcAft>
                        <a:buNone/>
                      </a:pPr>
                      <a:r>
                        <a:rPr b="1" lang="en-US" sz="1900"/>
                        <a:t>Results</a:t>
                      </a:r>
                      <a:endParaRPr b="1" sz="1900"/>
                    </a:p>
                  </a:txBody>
                  <a:tcPr marT="91425" marB="91425" marR="91425" marL="91425"/>
                </a:tc>
                <a:tc hMerge="1"/>
                <a:tc hMerge="1"/>
              </a:tr>
              <a:tr h="451725">
                <a:tc>
                  <a:txBody>
                    <a:bodyPr/>
                    <a:lstStyle/>
                    <a:p>
                      <a:pPr indent="0" lvl="0" marL="0" rtl="0" algn="l">
                        <a:spcBef>
                          <a:spcPts val="0"/>
                        </a:spcBef>
                        <a:spcAft>
                          <a:spcPts val="0"/>
                        </a:spcAft>
                        <a:buNone/>
                      </a:pPr>
                      <a:r>
                        <a:rPr b="1" lang="en-US" sz="1600"/>
                        <a:t>Model</a:t>
                      </a:r>
                      <a:endParaRPr b="1" sz="1600"/>
                    </a:p>
                  </a:txBody>
                  <a:tcPr marT="91425" marB="91425" marR="91425" marL="91425"/>
                </a:tc>
                <a:tc>
                  <a:txBody>
                    <a:bodyPr/>
                    <a:lstStyle/>
                    <a:p>
                      <a:pPr indent="0" lvl="0" marL="0" rtl="0" algn="ctr">
                        <a:spcBef>
                          <a:spcPts val="0"/>
                        </a:spcBef>
                        <a:spcAft>
                          <a:spcPts val="0"/>
                        </a:spcAft>
                        <a:buNone/>
                      </a:pPr>
                      <a:r>
                        <a:rPr b="1" lang="en-US"/>
                        <a:t>F1-score</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a:t>Precision</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a:t>Recall</a:t>
                      </a:r>
                      <a:endParaRPr b="1"/>
                    </a:p>
                  </a:txBody>
                  <a:tcPr marT="91425" marB="91425" marR="91425" marL="91425">
                    <a:lnB cap="flat" cmpd="sng" w="9525">
                      <a:solidFill>
                        <a:srgbClr val="9E9E9E"/>
                      </a:solidFill>
                      <a:prstDash val="solid"/>
                      <a:round/>
                      <a:headEnd len="sm" w="sm" type="none"/>
                      <a:tailEnd len="sm" w="sm" type="none"/>
                    </a:lnB>
                  </a:tcPr>
                </a:tc>
              </a:tr>
              <a:tr h="451725">
                <a:tc>
                  <a:txBody>
                    <a:bodyPr/>
                    <a:lstStyle/>
                    <a:p>
                      <a:pPr indent="0" lvl="0" marL="0" rtl="0" algn="l">
                        <a:spcBef>
                          <a:spcPts val="0"/>
                        </a:spcBef>
                        <a:spcAft>
                          <a:spcPts val="0"/>
                        </a:spcAft>
                        <a:buNone/>
                      </a:pPr>
                      <a:r>
                        <a:rPr lang="en-US"/>
                        <a:t>Bag of Words</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US" sz="1800">
                          <a:latin typeface="Calibri"/>
                          <a:ea typeface="Calibri"/>
                          <a:cs typeface="Calibri"/>
                          <a:sym typeface="Calibri"/>
                        </a:rPr>
                        <a:t>0.651</a:t>
                      </a:r>
                      <a:endParaRPr sz="1800">
                        <a:latin typeface="Calibri"/>
                        <a:ea typeface="Calibri"/>
                        <a:cs typeface="Calibri"/>
                        <a:sym typeface="Calibri"/>
                      </a:endParaRPr>
                    </a:p>
                  </a:txBody>
                  <a:tcPr marT="9525" marB="91425"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800">
                          <a:latin typeface="Calibri"/>
                          <a:ea typeface="Calibri"/>
                          <a:cs typeface="Calibri"/>
                          <a:sym typeface="Calibri"/>
                        </a:rPr>
                        <a:t>0.652</a:t>
                      </a:r>
                      <a:endParaRPr sz="1800">
                        <a:latin typeface="Calibri"/>
                        <a:ea typeface="Calibri"/>
                        <a:cs typeface="Calibri"/>
                        <a:sym typeface="Calibri"/>
                      </a:endParaRPr>
                    </a:p>
                  </a:txBody>
                  <a:tcPr marT="9525" marB="91425"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800">
                          <a:latin typeface="Calibri"/>
                          <a:ea typeface="Calibri"/>
                          <a:cs typeface="Calibri"/>
                          <a:sym typeface="Calibri"/>
                        </a:rPr>
                        <a:t>0.649</a:t>
                      </a:r>
                      <a:endParaRPr sz="1800">
                        <a:latin typeface="Calibri"/>
                        <a:ea typeface="Calibri"/>
                        <a:cs typeface="Calibri"/>
                        <a:sym typeface="Calibri"/>
                      </a:endParaRPr>
                    </a:p>
                  </a:txBody>
                  <a:tcPr marT="9525" marB="91425"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1725">
                <a:tc>
                  <a:txBody>
                    <a:bodyPr/>
                    <a:lstStyle/>
                    <a:p>
                      <a:pPr indent="0" lvl="0" marL="0" rtl="0" algn="l">
                        <a:spcBef>
                          <a:spcPts val="0"/>
                        </a:spcBef>
                        <a:spcAft>
                          <a:spcPts val="0"/>
                        </a:spcAft>
                        <a:buNone/>
                      </a:pPr>
                      <a:r>
                        <a:rPr lang="en-US"/>
                        <a:t>Bigram</a:t>
                      </a:r>
                      <a:endParaRPr/>
                    </a:p>
                  </a:txBody>
                  <a:tcPr marT="91425" marB="91425" marR="91425" marL="91425"/>
                </a:tc>
                <a:tc>
                  <a:txBody>
                    <a:bodyPr/>
                    <a:lstStyle/>
                    <a:p>
                      <a:pPr indent="0" lvl="0" marL="0" rtl="0" algn="ctr">
                        <a:spcBef>
                          <a:spcPts val="0"/>
                        </a:spcBef>
                        <a:spcAft>
                          <a:spcPts val="0"/>
                        </a:spcAft>
                        <a:buNone/>
                      </a:pPr>
                      <a:r>
                        <a:rPr lang="en-US" sz="1800"/>
                        <a:t>0.615</a:t>
                      </a:r>
                      <a:endParaRPr sz="18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1800"/>
                        <a:t>0.608</a:t>
                      </a:r>
                      <a:endParaRPr sz="18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1800"/>
                        <a:t>0.646</a:t>
                      </a:r>
                      <a:endParaRPr sz="1800"/>
                    </a:p>
                  </a:txBody>
                  <a:tcPr marT="91425" marB="91425" marR="91425" marL="91425">
                    <a:lnT cap="flat" cmpd="sng" w="9525">
                      <a:solidFill>
                        <a:srgbClr val="9E9E9E"/>
                      </a:solidFill>
                      <a:prstDash val="solid"/>
                      <a:round/>
                      <a:headEnd len="sm" w="sm" type="none"/>
                      <a:tailEnd len="sm" w="sm" type="none"/>
                    </a:lnT>
                  </a:tcPr>
                </a:tc>
              </a:tr>
              <a:tr h="451725">
                <a:tc>
                  <a:txBody>
                    <a:bodyPr/>
                    <a:lstStyle/>
                    <a:p>
                      <a:pPr indent="0" lvl="0" marL="0" rtl="0" algn="l">
                        <a:spcBef>
                          <a:spcPts val="0"/>
                        </a:spcBef>
                        <a:spcAft>
                          <a:spcPts val="0"/>
                        </a:spcAft>
                        <a:buNone/>
                      </a:pPr>
                      <a:r>
                        <a:rPr lang="en-US"/>
                        <a:t>Combined</a:t>
                      </a:r>
                      <a:endParaRPr/>
                    </a:p>
                  </a:txBody>
                  <a:tcPr marT="91425" marB="91425" marR="91425" marL="91425"/>
                </a:tc>
                <a:tc>
                  <a:txBody>
                    <a:bodyPr/>
                    <a:lstStyle/>
                    <a:p>
                      <a:pPr indent="0" lvl="0" marL="0" rtl="0" algn="ctr">
                        <a:spcBef>
                          <a:spcPts val="0"/>
                        </a:spcBef>
                        <a:spcAft>
                          <a:spcPts val="0"/>
                        </a:spcAft>
                        <a:buNone/>
                      </a:pPr>
                      <a:r>
                        <a:rPr lang="en-US" sz="1800"/>
                        <a:t>0.649</a:t>
                      </a:r>
                      <a:endParaRPr sz="1800"/>
                    </a:p>
                  </a:txBody>
                  <a:tcPr marT="91425" marB="91425" marR="91425" marL="91425"/>
                </a:tc>
                <a:tc>
                  <a:txBody>
                    <a:bodyPr/>
                    <a:lstStyle/>
                    <a:p>
                      <a:pPr indent="0" lvl="0" marL="0" rtl="0" algn="ctr">
                        <a:spcBef>
                          <a:spcPts val="0"/>
                        </a:spcBef>
                        <a:spcAft>
                          <a:spcPts val="0"/>
                        </a:spcAft>
                        <a:buNone/>
                      </a:pPr>
                      <a:r>
                        <a:rPr lang="en-US" sz="1800"/>
                        <a:t>0.658</a:t>
                      </a:r>
                      <a:endParaRPr sz="1800"/>
                    </a:p>
                  </a:txBody>
                  <a:tcPr marT="91425" marB="91425" marR="91425" marL="91425"/>
                </a:tc>
                <a:tc>
                  <a:txBody>
                    <a:bodyPr/>
                    <a:lstStyle/>
                    <a:p>
                      <a:pPr indent="0" lvl="0" marL="0" rtl="0" algn="ctr">
                        <a:spcBef>
                          <a:spcPts val="0"/>
                        </a:spcBef>
                        <a:spcAft>
                          <a:spcPts val="0"/>
                        </a:spcAft>
                        <a:buNone/>
                      </a:pPr>
                      <a:r>
                        <a:rPr lang="en-US" sz="1800"/>
                        <a:t>0.653</a:t>
                      </a:r>
                      <a:endParaRPr sz="1800"/>
                    </a:p>
                  </a:txBody>
                  <a:tcPr marT="91425" marB="91425" marR="91425" marL="91425"/>
                </a:tc>
              </a:tr>
              <a:tr h="451725">
                <a:tc>
                  <a:txBody>
                    <a:bodyPr/>
                    <a:lstStyle/>
                    <a:p>
                      <a:pPr indent="0" lvl="0" marL="0" rtl="0" algn="l">
                        <a:spcBef>
                          <a:spcPts val="0"/>
                        </a:spcBef>
                        <a:spcAft>
                          <a:spcPts val="0"/>
                        </a:spcAft>
                        <a:buNone/>
                      </a:pPr>
                      <a:r>
                        <a:rPr lang="en-US"/>
                        <a:t>TF-IDF</a:t>
                      </a:r>
                      <a:endParaRPr/>
                    </a:p>
                  </a:txBody>
                  <a:tcPr marT="91425" marB="91425" marR="91425" marL="91425">
                    <a:solidFill>
                      <a:schemeClr val="accent2"/>
                    </a:solidFill>
                  </a:tcPr>
                </a:tc>
                <a:tc>
                  <a:txBody>
                    <a:bodyPr/>
                    <a:lstStyle/>
                    <a:p>
                      <a:pPr indent="0" lvl="0" marL="0" rtl="0" algn="ctr">
                        <a:spcBef>
                          <a:spcPts val="0"/>
                        </a:spcBef>
                        <a:spcAft>
                          <a:spcPts val="0"/>
                        </a:spcAft>
                        <a:buNone/>
                      </a:pPr>
                      <a:r>
                        <a:rPr lang="en-US" sz="1800"/>
                        <a:t>0.705</a:t>
                      </a:r>
                      <a:endParaRPr sz="1800"/>
                    </a:p>
                  </a:txBody>
                  <a:tcPr marT="91425" marB="91425" marR="91425" marL="91425">
                    <a:solidFill>
                      <a:schemeClr val="accent2"/>
                    </a:solidFill>
                  </a:tcPr>
                </a:tc>
                <a:tc>
                  <a:txBody>
                    <a:bodyPr/>
                    <a:lstStyle/>
                    <a:p>
                      <a:pPr indent="0" lvl="0" marL="0" rtl="0" algn="ctr">
                        <a:spcBef>
                          <a:spcPts val="0"/>
                        </a:spcBef>
                        <a:spcAft>
                          <a:spcPts val="0"/>
                        </a:spcAft>
                        <a:buNone/>
                      </a:pPr>
                      <a:r>
                        <a:rPr lang="en-US" sz="1800"/>
                        <a:t>0.711</a:t>
                      </a:r>
                      <a:endParaRPr sz="1800"/>
                    </a:p>
                  </a:txBody>
                  <a:tcPr marT="91425" marB="91425" marR="91425" marL="91425">
                    <a:solidFill>
                      <a:schemeClr val="accent2"/>
                    </a:solidFill>
                  </a:tcPr>
                </a:tc>
                <a:tc>
                  <a:txBody>
                    <a:bodyPr/>
                    <a:lstStyle/>
                    <a:p>
                      <a:pPr indent="0" lvl="0" marL="0" rtl="0" algn="ctr">
                        <a:spcBef>
                          <a:spcPts val="0"/>
                        </a:spcBef>
                        <a:spcAft>
                          <a:spcPts val="0"/>
                        </a:spcAft>
                        <a:buNone/>
                      </a:pPr>
                      <a:r>
                        <a:rPr lang="en-US" sz="1800"/>
                        <a:t>0.701</a:t>
                      </a:r>
                      <a:endParaRPr sz="1800"/>
                    </a:p>
                  </a:txBody>
                  <a:tcPr marT="91425" marB="91425" marR="91425" marL="91425">
                    <a:solidFill>
                      <a:schemeClr val="accent2"/>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g22b93c75693_0_7"/>
          <p:cNvSpPr txBox="1"/>
          <p:nvPr>
            <p:ph idx="1" type="body"/>
          </p:nvPr>
        </p:nvSpPr>
        <p:spPr>
          <a:xfrm>
            <a:off x="562625" y="1224325"/>
            <a:ext cx="11373900" cy="2144100"/>
          </a:xfrm>
          <a:prstGeom prst="rect">
            <a:avLst/>
          </a:prstGeom>
          <a:noFill/>
          <a:ln>
            <a:noFill/>
          </a:ln>
        </p:spPr>
        <p:txBody>
          <a:bodyPr anchorCtr="0" anchor="t" bIns="45700" lIns="91425" spcFirstLastPara="1" rIns="91425" wrap="square" tIns="45700">
            <a:noAutofit/>
          </a:bodyPr>
          <a:lstStyle/>
          <a:p>
            <a:pPr indent="-196850" lvl="0" marL="228600" rtl="0" algn="l">
              <a:lnSpc>
                <a:spcPct val="90000"/>
              </a:lnSpc>
              <a:spcBef>
                <a:spcPts val="0"/>
              </a:spcBef>
              <a:spcAft>
                <a:spcPts val="0"/>
              </a:spcAft>
              <a:buSzPts val="1900"/>
              <a:buChar char="•"/>
            </a:pPr>
            <a:r>
              <a:rPr b="1" lang="en-US" sz="1900" u="sng"/>
              <a:t>Method</a:t>
            </a:r>
            <a:endParaRPr b="1" sz="1900" u="sng"/>
          </a:p>
          <a:p>
            <a:pPr indent="-349250" lvl="1" marL="914400" rtl="0" algn="l">
              <a:lnSpc>
                <a:spcPct val="90000"/>
              </a:lnSpc>
              <a:spcBef>
                <a:spcPts val="0"/>
              </a:spcBef>
              <a:spcAft>
                <a:spcPts val="0"/>
              </a:spcAft>
              <a:buSzPts val="1900"/>
              <a:buChar char="•"/>
            </a:pPr>
            <a:r>
              <a:rPr lang="en-US" sz="1900"/>
              <a:t>Gathering data from IMDb’s website via web scraping</a:t>
            </a:r>
            <a:endParaRPr sz="1900"/>
          </a:p>
          <a:p>
            <a:pPr indent="-349250" lvl="1" marL="914400" rtl="0" algn="l">
              <a:lnSpc>
                <a:spcPct val="90000"/>
              </a:lnSpc>
              <a:spcBef>
                <a:spcPts val="0"/>
              </a:spcBef>
              <a:spcAft>
                <a:spcPts val="0"/>
              </a:spcAft>
              <a:buSzPts val="1900"/>
              <a:buChar char="•"/>
            </a:pPr>
            <a:r>
              <a:rPr lang="en-US" sz="1900"/>
              <a:t>Manually label 1000 reviews by assigning a sentiment to them</a:t>
            </a:r>
            <a:endParaRPr sz="1900"/>
          </a:p>
          <a:p>
            <a:pPr indent="-349250" lvl="1" marL="914400" rtl="0" algn="l">
              <a:lnSpc>
                <a:spcPct val="90000"/>
              </a:lnSpc>
              <a:spcBef>
                <a:spcPts val="0"/>
              </a:spcBef>
              <a:spcAft>
                <a:spcPts val="0"/>
              </a:spcAft>
              <a:buSzPts val="1900"/>
              <a:buChar char="•"/>
            </a:pPr>
            <a:r>
              <a:rPr lang="en-US" sz="1900"/>
              <a:t>Pre-process the data to prepare it for input into a ML model</a:t>
            </a:r>
            <a:endParaRPr sz="1900"/>
          </a:p>
          <a:p>
            <a:pPr indent="-349250" lvl="1" marL="914400" rtl="0" algn="l">
              <a:lnSpc>
                <a:spcPct val="90000"/>
              </a:lnSpc>
              <a:spcBef>
                <a:spcPts val="0"/>
              </a:spcBef>
              <a:spcAft>
                <a:spcPts val="0"/>
              </a:spcAft>
              <a:buSzPts val="1900"/>
              <a:buChar char="•"/>
            </a:pPr>
            <a:r>
              <a:rPr lang="en-US" sz="1900"/>
              <a:t>Create a ML model by training the model on the preprocessed text data and their labeled sentiment</a:t>
            </a:r>
            <a:endParaRPr sz="1900"/>
          </a:p>
          <a:p>
            <a:pPr indent="-349250" lvl="1" marL="914400" rtl="0" algn="l">
              <a:lnSpc>
                <a:spcPct val="90000"/>
              </a:lnSpc>
              <a:spcBef>
                <a:spcPts val="0"/>
              </a:spcBef>
              <a:spcAft>
                <a:spcPts val="0"/>
              </a:spcAft>
              <a:buSzPts val="1900"/>
              <a:buChar char="•"/>
            </a:pPr>
            <a:r>
              <a:rPr lang="en-US" sz="1900"/>
              <a:t>Perform cross validation to tune hyper parameters</a:t>
            </a:r>
            <a:endParaRPr sz="1900"/>
          </a:p>
          <a:p>
            <a:pPr indent="-349250" lvl="1" marL="914400" rtl="0" algn="l">
              <a:lnSpc>
                <a:spcPct val="90000"/>
              </a:lnSpc>
              <a:spcBef>
                <a:spcPts val="0"/>
              </a:spcBef>
              <a:spcAft>
                <a:spcPts val="0"/>
              </a:spcAft>
              <a:buSzPts val="1900"/>
              <a:buChar char="•"/>
            </a:pPr>
            <a:r>
              <a:rPr lang="en-US" sz="1900"/>
              <a:t>Analyze and compare the models and input features to understand which model and feature set is best</a:t>
            </a:r>
            <a:endParaRPr sz="1900"/>
          </a:p>
          <a:p>
            <a:pPr indent="-349250" lvl="1" marL="914400" rtl="0" algn="l">
              <a:lnSpc>
                <a:spcPct val="90000"/>
              </a:lnSpc>
              <a:spcBef>
                <a:spcPts val="0"/>
              </a:spcBef>
              <a:spcAft>
                <a:spcPts val="0"/>
              </a:spcAft>
              <a:buSzPts val="1900"/>
              <a:buChar char="•"/>
            </a:pPr>
            <a:r>
              <a:rPr lang="en-US" sz="1900"/>
              <a:t>Understand and analyze misclassification</a:t>
            </a:r>
            <a:endParaRPr sz="1900"/>
          </a:p>
        </p:txBody>
      </p:sp>
      <p:sp>
        <p:nvSpPr>
          <p:cNvPr id="59" name="Google Shape;59;g22b93c75693_0_7"/>
          <p:cNvSpPr txBox="1"/>
          <p:nvPr>
            <p:ph type="title"/>
          </p:nvPr>
        </p:nvSpPr>
        <p:spPr>
          <a:xfrm>
            <a:off x="562628" y="43841"/>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Clr>
                <a:schemeClr val="lt1"/>
              </a:buClr>
              <a:buSzPts val="3600"/>
              <a:buFont typeface="Calibri"/>
              <a:buNone/>
            </a:pPr>
            <a:r>
              <a:rPr lang="en-US"/>
              <a:t>Abstract </a:t>
            </a:r>
            <a:r>
              <a:rPr lang="en-US"/>
              <a:t>- Method</a:t>
            </a:r>
            <a:endParaRPr/>
          </a:p>
        </p:txBody>
      </p:sp>
      <p:sp>
        <p:nvSpPr>
          <p:cNvPr id="60" name="Google Shape;60;g22b93c75693_0_7"/>
          <p:cNvSpPr txBox="1"/>
          <p:nvPr>
            <p:ph idx="12" type="sldNum"/>
          </p:nvPr>
        </p:nvSpPr>
        <p:spPr>
          <a:xfrm>
            <a:off x="255740" y="6362004"/>
            <a:ext cx="2743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fld id="{00000000-1234-1234-1234-123412341234}" type="slidenum">
              <a:rPr lang="en-US"/>
              <a:t>‹#›</a:t>
            </a:fld>
            <a:endParaRPr/>
          </a:p>
        </p:txBody>
      </p:sp>
      <p:pic>
        <p:nvPicPr>
          <p:cNvPr id="61" name="Google Shape;61;g22b93c75693_0_7"/>
          <p:cNvPicPr preferRelativeResize="0"/>
          <p:nvPr/>
        </p:nvPicPr>
        <p:blipFill>
          <a:blip r:embed="rId3">
            <a:alphaModFix/>
          </a:blip>
          <a:stretch>
            <a:fillRect/>
          </a:stretch>
        </p:blipFill>
        <p:spPr>
          <a:xfrm>
            <a:off x="562625" y="3577875"/>
            <a:ext cx="10515600" cy="227620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22bb0b9dd8c_1_65"/>
          <p:cNvSpPr txBox="1"/>
          <p:nvPr>
            <p:ph type="title"/>
          </p:nvPr>
        </p:nvSpPr>
        <p:spPr>
          <a:xfrm>
            <a:off x="562628" y="43841"/>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Clr>
                <a:schemeClr val="lt1"/>
              </a:buClr>
              <a:buSzPts val="3600"/>
              <a:buFont typeface="Calibri"/>
              <a:buNone/>
            </a:pPr>
            <a:r>
              <a:rPr lang="en-US"/>
              <a:t>Result</a:t>
            </a:r>
            <a:endParaRPr/>
          </a:p>
        </p:txBody>
      </p:sp>
      <p:sp>
        <p:nvSpPr>
          <p:cNvPr id="280" name="Google Shape;280;g22bb0b9dd8c_1_65"/>
          <p:cNvSpPr txBox="1"/>
          <p:nvPr>
            <p:ph idx="12" type="sldNum"/>
          </p:nvPr>
        </p:nvSpPr>
        <p:spPr>
          <a:xfrm>
            <a:off x="255740" y="6209604"/>
            <a:ext cx="2743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fld id="{00000000-1234-1234-1234-123412341234}" type="slidenum">
              <a:rPr lang="en-US"/>
              <a:t>‹#›</a:t>
            </a:fld>
            <a:endParaRPr/>
          </a:p>
        </p:txBody>
      </p:sp>
      <p:sp>
        <p:nvSpPr>
          <p:cNvPr id="281" name="Google Shape;281;g22bb0b9dd8c_1_65"/>
          <p:cNvSpPr txBox="1"/>
          <p:nvPr>
            <p:ph idx="1" type="body"/>
          </p:nvPr>
        </p:nvSpPr>
        <p:spPr>
          <a:xfrm>
            <a:off x="562625" y="1101000"/>
            <a:ext cx="11373900" cy="3651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2400"/>
              <a:buChar char="•"/>
            </a:pPr>
            <a:r>
              <a:rPr lang="en-US" sz="2400"/>
              <a:t>Result: F1-scores</a:t>
            </a:r>
            <a:endParaRPr sz="2400"/>
          </a:p>
        </p:txBody>
      </p:sp>
      <p:graphicFrame>
        <p:nvGraphicFramePr>
          <p:cNvPr id="282" name="Google Shape;282;g22bb0b9dd8c_1_65"/>
          <p:cNvGraphicFramePr/>
          <p:nvPr/>
        </p:nvGraphicFramePr>
        <p:xfrm>
          <a:off x="838163" y="1460425"/>
          <a:ext cx="3000000" cy="3000000"/>
        </p:xfrm>
        <a:graphic>
          <a:graphicData uri="http://schemas.openxmlformats.org/drawingml/2006/table">
            <a:tbl>
              <a:tblPr>
                <a:noFill/>
                <a:tableStyleId>{2CEEE3A6-8426-492C-93DB-715BE57FE24C}</a:tableStyleId>
              </a:tblPr>
              <a:tblGrid>
                <a:gridCol w="2101550"/>
                <a:gridCol w="2604375"/>
                <a:gridCol w="2539775"/>
                <a:gridCol w="3269925"/>
              </a:tblGrid>
              <a:tr h="321400">
                <a:tc>
                  <a:txBody>
                    <a:bodyPr/>
                    <a:lstStyle/>
                    <a:p>
                      <a:pPr indent="0" lvl="0" marL="0" rtl="0" algn="ctr">
                        <a:spcBef>
                          <a:spcPts val="0"/>
                        </a:spcBef>
                        <a:spcAft>
                          <a:spcPts val="0"/>
                        </a:spcAft>
                        <a:buNone/>
                      </a:pPr>
                      <a:r>
                        <a:t/>
                      </a:r>
                      <a:endParaRPr b="1" sz="1800"/>
                    </a:p>
                  </a:txBody>
                  <a:tcPr marT="91425" marB="0" marR="91425" marL="91425"/>
                </a:tc>
                <a:tc>
                  <a:txBody>
                    <a:bodyPr/>
                    <a:lstStyle/>
                    <a:p>
                      <a:pPr indent="0" lvl="0" marL="0" rtl="0" algn="ctr">
                        <a:spcBef>
                          <a:spcPts val="0"/>
                        </a:spcBef>
                        <a:spcAft>
                          <a:spcPts val="0"/>
                        </a:spcAft>
                        <a:buNone/>
                      </a:pPr>
                      <a:r>
                        <a:rPr b="1" lang="en-US" sz="1800"/>
                        <a:t>Naive Bayes</a:t>
                      </a:r>
                      <a:endParaRPr b="1" sz="1800"/>
                    </a:p>
                  </a:txBody>
                  <a:tcPr marT="91425" marB="0"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800"/>
                        <a:t>Random Forest</a:t>
                      </a:r>
                      <a:endParaRPr b="1" sz="1800"/>
                    </a:p>
                  </a:txBody>
                  <a:tcPr marT="91425" marB="0"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800"/>
                        <a:t>Logistic Regression</a:t>
                      </a:r>
                      <a:endParaRPr b="1" sz="1800"/>
                    </a:p>
                  </a:txBody>
                  <a:tcPr marT="91425" marB="0" marR="91425" marL="91425">
                    <a:lnB cap="flat" cmpd="sng" w="9525">
                      <a:solidFill>
                        <a:srgbClr val="9E9E9E"/>
                      </a:solidFill>
                      <a:prstDash val="solid"/>
                      <a:round/>
                      <a:headEnd len="sm" w="sm" type="none"/>
                      <a:tailEnd len="sm" w="sm" type="none"/>
                    </a:lnB>
                  </a:tcPr>
                </a:tc>
              </a:tr>
              <a:tr h="321400">
                <a:tc>
                  <a:txBody>
                    <a:bodyPr/>
                    <a:lstStyle/>
                    <a:p>
                      <a:pPr indent="0" lvl="0" marL="0" rtl="0" algn="ctr">
                        <a:spcBef>
                          <a:spcPts val="0"/>
                        </a:spcBef>
                        <a:spcAft>
                          <a:spcPts val="0"/>
                        </a:spcAft>
                        <a:buNone/>
                      </a:pPr>
                      <a:r>
                        <a:rPr lang="en-US" sz="1800"/>
                        <a:t>Bag of Words</a:t>
                      </a:r>
                      <a:endParaRPr sz="1800"/>
                    </a:p>
                  </a:txBody>
                  <a:tcPr marT="91425" marB="0" marR="91425" marL="91425">
                    <a:lnR cap="flat" cmpd="sng" w="9525">
                      <a:solidFill>
                        <a:srgbClr val="9E9E9E"/>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US" sz="1800">
                          <a:latin typeface="Calibri"/>
                          <a:ea typeface="Calibri"/>
                          <a:cs typeface="Calibri"/>
                          <a:sym typeface="Calibri"/>
                        </a:rPr>
                        <a:t>0.651</a:t>
                      </a:r>
                      <a:endParaRPr sz="1800">
                        <a:latin typeface="Calibri"/>
                        <a:ea typeface="Calibri"/>
                        <a:cs typeface="Calibri"/>
                        <a:sym typeface="Calibri"/>
                      </a:endParaRPr>
                    </a:p>
                  </a:txBody>
                  <a:tcPr marT="9525" marB="0"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BB031"/>
                    </a:solidFill>
                  </a:tcPr>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0.548</a:t>
                      </a:r>
                      <a:endParaRPr sz="1800">
                        <a:latin typeface="Calibri"/>
                        <a:ea typeface="Calibri"/>
                        <a:cs typeface="Calibri"/>
                        <a:sym typeface="Calibri"/>
                      </a:endParaRPr>
                    </a:p>
                  </a:txBody>
                  <a:tcPr marT="9525" marB="0"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0.648</a:t>
                      </a:r>
                      <a:endParaRPr sz="1800">
                        <a:latin typeface="Calibri"/>
                        <a:ea typeface="Calibri"/>
                        <a:cs typeface="Calibri"/>
                        <a:sym typeface="Calibri"/>
                      </a:endParaRPr>
                    </a:p>
                  </a:txBody>
                  <a:tcPr marT="9525" marB="0"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283" name="Google Shape;283;g22bb0b9dd8c_1_65"/>
          <p:cNvGraphicFramePr/>
          <p:nvPr/>
        </p:nvGraphicFramePr>
        <p:xfrm>
          <a:off x="838200" y="2676125"/>
          <a:ext cx="3000000" cy="3000000"/>
        </p:xfrm>
        <a:graphic>
          <a:graphicData uri="http://schemas.openxmlformats.org/drawingml/2006/table">
            <a:tbl>
              <a:tblPr>
                <a:noFill/>
                <a:tableStyleId>{2CEEE3A6-8426-492C-93DB-715BE57FE24C}</a:tableStyleId>
              </a:tblPr>
              <a:tblGrid>
                <a:gridCol w="2101550"/>
                <a:gridCol w="2604375"/>
                <a:gridCol w="1624325"/>
                <a:gridCol w="2313700"/>
                <a:gridCol w="1871650"/>
              </a:tblGrid>
              <a:tr h="365725">
                <a:tc>
                  <a:txBody>
                    <a:bodyPr/>
                    <a:lstStyle/>
                    <a:p>
                      <a:pPr indent="0" lvl="0" marL="0" rtl="0" algn="ctr">
                        <a:spcBef>
                          <a:spcPts val="0"/>
                        </a:spcBef>
                        <a:spcAft>
                          <a:spcPts val="0"/>
                        </a:spcAft>
                        <a:buNone/>
                      </a:pPr>
                      <a:r>
                        <a:t/>
                      </a:r>
                      <a:endParaRPr b="1" sz="1800"/>
                    </a:p>
                  </a:txBody>
                  <a:tcPr marT="91425" marB="0" marR="91425" marL="91425"/>
                </a:tc>
                <a:tc>
                  <a:txBody>
                    <a:bodyPr/>
                    <a:lstStyle/>
                    <a:p>
                      <a:pPr indent="0" lvl="0" marL="0" rtl="0" algn="ctr">
                        <a:spcBef>
                          <a:spcPts val="0"/>
                        </a:spcBef>
                        <a:spcAft>
                          <a:spcPts val="0"/>
                        </a:spcAft>
                        <a:buNone/>
                      </a:pPr>
                      <a:r>
                        <a:rPr b="1" lang="en-US" sz="1800"/>
                        <a:t>Bag of Words</a:t>
                      </a:r>
                      <a:endParaRPr b="1" sz="1800"/>
                    </a:p>
                  </a:txBody>
                  <a:tcPr marT="91425" marB="0"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800"/>
                        <a:t>TF-IDF</a:t>
                      </a:r>
                      <a:endParaRPr b="1" sz="1800"/>
                    </a:p>
                  </a:txBody>
                  <a:tcPr marT="91425" marB="0"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800"/>
                        <a:t>Bi-gram</a:t>
                      </a:r>
                      <a:endParaRPr b="1" sz="1800"/>
                    </a:p>
                  </a:txBody>
                  <a:tcPr marT="91425" marB="0"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800"/>
                        <a:t>Combined</a:t>
                      </a:r>
                      <a:endParaRPr b="1" sz="1800"/>
                    </a:p>
                  </a:txBody>
                  <a:tcPr marT="91425" marB="0" marR="91425" marL="91425">
                    <a:lnB cap="flat" cmpd="sng" w="9525">
                      <a:solidFill>
                        <a:srgbClr val="9E9E9E"/>
                      </a:solidFill>
                      <a:prstDash val="solid"/>
                      <a:round/>
                      <a:headEnd len="sm" w="sm" type="none"/>
                      <a:tailEnd len="sm" w="sm" type="none"/>
                    </a:lnB>
                  </a:tcPr>
                </a:tc>
              </a:tr>
              <a:tr h="365725">
                <a:tc>
                  <a:txBody>
                    <a:bodyPr/>
                    <a:lstStyle/>
                    <a:p>
                      <a:pPr indent="0" lvl="0" marL="0" rtl="0" algn="ctr">
                        <a:spcBef>
                          <a:spcPts val="0"/>
                        </a:spcBef>
                        <a:spcAft>
                          <a:spcPts val="0"/>
                        </a:spcAft>
                        <a:buNone/>
                      </a:pPr>
                      <a:r>
                        <a:rPr lang="en-US" sz="1800"/>
                        <a:t>Naive Bayes</a:t>
                      </a:r>
                      <a:endParaRPr sz="1800"/>
                    </a:p>
                  </a:txBody>
                  <a:tcPr marT="91425" marB="0" marR="91425" marL="91425">
                    <a:lnR cap="flat" cmpd="sng" w="9525">
                      <a:solidFill>
                        <a:srgbClr val="9E9E9E"/>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US" sz="1800">
                          <a:latin typeface="Calibri"/>
                          <a:ea typeface="Calibri"/>
                          <a:cs typeface="Calibri"/>
                          <a:sym typeface="Calibri"/>
                        </a:rPr>
                        <a:t>0.651</a:t>
                      </a:r>
                      <a:endParaRPr sz="1800">
                        <a:latin typeface="Calibri"/>
                        <a:ea typeface="Calibri"/>
                        <a:cs typeface="Calibri"/>
                        <a:sym typeface="Calibri"/>
                      </a:endParaRPr>
                    </a:p>
                  </a:txBody>
                  <a:tcPr marT="9525" marB="0"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90000"/>
                        </a:lnSpc>
                        <a:spcBef>
                          <a:spcPts val="1000"/>
                        </a:spcBef>
                        <a:spcAft>
                          <a:spcPts val="0"/>
                        </a:spcAft>
                        <a:buNone/>
                      </a:pPr>
                      <a:r>
                        <a:rPr lang="en-US" sz="1800">
                          <a:solidFill>
                            <a:schemeClr val="dk1"/>
                          </a:solidFill>
                          <a:latin typeface="Calibri"/>
                          <a:ea typeface="Calibri"/>
                          <a:cs typeface="Calibri"/>
                          <a:sym typeface="Calibri"/>
                        </a:rPr>
                        <a:t>0.705</a:t>
                      </a:r>
                      <a:endParaRPr sz="1800">
                        <a:latin typeface="Calibri"/>
                        <a:ea typeface="Calibri"/>
                        <a:cs typeface="Calibri"/>
                        <a:sym typeface="Calibri"/>
                      </a:endParaRPr>
                    </a:p>
                  </a:txBody>
                  <a:tcPr marT="9525" marB="0"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BB031"/>
                    </a:solidFill>
                  </a:tcPr>
                </a:tc>
                <a:tc>
                  <a:txBody>
                    <a:bodyPr/>
                    <a:lstStyle/>
                    <a:p>
                      <a:pPr indent="0" lvl="0" marL="0" rtl="0" algn="ctr">
                        <a:lnSpc>
                          <a:spcPct val="90000"/>
                        </a:lnSpc>
                        <a:spcBef>
                          <a:spcPts val="1000"/>
                        </a:spcBef>
                        <a:spcAft>
                          <a:spcPts val="0"/>
                        </a:spcAft>
                        <a:buNone/>
                      </a:pPr>
                      <a:r>
                        <a:rPr lang="en-US" sz="1800">
                          <a:solidFill>
                            <a:schemeClr val="dk1"/>
                          </a:solidFill>
                          <a:latin typeface="Calibri"/>
                          <a:ea typeface="Calibri"/>
                          <a:cs typeface="Calibri"/>
                          <a:sym typeface="Calibri"/>
                        </a:rPr>
                        <a:t>0.615</a:t>
                      </a:r>
                      <a:endParaRPr sz="1800">
                        <a:latin typeface="Calibri"/>
                        <a:ea typeface="Calibri"/>
                        <a:cs typeface="Calibri"/>
                        <a:sym typeface="Calibri"/>
                      </a:endParaRPr>
                    </a:p>
                  </a:txBody>
                  <a:tcPr marT="9525" marB="0"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90000"/>
                        </a:lnSpc>
                        <a:spcBef>
                          <a:spcPts val="1000"/>
                        </a:spcBef>
                        <a:spcAft>
                          <a:spcPts val="0"/>
                        </a:spcAft>
                        <a:buNone/>
                      </a:pPr>
                      <a:r>
                        <a:rPr lang="en-US" sz="1800">
                          <a:solidFill>
                            <a:schemeClr val="dk1"/>
                          </a:solidFill>
                          <a:latin typeface="Calibri"/>
                          <a:ea typeface="Calibri"/>
                          <a:cs typeface="Calibri"/>
                          <a:sym typeface="Calibri"/>
                        </a:rPr>
                        <a:t>0.649</a:t>
                      </a:r>
                      <a:endParaRPr sz="1800">
                        <a:solidFill>
                          <a:schemeClr val="dk1"/>
                        </a:solidFill>
                        <a:latin typeface="Calibri"/>
                        <a:ea typeface="Calibri"/>
                        <a:cs typeface="Calibri"/>
                        <a:sym typeface="Calibri"/>
                      </a:endParaRPr>
                    </a:p>
                  </a:txBody>
                  <a:tcPr marT="9525" marB="0"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84" name="Google Shape;284;g22bb0b9dd8c_1_65"/>
          <p:cNvSpPr/>
          <p:nvPr/>
        </p:nvSpPr>
        <p:spPr>
          <a:xfrm>
            <a:off x="6203575" y="2191875"/>
            <a:ext cx="325800" cy="450900"/>
          </a:xfrm>
          <a:prstGeom prst="down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21432ecc389_1_167"/>
          <p:cNvSpPr txBox="1"/>
          <p:nvPr>
            <p:ph idx="1" type="body"/>
          </p:nvPr>
        </p:nvSpPr>
        <p:spPr>
          <a:xfrm>
            <a:off x="562625" y="1372675"/>
            <a:ext cx="10515600" cy="4989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b="1" lang="en-US" sz="3300"/>
              <a:t>Logistic Regression</a:t>
            </a:r>
            <a:r>
              <a:rPr b="1" lang="en-US" sz="3300"/>
              <a:t> : </a:t>
            </a:r>
            <a:r>
              <a:rPr b="1" lang="en-US" sz="3300">
                <a:solidFill>
                  <a:srgbClr val="E32726"/>
                </a:solidFill>
              </a:rPr>
              <a:t>TF-IDF</a:t>
            </a:r>
            <a:endParaRPr/>
          </a:p>
          <a:p>
            <a:pPr indent="-254000" lvl="0" marL="228600" rtl="0" algn="l">
              <a:lnSpc>
                <a:spcPct val="90000"/>
              </a:lnSpc>
              <a:spcBef>
                <a:spcPts val="1000"/>
              </a:spcBef>
              <a:spcAft>
                <a:spcPts val="0"/>
              </a:spcAft>
              <a:buSzPts val="2800"/>
              <a:buChar char="•"/>
            </a:pPr>
            <a:r>
              <a:rPr lang="en-US"/>
              <a:t>Parameters tuned:</a:t>
            </a:r>
            <a:endParaRPr/>
          </a:p>
          <a:p>
            <a:pPr indent="-381000" lvl="1" marL="914400" rtl="0" algn="l">
              <a:lnSpc>
                <a:spcPct val="90000"/>
              </a:lnSpc>
              <a:spcBef>
                <a:spcPts val="1000"/>
              </a:spcBef>
              <a:spcAft>
                <a:spcPts val="0"/>
              </a:spcAft>
              <a:buSzPts val="2400"/>
              <a:buChar char="•"/>
            </a:pPr>
            <a:r>
              <a:rPr lang="en-US"/>
              <a:t>Alpha </a:t>
            </a:r>
            <a:endParaRPr/>
          </a:p>
          <a:p>
            <a:pPr indent="-254000" lvl="0" marL="228600" rtl="0" algn="l">
              <a:lnSpc>
                <a:spcPct val="90000"/>
              </a:lnSpc>
              <a:spcBef>
                <a:spcPts val="1000"/>
              </a:spcBef>
              <a:spcAft>
                <a:spcPts val="0"/>
              </a:spcAft>
              <a:buSzPts val="2800"/>
              <a:buChar char="•"/>
            </a:pPr>
            <a:r>
              <a:rPr lang="en-US"/>
              <a:t>Best Parameter</a:t>
            </a:r>
            <a:endParaRPr/>
          </a:p>
          <a:p>
            <a:pPr indent="-254000" lvl="0" marL="228600" rtl="0" algn="l">
              <a:lnSpc>
                <a:spcPct val="90000"/>
              </a:lnSpc>
              <a:spcBef>
                <a:spcPts val="1000"/>
              </a:spcBef>
              <a:spcAft>
                <a:spcPts val="0"/>
              </a:spcAft>
              <a:buSzPts val="2800"/>
              <a:buChar char="•"/>
            </a:pPr>
            <a:r>
              <a:rPr lang="en-US"/>
              <a:t>Alpha = 0.008;  </a:t>
            </a:r>
            <a:endParaRPr/>
          </a:p>
          <a:p>
            <a:pPr indent="-381000" lvl="1" marL="914400" rtl="0" algn="l">
              <a:lnSpc>
                <a:spcPct val="90000"/>
              </a:lnSpc>
              <a:spcBef>
                <a:spcPts val="1000"/>
              </a:spcBef>
              <a:spcAft>
                <a:spcPts val="0"/>
              </a:spcAft>
              <a:buSzPts val="2400"/>
              <a:buChar char="•"/>
            </a:pPr>
            <a:r>
              <a:rPr lang="en-US"/>
              <a:t>F1-score = 0.679</a:t>
            </a:r>
            <a:endParaRPr/>
          </a:p>
          <a:p>
            <a:pPr indent="-381000" lvl="1" marL="914400" rtl="0" algn="l">
              <a:lnSpc>
                <a:spcPct val="90000"/>
              </a:lnSpc>
              <a:spcBef>
                <a:spcPts val="1000"/>
              </a:spcBef>
              <a:spcAft>
                <a:spcPts val="0"/>
              </a:spcAft>
              <a:buSzPts val="2400"/>
              <a:buChar char="•"/>
            </a:pPr>
            <a:r>
              <a:rPr lang="en-US"/>
              <a:t>Precision = 0.701</a:t>
            </a:r>
            <a:endParaRPr/>
          </a:p>
          <a:p>
            <a:pPr indent="-381000" lvl="1" marL="914400" rtl="0" algn="l">
              <a:lnSpc>
                <a:spcPct val="90000"/>
              </a:lnSpc>
              <a:spcBef>
                <a:spcPts val="1000"/>
              </a:spcBef>
              <a:spcAft>
                <a:spcPts val="0"/>
              </a:spcAft>
              <a:buSzPts val="2400"/>
              <a:buChar char="•"/>
            </a:pPr>
            <a:r>
              <a:rPr lang="en-US"/>
              <a:t>Recall = 0.739</a:t>
            </a:r>
            <a:endParaRPr/>
          </a:p>
          <a:p>
            <a:pPr indent="0" lvl="0" marL="457200" rtl="0" algn="l">
              <a:lnSpc>
                <a:spcPct val="90000"/>
              </a:lnSpc>
              <a:spcBef>
                <a:spcPts val="1000"/>
              </a:spcBef>
              <a:spcAft>
                <a:spcPts val="0"/>
              </a:spcAft>
              <a:buNone/>
            </a:pPr>
            <a:r>
              <a:t/>
            </a:r>
            <a:endParaRPr/>
          </a:p>
        </p:txBody>
      </p:sp>
      <p:sp>
        <p:nvSpPr>
          <p:cNvPr id="290" name="Google Shape;290;g21432ecc389_1_167"/>
          <p:cNvSpPr txBox="1"/>
          <p:nvPr>
            <p:ph type="title"/>
          </p:nvPr>
        </p:nvSpPr>
        <p:spPr>
          <a:xfrm>
            <a:off x="562628" y="43841"/>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Clr>
                <a:schemeClr val="lt1"/>
              </a:buClr>
              <a:buSzPts val="3600"/>
              <a:buFont typeface="Calibri"/>
              <a:buNone/>
            </a:pPr>
            <a:r>
              <a:rPr lang="en-US"/>
              <a:t>Results - TF-IDF w/ Logistic Regression</a:t>
            </a:r>
            <a:endParaRPr/>
          </a:p>
        </p:txBody>
      </p:sp>
      <p:sp>
        <p:nvSpPr>
          <p:cNvPr id="291" name="Google Shape;291;g21432ecc389_1_167"/>
          <p:cNvSpPr txBox="1"/>
          <p:nvPr>
            <p:ph idx="12" type="sldNum"/>
          </p:nvPr>
        </p:nvSpPr>
        <p:spPr>
          <a:xfrm>
            <a:off x="255740" y="6362004"/>
            <a:ext cx="2743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21432ecc389_1_173"/>
          <p:cNvSpPr txBox="1"/>
          <p:nvPr>
            <p:ph idx="1" type="body"/>
          </p:nvPr>
        </p:nvSpPr>
        <p:spPr>
          <a:xfrm>
            <a:off x="562625" y="1372675"/>
            <a:ext cx="10398000" cy="14505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rgbClr val="E32726"/>
              </a:buClr>
              <a:buSzPts val="2400"/>
              <a:buChar char="•"/>
            </a:pPr>
            <a:r>
              <a:rPr lang="en-US"/>
              <a:t>Hyper Parameters Tuning</a:t>
            </a:r>
            <a:endParaRPr/>
          </a:p>
          <a:p>
            <a:pPr indent="0" lvl="0" marL="457200" rtl="0" algn="l">
              <a:lnSpc>
                <a:spcPct val="90000"/>
              </a:lnSpc>
              <a:spcBef>
                <a:spcPts val="1000"/>
              </a:spcBef>
              <a:spcAft>
                <a:spcPts val="0"/>
              </a:spcAft>
              <a:buNone/>
            </a:pPr>
            <a:r>
              <a:t/>
            </a:r>
            <a:endParaRPr/>
          </a:p>
          <a:p>
            <a:pPr indent="0" lvl="0" marL="457200" rtl="0" algn="l">
              <a:lnSpc>
                <a:spcPct val="90000"/>
              </a:lnSpc>
              <a:spcBef>
                <a:spcPts val="1000"/>
              </a:spcBef>
              <a:spcAft>
                <a:spcPts val="0"/>
              </a:spcAft>
              <a:buNone/>
            </a:pPr>
            <a:r>
              <a:t/>
            </a:r>
            <a:endParaRPr/>
          </a:p>
        </p:txBody>
      </p:sp>
      <p:sp>
        <p:nvSpPr>
          <p:cNvPr id="297" name="Google Shape;297;g21432ecc389_1_173"/>
          <p:cNvSpPr txBox="1"/>
          <p:nvPr>
            <p:ph type="title"/>
          </p:nvPr>
        </p:nvSpPr>
        <p:spPr>
          <a:xfrm>
            <a:off x="562628" y="43841"/>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Clr>
                <a:schemeClr val="lt1"/>
              </a:buClr>
              <a:buSzPts val="3600"/>
              <a:buFont typeface="Calibri"/>
              <a:buNone/>
            </a:pPr>
            <a:r>
              <a:rPr lang="en-US"/>
              <a:t>Results - TF-IDF w/ Logistic Regression</a:t>
            </a:r>
            <a:endParaRPr/>
          </a:p>
        </p:txBody>
      </p:sp>
      <p:sp>
        <p:nvSpPr>
          <p:cNvPr id="298" name="Google Shape;298;g21432ecc389_1_173"/>
          <p:cNvSpPr txBox="1"/>
          <p:nvPr>
            <p:ph idx="12" type="sldNum"/>
          </p:nvPr>
        </p:nvSpPr>
        <p:spPr>
          <a:xfrm>
            <a:off x="255740" y="6362004"/>
            <a:ext cx="2743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fld id="{00000000-1234-1234-1234-123412341234}" type="slidenum">
              <a:rPr lang="en-US"/>
              <a:t>‹#›</a:t>
            </a:fld>
            <a:endParaRPr/>
          </a:p>
        </p:txBody>
      </p:sp>
      <p:graphicFrame>
        <p:nvGraphicFramePr>
          <p:cNvPr id="299" name="Google Shape;299;g21432ecc389_1_173"/>
          <p:cNvGraphicFramePr/>
          <p:nvPr/>
        </p:nvGraphicFramePr>
        <p:xfrm>
          <a:off x="2178700" y="2420800"/>
          <a:ext cx="3000000" cy="3000000"/>
        </p:xfrm>
        <a:graphic>
          <a:graphicData uri="http://schemas.openxmlformats.org/drawingml/2006/table">
            <a:tbl>
              <a:tblPr>
                <a:noFill/>
                <a:tableStyleId>{2CEEE3A6-8426-492C-93DB-715BE57FE24C}</a:tableStyleId>
              </a:tblPr>
              <a:tblGrid>
                <a:gridCol w="2049600"/>
                <a:gridCol w="2335100"/>
                <a:gridCol w="1753500"/>
                <a:gridCol w="1696400"/>
              </a:tblGrid>
              <a:tr h="679200">
                <a:tc>
                  <a:txBody>
                    <a:bodyPr/>
                    <a:lstStyle/>
                    <a:p>
                      <a:pPr indent="0" lvl="0" marL="0" rtl="0" algn="l">
                        <a:spcBef>
                          <a:spcPts val="0"/>
                        </a:spcBef>
                        <a:spcAft>
                          <a:spcPts val="0"/>
                        </a:spcAft>
                        <a:buNone/>
                      </a:pPr>
                      <a:r>
                        <a:rPr b="1" lang="en-US" sz="1600"/>
                        <a:t>alpha</a:t>
                      </a:r>
                      <a:endParaRPr b="1" sz="1600"/>
                    </a:p>
                  </a:txBody>
                  <a:tcPr marT="91425" marB="91425" marR="91425" marL="91425"/>
                </a:tc>
                <a:tc>
                  <a:txBody>
                    <a:bodyPr/>
                    <a:lstStyle/>
                    <a:p>
                      <a:pPr indent="0" lvl="0" marL="0" rtl="0" algn="l">
                        <a:spcBef>
                          <a:spcPts val="0"/>
                        </a:spcBef>
                        <a:spcAft>
                          <a:spcPts val="0"/>
                        </a:spcAft>
                        <a:buNone/>
                      </a:pPr>
                      <a:r>
                        <a:rPr b="1" lang="en-US"/>
                        <a:t>F1-Score</a:t>
                      </a:r>
                      <a:endParaRPr b="1"/>
                    </a:p>
                  </a:txBody>
                  <a:tcPr marT="91425" marB="91425" marR="91425" marL="91425"/>
                </a:tc>
                <a:tc>
                  <a:txBody>
                    <a:bodyPr/>
                    <a:lstStyle/>
                    <a:p>
                      <a:pPr indent="0" lvl="0" marL="0" rtl="0" algn="l">
                        <a:spcBef>
                          <a:spcPts val="0"/>
                        </a:spcBef>
                        <a:spcAft>
                          <a:spcPts val="0"/>
                        </a:spcAft>
                        <a:buNone/>
                      </a:pPr>
                      <a:r>
                        <a:rPr b="1" lang="en-US"/>
                        <a:t>Precision</a:t>
                      </a:r>
                      <a:endParaRPr b="1"/>
                    </a:p>
                  </a:txBody>
                  <a:tcPr marT="91425" marB="91425" marR="91425" marL="91425"/>
                </a:tc>
                <a:tc>
                  <a:txBody>
                    <a:bodyPr/>
                    <a:lstStyle/>
                    <a:p>
                      <a:pPr indent="0" lvl="0" marL="0" rtl="0" algn="l">
                        <a:spcBef>
                          <a:spcPts val="0"/>
                        </a:spcBef>
                        <a:spcAft>
                          <a:spcPts val="0"/>
                        </a:spcAft>
                        <a:buNone/>
                      </a:pPr>
                      <a:r>
                        <a:rPr b="1" lang="en-US"/>
                        <a:t>Recall</a:t>
                      </a:r>
                      <a:endParaRPr b="1"/>
                    </a:p>
                  </a:txBody>
                  <a:tcPr marT="91425" marB="91425" marR="91425" marL="91425"/>
                </a:tc>
              </a:tr>
              <a:tr h="457550">
                <a:tc>
                  <a:txBody>
                    <a:bodyPr/>
                    <a:lstStyle/>
                    <a:p>
                      <a:pPr indent="0" lvl="0" marL="0" rtl="0" algn="l">
                        <a:spcBef>
                          <a:spcPts val="0"/>
                        </a:spcBef>
                        <a:spcAft>
                          <a:spcPts val="0"/>
                        </a:spcAft>
                        <a:buNone/>
                      </a:pPr>
                      <a:r>
                        <a:rPr lang="en-US"/>
                        <a:t>0.005</a:t>
                      </a:r>
                      <a:endParaRPr/>
                    </a:p>
                  </a:txBody>
                  <a:tcPr marT="91425" marB="91425" marR="91425" marL="91425"/>
                </a:tc>
                <a:tc>
                  <a:txBody>
                    <a:bodyPr/>
                    <a:lstStyle/>
                    <a:p>
                      <a:pPr indent="0" lvl="0" marL="0" rtl="0" algn="l">
                        <a:spcBef>
                          <a:spcPts val="0"/>
                        </a:spcBef>
                        <a:spcAft>
                          <a:spcPts val="0"/>
                        </a:spcAft>
                        <a:buNone/>
                      </a:pPr>
                      <a:r>
                        <a:rPr lang="en-US"/>
                        <a:t>0.673</a:t>
                      </a:r>
                      <a:endParaRPr/>
                    </a:p>
                  </a:txBody>
                  <a:tcPr marT="91425" marB="91425" marR="91425" marL="91425"/>
                </a:tc>
                <a:tc>
                  <a:txBody>
                    <a:bodyPr/>
                    <a:lstStyle/>
                    <a:p>
                      <a:pPr indent="0" lvl="0" marL="0" rtl="0" algn="l">
                        <a:spcBef>
                          <a:spcPts val="0"/>
                        </a:spcBef>
                        <a:spcAft>
                          <a:spcPts val="0"/>
                        </a:spcAft>
                        <a:buNone/>
                      </a:pPr>
                      <a:r>
                        <a:rPr lang="en-US"/>
                        <a:t>0.695</a:t>
                      </a:r>
                      <a:endParaRPr/>
                    </a:p>
                  </a:txBody>
                  <a:tcPr marT="91425" marB="91425" marR="91425" marL="91425"/>
                </a:tc>
                <a:tc>
                  <a:txBody>
                    <a:bodyPr/>
                    <a:lstStyle/>
                    <a:p>
                      <a:pPr indent="0" lvl="0" marL="0" rtl="0" algn="l">
                        <a:spcBef>
                          <a:spcPts val="0"/>
                        </a:spcBef>
                        <a:spcAft>
                          <a:spcPts val="0"/>
                        </a:spcAft>
                        <a:buNone/>
                      </a:pPr>
                      <a:r>
                        <a:rPr lang="en-US"/>
                        <a:t>0.732</a:t>
                      </a:r>
                      <a:endParaRPr/>
                    </a:p>
                  </a:txBody>
                  <a:tcPr marT="91425" marB="91425" marR="91425" marL="91425"/>
                </a:tc>
              </a:tr>
              <a:tr h="457550">
                <a:tc>
                  <a:txBody>
                    <a:bodyPr/>
                    <a:lstStyle/>
                    <a:p>
                      <a:pPr indent="0" lvl="0" marL="0" rtl="0" algn="l">
                        <a:spcBef>
                          <a:spcPts val="0"/>
                        </a:spcBef>
                        <a:spcAft>
                          <a:spcPts val="0"/>
                        </a:spcAft>
                        <a:buNone/>
                      </a:pPr>
                      <a:r>
                        <a:rPr lang="en-US"/>
                        <a:t>0.008</a:t>
                      </a:r>
                      <a:endParaRPr/>
                    </a:p>
                  </a:txBody>
                  <a:tcPr marT="91425" marB="91425" marR="91425" marL="91425">
                    <a:solidFill>
                      <a:schemeClr val="accent2"/>
                    </a:solidFill>
                  </a:tcPr>
                </a:tc>
                <a:tc>
                  <a:txBody>
                    <a:bodyPr/>
                    <a:lstStyle/>
                    <a:p>
                      <a:pPr indent="0" lvl="0" marL="0" rtl="0" algn="l">
                        <a:spcBef>
                          <a:spcPts val="0"/>
                        </a:spcBef>
                        <a:spcAft>
                          <a:spcPts val="0"/>
                        </a:spcAft>
                        <a:buNone/>
                      </a:pPr>
                      <a:r>
                        <a:rPr lang="en-US"/>
                        <a:t>0.679</a:t>
                      </a:r>
                      <a:endParaRPr/>
                    </a:p>
                  </a:txBody>
                  <a:tcPr marT="91425" marB="91425" marR="91425" marL="91425">
                    <a:solidFill>
                      <a:schemeClr val="accent2"/>
                    </a:solidFill>
                  </a:tcPr>
                </a:tc>
                <a:tc>
                  <a:txBody>
                    <a:bodyPr/>
                    <a:lstStyle/>
                    <a:p>
                      <a:pPr indent="0" lvl="0" marL="0" rtl="0" algn="l">
                        <a:spcBef>
                          <a:spcPts val="0"/>
                        </a:spcBef>
                        <a:spcAft>
                          <a:spcPts val="0"/>
                        </a:spcAft>
                        <a:buNone/>
                      </a:pPr>
                      <a:r>
                        <a:rPr lang="en-US"/>
                        <a:t>0.701</a:t>
                      </a:r>
                      <a:endParaRPr/>
                    </a:p>
                  </a:txBody>
                  <a:tcPr marT="91425" marB="91425" marR="91425" marL="91425">
                    <a:solidFill>
                      <a:schemeClr val="accent2"/>
                    </a:solidFill>
                  </a:tcPr>
                </a:tc>
                <a:tc>
                  <a:txBody>
                    <a:bodyPr/>
                    <a:lstStyle/>
                    <a:p>
                      <a:pPr indent="0" lvl="0" marL="0" rtl="0" algn="l">
                        <a:spcBef>
                          <a:spcPts val="0"/>
                        </a:spcBef>
                        <a:spcAft>
                          <a:spcPts val="0"/>
                        </a:spcAft>
                        <a:buNone/>
                      </a:pPr>
                      <a:r>
                        <a:rPr lang="en-US"/>
                        <a:t>0.739</a:t>
                      </a:r>
                      <a:endParaRPr/>
                    </a:p>
                  </a:txBody>
                  <a:tcPr marT="91425" marB="91425" marR="91425" marL="91425">
                    <a:solidFill>
                      <a:schemeClr val="accent2"/>
                    </a:solidFill>
                  </a:tcPr>
                </a:tc>
              </a:tr>
              <a:tr h="457550">
                <a:tc>
                  <a:txBody>
                    <a:bodyPr/>
                    <a:lstStyle/>
                    <a:p>
                      <a:pPr indent="0" lvl="0" marL="0" rtl="0" algn="l">
                        <a:spcBef>
                          <a:spcPts val="0"/>
                        </a:spcBef>
                        <a:spcAft>
                          <a:spcPts val="0"/>
                        </a:spcAft>
                        <a:buNone/>
                      </a:pPr>
                      <a:r>
                        <a:rPr lang="en-US"/>
                        <a:t>0.009</a:t>
                      </a:r>
                      <a:endParaRPr/>
                    </a:p>
                  </a:txBody>
                  <a:tcPr marT="91425" marB="91425" marR="91425" marL="91425"/>
                </a:tc>
                <a:tc>
                  <a:txBody>
                    <a:bodyPr/>
                    <a:lstStyle/>
                    <a:p>
                      <a:pPr indent="0" lvl="0" marL="0" rtl="0" algn="l">
                        <a:spcBef>
                          <a:spcPts val="0"/>
                        </a:spcBef>
                        <a:spcAft>
                          <a:spcPts val="0"/>
                        </a:spcAft>
                        <a:buNone/>
                      </a:pPr>
                      <a:r>
                        <a:rPr lang="en-US"/>
                        <a:t>0.678</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0.728</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0.739</a:t>
                      </a:r>
                      <a:endParaRPr/>
                    </a:p>
                  </a:txBody>
                  <a:tcPr marT="91425" marB="91425" marR="91425" marL="91425">
                    <a:lnB cap="flat" cmpd="sng" w="9525">
                      <a:solidFill>
                        <a:srgbClr val="9E9E9E"/>
                      </a:solidFill>
                      <a:prstDash val="solid"/>
                      <a:round/>
                      <a:headEnd len="sm" w="sm" type="none"/>
                      <a:tailEnd len="sm" w="sm" type="none"/>
                    </a:lnB>
                  </a:tcPr>
                </a:tc>
              </a:tr>
              <a:tr h="457550">
                <a:tc>
                  <a:txBody>
                    <a:bodyPr/>
                    <a:lstStyle/>
                    <a:p>
                      <a:pPr indent="0" lvl="0" marL="0" rtl="0" algn="l">
                        <a:spcBef>
                          <a:spcPts val="0"/>
                        </a:spcBef>
                        <a:spcAft>
                          <a:spcPts val="0"/>
                        </a:spcAft>
                        <a:buNone/>
                      </a:pPr>
                      <a:r>
                        <a:rPr lang="en-US"/>
                        <a:t>0.01</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a:t>0.675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0.725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0.735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7550">
                <a:tc>
                  <a:txBody>
                    <a:bodyPr/>
                    <a:lstStyle/>
                    <a:p>
                      <a:pPr indent="0" lvl="0" marL="0" rtl="0" algn="l">
                        <a:spcBef>
                          <a:spcPts val="0"/>
                        </a:spcBef>
                        <a:spcAft>
                          <a:spcPts val="0"/>
                        </a:spcAft>
                        <a:buNone/>
                      </a:pPr>
                      <a:r>
                        <a:rPr lang="en-US"/>
                        <a:t>0.011</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a:t>0.672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0.722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0.732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22b80d646c3_0_60"/>
          <p:cNvSpPr txBox="1"/>
          <p:nvPr>
            <p:ph idx="1" type="body"/>
          </p:nvPr>
        </p:nvSpPr>
        <p:spPr>
          <a:xfrm>
            <a:off x="562625" y="1372675"/>
            <a:ext cx="10515600" cy="4989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b="1" lang="en-US" sz="3300"/>
              <a:t>Random Forest</a:t>
            </a:r>
            <a:r>
              <a:rPr b="1" lang="en-US" sz="3300"/>
              <a:t> : </a:t>
            </a:r>
            <a:r>
              <a:rPr b="1" lang="en-US" sz="3300">
                <a:solidFill>
                  <a:srgbClr val="E32726"/>
                </a:solidFill>
              </a:rPr>
              <a:t>TF-IDF</a:t>
            </a:r>
            <a:endParaRPr/>
          </a:p>
          <a:p>
            <a:pPr indent="-254000" lvl="0" marL="228600" rtl="0" algn="l">
              <a:lnSpc>
                <a:spcPct val="90000"/>
              </a:lnSpc>
              <a:spcBef>
                <a:spcPts val="1000"/>
              </a:spcBef>
              <a:spcAft>
                <a:spcPts val="0"/>
              </a:spcAft>
              <a:buSzPts val="2800"/>
              <a:buChar char="•"/>
            </a:pPr>
            <a:r>
              <a:rPr lang="en-US"/>
              <a:t>Parameters tuned:</a:t>
            </a:r>
            <a:endParaRPr/>
          </a:p>
          <a:p>
            <a:pPr indent="-381000" lvl="1" marL="914400" rtl="0" algn="l">
              <a:lnSpc>
                <a:spcPct val="90000"/>
              </a:lnSpc>
              <a:spcBef>
                <a:spcPts val="1000"/>
              </a:spcBef>
              <a:spcAft>
                <a:spcPts val="0"/>
              </a:spcAft>
              <a:buSzPts val="2400"/>
              <a:buChar char="•"/>
            </a:pPr>
            <a:r>
              <a:rPr lang="en-US"/>
              <a:t>Number of Trees</a:t>
            </a:r>
            <a:endParaRPr/>
          </a:p>
          <a:p>
            <a:pPr indent="-381000" lvl="1" marL="914400" rtl="0" algn="l">
              <a:lnSpc>
                <a:spcPct val="90000"/>
              </a:lnSpc>
              <a:spcBef>
                <a:spcPts val="1000"/>
              </a:spcBef>
              <a:spcAft>
                <a:spcPts val="0"/>
              </a:spcAft>
              <a:buSzPts val="2400"/>
              <a:buChar char="•"/>
            </a:pPr>
            <a:r>
              <a:rPr lang="en-US"/>
              <a:t>Max Depth </a:t>
            </a:r>
            <a:endParaRPr/>
          </a:p>
          <a:p>
            <a:pPr indent="-254000" lvl="0" marL="228600" rtl="0" algn="l">
              <a:lnSpc>
                <a:spcPct val="90000"/>
              </a:lnSpc>
              <a:spcBef>
                <a:spcPts val="1000"/>
              </a:spcBef>
              <a:spcAft>
                <a:spcPts val="0"/>
              </a:spcAft>
              <a:buSzPts val="2800"/>
              <a:buChar char="•"/>
            </a:pPr>
            <a:r>
              <a:rPr lang="en-US"/>
              <a:t>Best Parameters</a:t>
            </a:r>
            <a:endParaRPr/>
          </a:p>
          <a:p>
            <a:pPr indent="-254000" lvl="0" marL="228600" rtl="0" algn="l">
              <a:lnSpc>
                <a:spcPct val="90000"/>
              </a:lnSpc>
              <a:spcBef>
                <a:spcPts val="1000"/>
              </a:spcBef>
              <a:spcAft>
                <a:spcPts val="0"/>
              </a:spcAft>
              <a:buSzPts val="2800"/>
              <a:buChar char="•"/>
            </a:pPr>
            <a:r>
              <a:rPr lang="en-US"/>
              <a:t>Number of trees = 30  Max Depth = 15</a:t>
            </a:r>
            <a:endParaRPr/>
          </a:p>
          <a:p>
            <a:pPr indent="-381000" lvl="1" marL="914400" rtl="0" algn="l">
              <a:lnSpc>
                <a:spcPct val="90000"/>
              </a:lnSpc>
              <a:spcBef>
                <a:spcPts val="1000"/>
              </a:spcBef>
              <a:spcAft>
                <a:spcPts val="0"/>
              </a:spcAft>
              <a:buSzPts val="2400"/>
              <a:buChar char="•"/>
            </a:pPr>
            <a:r>
              <a:rPr lang="en-US"/>
              <a:t>F1-score = 0.542</a:t>
            </a:r>
            <a:endParaRPr/>
          </a:p>
          <a:p>
            <a:pPr indent="-381000" lvl="1" marL="914400" rtl="0" algn="l">
              <a:lnSpc>
                <a:spcPct val="90000"/>
              </a:lnSpc>
              <a:spcBef>
                <a:spcPts val="1000"/>
              </a:spcBef>
              <a:spcAft>
                <a:spcPts val="0"/>
              </a:spcAft>
              <a:buSzPts val="2400"/>
              <a:buChar char="•"/>
            </a:pPr>
            <a:r>
              <a:rPr lang="en-US"/>
              <a:t>Precision = 0.578</a:t>
            </a:r>
            <a:endParaRPr/>
          </a:p>
          <a:p>
            <a:pPr indent="-381000" lvl="1" marL="914400" rtl="0" algn="l">
              <a:lnSpc>
                <a:spcPct val="90000"/>
              </a:lnSpc>
              <a:spcBef>
                <a:spcPts val="1000"/>
              </a:spcBef>
              <a:spcAft>
                <a:spcPts val="0"/>
              </a:spcAft>
              <a:buSzPts val="2400"/>
              <a:buChar char="•"/>
            </a:pPr>
            <a:r>
              <a:rPr lang="en-US"/>
              <a:t>Recall = 0.622</a:t>
            </a:r>
            <a:endParaRPr/>
          </a:p>
          <a:p>
            <a:pPr indent="0" lvl="0" marL="457200" rtl="0" algn="l">
              <a:lnSpc>
                <a:spcPct val="90000"/>
              </a:lnSpc>
              <a:spcBef>
                <a:spcPts val="1000"/>
              </a:spcBef>
              <a:spcAft>
                <a:spcPts val="0"/>
              </a:spcAft>
              <a:buNone/>
            </a:pPr>
            <a:r>
              <a:t/>
            </a:r>
            <a:endParaRPr/>
          </a:p>
        </p:txBody>
      </p:sp>
      <p:sp>
        <p:nvSpPr>
          <p:cNvPr id="305" name="Google Shape;305;g22b80d646c3_0_60"/>
          <p:cNvSpPr txBox="1"/>
          <p:nvPr>
            <p:ph type="title"/>
          </p:nvPr>
        </p:nvSpPr>
        <p:spPr>
          <a:xfrm>
            <a:off x="562628" y="43841"/>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Clr>
                <a:schemeClr val="lt1"/>
              </a:buClr>
              <a:buSzPts val="3600"/>
              <a:buFont typeface="Calibri"/>
              <a:buNone/>
            </a:pPr>
            <a:r>
              <a:rPr lang="en-US"/>
              <a:t>Results - </a:t>
            </a:r>
            <a:r>
              <a:rPr lang="en-US"/>
              <a:t>TF-IDF w/ Random Forest</a:t>
            </a:r>
            <a:endParaRPr/>
          </a:p>
        </p:txBody>
      </p:sp>
      <p:sp>
        <p:nvSpPr>
          <p:cNvPr id="306" name="Google Shape;306;g22b80d646c3_0_60"/>
          <p:cNvSpPr txBox="1"/>
          <p:nvPr>
            <p:ph idx="12" type="sldNum"/>
          </p:nvPr>
        </p:nvSpPr>
        <p:spPr>
          <a:xfrm>
            <a:off x="255740" y="6362004"/>
            <a:ext cx="2743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22b80d646c3_0_66"/>
          <p:cNvSpPr txBox="1"/>
          <p:nvPr>
            <p:ph idx="1" type="body"/>
          </p:nvPr>
        </p:nvSpPr>
        <p:spPr>
          <a:xfrm>
            <a:off x="562625" y="1372675"/>
            <a:ext cx="10398000" cy="14505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rgbClr val="E32726"/>
              </a:buClr>
              <a:buSzPts val="2400"/>
              <a:buChar char="•"/>
            </a:pPr>
            <a:r>
              <a:rPr lang="en-US"/>
              <a:t>Hyper Parameters Tuning</a:t>
            </a:r>
            <a:endParaRPr/>
          </a:p>
          <a:p>
            <a:pPr indent="0" lvl="0" marL="457200" rtl="0" algn="l">
              <a:lnSpc>
                <a:spcPct val="90000"/>
              </a:lnSpc>
              <a:spcBef>
                <a:spcPts val="1000"/>
              </a:spcBef>
              <a:spcAft>
                <a:spcPts val="0"/>
              </a:spcAft>
              <a:buNone/>
            </a:pPr>
            <a:r>
              <a:t/>
            </a:r>
            <a:endParaRPr/>
          </a:p>
          <a:p>
            <a:pPr indent="0" lvl="0" marL="457200" rtl="0" algn="l">
              <a:lnSpc>
                <a:spcPct val="90000"/>
              </a:lnSpc>
              <a:spcBef>
                <a:spcPts val="1000"/>
              </a:spcBef>
              <a:spcAft>
                <a:spcPts val="0"/>
              </a:spcAft>
              <a:buNone/>
            </a:pPr>
            <a:r>
              <a:t/>
            </a:r>
            <a:endParaRPr/>
          </a:p>
        </p:txBody>
      </p:sp>
      <p:sp>
        <p:nvSpPr>
          <p:cNvPr id="312" name="Google Shape;312;g22b80d646c3_0_66"/>
          <p:cNvSpPr txBox="1"/>
          <p:nvPr>
            <p:ph type="title"/>
          </p:nvPr>
        </p:nvSpPr>
        <p:spPr>
          <a:xfrm>
            <a:off x="562628" y="43841"/>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Clr>
                <a:schemeClr val="lt1"/>
              </a:buClr>
              <a:buSzPts val="3600"/>
              <a:buFont typeface="Calibri"/>
              <a:buNone/>
            </a:pPr>
            <a:r>
              <a:rPr lang="en-US"/>
              <a:t>Results - </a:t>
            </a:r>
            <a:r>
              <a:rPr lang="en-US"/>
              <a:t>TF-IDF w/ Random Forest</a:t>
            </a:r>
            <a:endParaRPr/>
          </a:p>
        </p:txBody>
      </p:sp>
      <p:sp>
        <p:nvSpPr>
          <p:cNvPr id="313" name="Google Shape;313;g22b80d646c3_0_66"/>
          <p:cNvSpPr txBox="1"/>
          <p:nvPr>
            <p:ph idx="12" type="sldNum"/>
          </p:nvPr>
        </p:nvSpPr>
        <p:spPr>
          <a:xfrm>
            <a:off x="255740" y="6362004"/>
            <a:ext cx="2743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fld id="{00000000-1234-1234-1234-123412341234}" type="slidenum">
              <a:rPr lang="en-US"/>
              <a:t>‹#›</a:t>
            </a:fld>
            <a:endParaRPr/>
          </a:p>
        </p:txBody>
      </p:sp>
      <p:graphicFrame>
        <p:nvGraphicFramePr>
          <p:cNvPr id="314" name="Google Shape;314;g22b80d646c3_0_66"/>
          <p:cNvGraphicFramePr/>
          <p:nvPr/>
        </p:nvGraphicFramePr>
        <p:xfrm>
          <a:off x="2178700" y="2420800"/>
          <a:ext cx="3000000" cy="3000000"/>
        </p:xfrm>
        <a:graphic>
          <a:graphicData uri="http://schemas.openxmlformats.org/drawingml/2006/table">
            <a:tbl>
              <a:tblPr>
                <a:noFill/>
                <a:tableStyleId>{2CEEE3A6-8426-492C-93DB-715BE57FE24C}</a:tableStyleId>
              </a:tblPr>
              <a:tblGrid>
                <a:gridCol w="1624600"/>
                <a:gridCol w="1624600"/>
                <a:gridCol w="1850900"/>
                <a:gridCol w="1389900"/>
                <a:gridCol w="1344625"/>
              </a:tblGrid>
              <a:tr h="679200">
                <a:tc>
                  <a:txBody>
                    <a:bodyPr/>
                    <a:lstStyle/>
                    <a:p>
                      <a:pPr indent="0" lvl="0" marL="0" rtl="0" algn="l">
                        <a:spcBef>
                          <a:spcPts val="0"/>
                        </a:spcBef>
                        <a:spcAft>
                          <a:spcPts val="0"/>
                        </a:spcAft>
                        <a:buNone/>
                      </a:pPr>
                      <a:r>
                        <a:rPr b="1" lang="en-US" sz="1600"/>
                        <a:t>Num of Trees</a:t>
                      </a:r>
                      <a:endParaRPr b="1" sz="1600"/>
                    </a:p>
                  </a:txBody>
                  <a:tcPr marT="91425" marB="91425" marR="91425" marL="91425"/>
                </a:tc>
                <a:tc>
                  <a:txBody>
                    <a:bodyPr/>
                    <a:lstStyle/>
                    <a:p>
                      <a:pPr indent="0" lvl="0" marL="0" rtl="0" algn="l">
                        <a:spcBef>
                          <a:spcPts val="0"/>
                        </a:spcBef>
                        <a:spcAft>
                          <a:spcPts val="0"/>
                        </a:spcAft>
                        <a:buNone/>
                      </a:pPr>
                      <a:r>
                        <a:rPr b="1" lang="en-US" sz="1600"/>
                        <a:t>Max Depth</a:t>
                      </a:r>
                      <a:endParaRPr b="1" sz="1600"/>
                    </a:p>
                  </a:txBody>
                  <a:tcPr marT="91425" marB="91425" marR="91425" marL="91425"/>
                </a:tc>
                <a:tc>
                  <a:txBody>
                    <a:bodyPr/>
                    <a:lstStyle/>
                    <a:p>
                      <a:pPr indent="0" lvl="0" marL="0" rtl="0" algn="l">
                        <a:spcBef>
                          <a:spcPts val="0"/>
                        </a:spcBef>
                        <a:spcAft>
                          <a:spcPts val="0"/>
                        </a:spcAft>
                        <a:buNone/>
                      </a:pPr>
                      <a:r>
                        <a:rPr b="1" lang="en-US"/>
                        <a:t>F1-Score</a:t>
                      </a:r>
                      <a:endParaRPr b="1"/>
                    </a:p>
                  </a:txBody>
                  <a:tcPr marT="91425" marB="91425" marR="91425" marL="91425"/>
                </a:tc>
                <a:tc>
                  <a:txBody>
                    <a:bodyPr/>
                    <a:lstStyle/>
                    <a:p>
                      <a:pPr indent="0" lvl="0" marL="0" rtl="0" algn="l">
                        <a:spcBef>
                          <a:spcPts val="0"/>
                        </a:spcBef>
                        <a:spcAft>
                          <a:spcPts val="0"/>
                        </a:spcAft>
                        <a:buNone/>
                      </a:pPr>
                      <a:r>
                        <a:rPr b="1" lang="en-US"/>
                        <a:t>Precision</a:t>
                      </a:r>
                      <a:endParaRPr b="1"/>
                    </a:p>
                  </a:txBody>
                  <a:tcPr marT="91425" marB="91425" marR="91425" marL="91425"/>
                </a:tc>
                <a:tc>
                  <a:txBody>
                    <a:bodyPr/>
                    <a:lstStyle/>
                    <a:p>
                      <a:pPr indent="0" lvl="0" marL="0" rtl="0" algn="l">
                        <a:spcBef>
                          <a:spcPts val="0"/>
                        </a:spcBef>
                        <a:spcAft>
                          <a:spcPts val="0"/>
                        </a:spcAft>
                        <a:buNone/>
                      </a:pPr>
                      <a:r>
                        <a:rPr b="1" lang="en-US"/>
                        <a:t>Recall</a:t>
                      </a:r>
                      <a:endParaRPr b="1"/>
                    </a:p>
                  </a:txBody>
                  <a:tcPr marT="91425" marB="91425" marR="91425" marL="91425"/>
                </a:tc>
              </a:tr>
              <a:tr h="457550">
                <a:tc>
                  <a:txBody>
                    <a:bodyPr/>
                    <a:lstStyle/>
                    <a:p>
                      <a:pPr indent="0" lvl="0" marL="0" rtl="0" algn="l">
                        <a:spcBef>
                          <a:spcPts val="0"/>
                        </a:spcBef>
                        <a:spcAft>
                          <a:spcPts val="0"/>
                        </a:spcAft>
                        <a:buNone/>
                      </a:pPr>
                      <a:r>
                        <a:rPr lang="en-US"/>
                        <a:t>30</a:t>
                      </a:r>
                      <a:endParaRPr/>
                    </a:p>
                  </a:txBody>
                  <a:tcPr marT="91425" marB="91425" marR="91425" marL="91425"/>
                </a:tc>
                <a:tc>
                  <a:txBody>
                    <a:bodyPr/>
                    <a:lstStyle/>
                    <a:p>
                      <a:pPr indent="0" lvl="0" marL="0" rtl="0" algn="l">
                        <a:spcBef>
                          <a:spcPts val="0"/>
                        </a:spcBef>
                        <a:spcAft>
                          <a:spcPts val="0"/>
                        </a:spcAft>
                        <a:buNone/>
                      </a:pPr>
                      <a:r>
                        <a:rPr lang="en-US"/>
                        <a:t>5</a:t>
                      </a:r>
                      <a:endParaRPr/>
                    </a:p>
                  </a:txBody>
                  <a:tcPr marT="91425" marB="91425" marR="91425" marL="91425"/>
                </a:tc>
                <a:tc>
                  <a:txBody>
                    <a:bodyPr/>
                    <a:lstStyle/>
                    <a:p>
                      <a:pPr indent="0" lvl="0" marL="0" rtl="0" algn="l">
                        <a:spcBef>
                          <a:spcPts val="0"/>
                        </a:spcBef>
                        <a:spcAft>
                          <a:spcPts val="0"/>
                        </a:spcAft>
                        <a:buNone/>
                      </a:pPr>
                      <a:r>
                        <a:rPr lang="en-US"/>
                        <a:t>0.399</a:t>
                      </a:r>
                      <a:endParaRPr/>
                    </a:p>
                  </a:txBody>
                  <a:tcPr marT="91425" marB="91425" marR="91425" marL="91425"/>
                </a:tc>
                <a:tc>
                  <a:txBody>
                    <a:bodyPr/>
                    <a:lstStyle/>
                    <a:p>
                      <a:pPr indent="0" lvl="0" marL="0" rtl="0" algn="l">
                        <a:spcBef>
                          <a:spcPts val="0"/>
                        </a:spcBef>
                        <a:spcAft>
                          <a:spcPts val="0"/>
                        </a:spcAft>
                        <a:buNone/>
                      </a:pPr>
                      <a:r>
                        <a:rPr lang="en-US"/>
                        <a:t>0.586</a:t>
                      </a:r>
                      <a:endParaRPr/>
                    </a:p>
                  </a:txBody>
                  <a:tcPr marT="91425" marB="91425" marR="91425" marL="91425"/>
                </a:tc>
                <a:tc>
                  <a:txBody>
                    <a:bodyPr/>
                    <a:lstStyle/>
                    <a:p>
                      <a:pPr indent="0" lvl="0" marL="0" rtl="0" algn="l">
                        <a:spcBef>
                          <a:spcPts val="0"/>
                        </a:spcBef>
                        <a:spcAft>
                          <a:spcPts val="0"/>
                        </a:spcAft>
                        <a:buNone/>
                      </a:pPr>
                      <a:r>
                        <a:rPr lang="en-US"/>
                        <a:t>0.532</a:t>
                      </a:r>
                      <a:endParaRPr/>
                    </a:p>
                  </a:txBody>
                  <a:tcPr marT="91425" marB="91425" marR="91425" marL="91425"/>
                </a:tc>
              </a:tr>
              <a:tr h="457550">
                <a:tc>
                  <a:txBody>
                    <a:bodyPr/>
                    <a:lstStyle/>
                    <a:p>
                      <a:pPr indent="0" lvl="0" marL="0" rtl="0" algn="l">
                        <a:spcBef>
                          <a:spcPts val="0"/>
                        </a:spcBef>
                        <a:spcAft>
                          <a:spcPts val="0"/>
                        </a:spcAft>
                        <a:buNone/>
                      </a:pPr>
                      <a:r>
                        <a:rPr lang="en-US"/>
                        <a:t>50</a:t>
                      </a:r>
                      <a:endParaRPr/>
                    </a:p>
                  </a:txBody>
                  <a:tcPr marT="91425" marB="91425" marR="91425" marL="91425"/>
                </a:tc>
                <a:tc>
                  <a:txBody>
                    <a:bodyPr/>
                    <a:lstStyle/>
                    <a:p>
                      <a:pPr indent="0" lvl="0" marL="0" rtl="0" algn="l">
                        <a:spcBef>
                          <a:spcPts val="0"/>
                        </a:spcBef>
                        <a:spcAft>
                          <a:spcPts val="0"/>
                        </a:spcAft>
                        <a:buNone/>
                      </a:pPr>
                      <a:r>
                        <a:rPr lang="en-US"/>
                        <a:t>10</a:t>
                      </a:r>
                      <a:endParaRPr/>
                    </a:p>
                  </a:txBody>
                  <a:tcPr marT="91425" marB="91425" marR="91425" marL="91425"/>
                </a:tc>
                <a:tc>
                  <a:txBody>
                    <a:bodyPr/>
                    <a:lstStyle/>
                    <a:p>
                      <a:pPr indent="0" lvl="0" marL="0" rtl="0" algn="l">
                        <a:spcBef>
                          <a:spcPts val="0"/>
                        </a:spcBef>
                        <a:spcAft>
                          <a:spcPts val="0"/>
                        </a:spcAft>
                        <a:buNone/>
                      </a:pPr>
                      <a:r>
                        <a:rPr lang="en-US"/>
                        <a:t>0.454</a:t>
                      </a:r>
                      <a:endParaRPr/>
                    </a:p>
                  </a:txBody>
                  <a:tcPr marT="91425" marB="91425" marR="91425" marL="91425"/>
                </a:tc>
                <a:tc>
                  <a:txBody>
                    <a:bodyPr/>
                    <a:lstStyle/>
                    <a:p>
                      <a:pPr indent="0" lvl="0" marL="0" rtl="0" algn="l">
                        <a:spcBef>
                          <a:spcPts val="0"/>
                        </a:spcBef>
                        <a:spcAft>
                          <a:spcPts val="0"/>
                        </a:spcAft>
                        <a:buNone/>
                      </a:pPr>
                      <a:r>
                        <a:rPr lang="en-US"/>
                        <a:t>0.564</a:t>
                      </a:r>
                      <a:endParaRPr/>
                    </a:p>
                  </a:txBody>
                  <a:tcPr marT="91425" marB="91425" marR="91425" marL="91425"/>
                </a:tc>
                <a:tc>
                  <a:txBody>
                    <a:bodyPr/>
                    <a:lstStyle/>
                    <a:p>
                      <a:pPr indent="0" lvl="0" marL="0" rtl="0" algn="l">
                        <a:spcBef>
                          <a:spcPts val="0"/>
                        </a:spcBef>
                        <a:spcAft>
                          <a:spcPts val="0"/>
                        </a:spcAft>
                        <a:buNone/>
                      </a:pPr>
                      <a:r>
                        <a:rPr lang="en-US"/>
                        <a:t>0.564</a:t>
                      </a:r>
                      <a:endParaRPr/>
                    </a:p>
                  </a:txBody>
                  <a:tcPr marT="91425" marB="91425" marR="91425" marL="91425"/>
                </a:tc>
              </a:tr>
              <a:tr h="457550">
                <a:tc>
                  <a:txBody>
                    <a:bodyPr/>
                    <a:lstStyle/>
                    <a:p>
                      <a:pPr indent="0" lvl="0" marL="0" rtl="0" algn="l">
                        <a:spcBef>
                          <a:spcPts val="0"/>
                        </a:spcBef>
                        <a:spcAft>
                          <a:spcPts val="0"/>
                        </a:spcAft>
                        <a:buNone/>
                      </a:pPr>
                      <a:r>
                        <a:rPr lang="en-US"/>
                        <a:t>10</a:t>
                      </a:r>
                      <a:endParaRPr/>
                    </a:p>
                  </a:txBody>
                  <a:tcPr marT="91425" marB="91425" marR="91425" marL="91425"/>
                </a:tc>
                <a:tc>
                  <a:txBody>
                    <a:bodyPr/>
                    <a:lstStyle/>
                    <a:p>
                      <a:pPr indent="0" lvl="0" marL="0" rtl="0" algn="l">
                        <a:spcBef>
                          <a:spcPts val="0"/>
                        </a:spcBef>
                        <a:spcAft>
                          <a:spcPts val="0"/>
                        </a:spcAft>
                        <a:buNone/>
                      </a:pPr>
                      <a:r>
                        <a:rPr lang="en-US"/>
                        <a:t>15</a:t>
                      </a:r>
                      <a:endParaRPr/>
                    </a:p>
                  </a:txBody>
                  <a:tcPr marT="91425" marB="91425" marR="91425" marL="91425"/>
                </a:tc>
                <a:tc>
                  <a:txBody>
                    <a:bodyPr/>
                    <a:lstStyle/>
                    <a:p>
                      <a:pPr indent="0" lvl="0" marL="0" rtl="0" algn="l">
                        <a:spcBef>
                          <a:spcPts val="0"/>
                        </a:spcBef>
                        <a:spcAft>
                          <a:spcPts val="0"/>
                        </a:spcAft>
                        <a:buNone/>
                      </a:pPr>
                      <a:r>
                        <a:rPr lang="en-US"/>
                        <a:t>0.531</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0.612</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0.605</a:t>
                      </a:r>
                      <a:endParaRPr/>
                    </a:p>
                  </a:txBody>
                  <a:tcPr marT="91425" marB="91425" marR="91425" marL="91425">
                    <a:lnB cap="flat" cmpd="sng" w="9525">
                      <a:solidFill>
                        <a:srgbClr val="9E9E9E"/>
                      </a:solidFill>
                      <a:prstDash val="solid"/>
                      <a:round/>
                      <a:headEnd len="sm" w="sm" type="none"/>
                      <a:tailEnd len="sm" w="sm" type="none"/>
                    </a:lnB>
                  </a:tcPr>
                </a:tc>
              </a:tr>
              <a:tr h="457550">
                <a:tc>
                  <a:txBody>
                    <a:bodyPr/>
                    <a:lstStyle/>
                    <a:p>
                      <a:pPr indent="0" lvl="0" marL="0" rtl="0" algn="l">
                        <a:spcBef>
                          <a:spcPts val="0"/>
                        </a:spcBef>
                        <a:spcAft>
                          <a:spcPts val="0"/>
                        </a:spcAft>
                        <a:buNone/>
                      </a:pPr>
                      <a:r>
                        <a:rPr lang="en-US"/>
                        <a:t>30</a:t>
                      </a:r>
                      <a:endParaRPr/>
                    </a:p>
                  </a:txBody>
                  <a:tcPr marT="91425" marB="91425" marR="91425" marL="91425">
                    <a:lnR cap="flat" cmpd="sng" w="9525">
                      <a:solidFill>
                        <a:srgbClr val="9E9E9E"/>
                      </a:solidFill>
                      <a:prstDash val="solid"/>
                      <a:round/>
                      <a:headEnd len="sm" w="sm" type="none"/>
                      <a:tailEnd len="sm" w="sm" type="none"/>
                    </a:lnR>
                    <a:solidFill>
                      <a:schemeClr val="accent2"/>
                    </a:solidFill>
                  </a:tcPr>
                </a:tc>
                <a:tc>
                  <a:txBody>
                    <a:bodyPr/>
                    <a:lstStyle/>
                    <a:p>
                      <a:pPr indent="0" lvl="0" marL="0" rtl="0" algn="l">
                        <a:spcBef>
                          <a:spcPts val="0"/>
                        </a:spcBef>
                        <a:spcAft>
                          <a:spcPts val="0"/>
                        </a:spcAft>
                        <a:buNone/>
                      </a:pPr>
                      <a:r>
                        <a:rPr lang="en-US"/>
                        <a:t>15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solidFill>
                      <a:schemeClr val="accent2"/>
                    </a:solidFill>
                  </a:tcPr>
                </a:tc>
                <a:tc>
                  <a:txBody>
                    <a:bodyPr/>
                    <a:lstStyle/>
                    <a:p>
                      <a:pPr indent="0" lvl="0" marL="0" rtl="0" algn="l">
                        <a:spcBef>
                          <a:spcPts val="0"/>
                        </a:spcBef>
                        <a:spcAft>
                          <a:spcPts val="0"/>
                        </a:spcAft>
                        <a:buNone/>
                      </a:pPr>
                      <a:r>
                        <a:rPr lang="en-US"/>
                        <a:t>0.542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US"/>
                        <a:t>0.578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US"/>
                        <a:t>0.622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2"/>
                    </a:solidFill>
                  </a:tcPr>
                </a:tc>
              </a:tr>
              <a:tr h="457550">
                <a:tc>
                  <a:txBody>
                    <a:bodyPr/>
                    <a:lstStyle/>
                    <a:p>
                      <a:pPr indent="0" lvl="0" marL="0" rtl="0" algn="l">
                        <a:spcBef>
                          <a:spcPts val="0"/>
                        </a:spcBef>
                        <a:spcAft>
                          <a:spcPts val="0"/>
                        </a:spcAft>
                        <a:buNone/>
                      </a:pPr>
                      <a:r>
                        <a:rPr lang="en-US"/>
                        <a:t>50</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a:t>15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a:t>0.496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0.556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0.591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22bb0b9dd8c_1_77"/>
          <p:cNvSpPr txBox="1"/>
          <p:nvPr>
            <p:ph type="title"/>
          </p:nvPr>
        </p:nvSpPr>
        <p:spPr>
          <a:xfrm>
            <a:off x="562628" y="43841"/>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Clr>
                <a:schemeClr val="lt1"/>
              </a:buClr>
              <a:buSzPts val="3600"/>
              <a:buFont typeface="Calibri"/>
              <a:buNone/>
            </a:pPr>
            <a:r>
              <a:rPr lang="en-US"/>
              <a:t>Results and Conclusion</a:t>
            </a:r>
            <a:endParaRPr/>
          </a:p>
        </p:txBody>
      </p:sp>
      <p:sp>
        <p:nvSpPr>
          <p:cNvPr id="320" name="Google Shape;320;g22bb0b9dd8c_1_77"/>
          <p:cNvSpPr txBox="1"/>
          <p:nvPr>
            <p:ph idx="12" type="sldNum"/>
          </p:nvPr>
        </p:nvSpPr>
        <p:spPr>
          <a:xfrm>
            <a:off x="255740" y="6209604"/>
            <a:ext cx="2743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fld id="{00000000-1234-1234-1234-123412341234}" type="slidenum">
              <a:rPr lang="en-US"/>
              <a:t>‹#›</a:t>
            </a:fld>
            <a:endParaRPr/>
          </a:p>
        </p:txBody>
      </p:sp>
      <p:sp>
        <p:nvSpPr>
          <p:cNvPr id="321" name="Google Shape;321;g22bb0b9dd8c_1_77"/>
          <p:cNvSpPr txBox="1"/>
          <p:nvPr>
            <p:ph idx="1" type="body"/>
          </p:nvPr>
        </p:nvSpPr>
        <p:spPr>
          <a:xfrm>
            <a:off x="562625" y="1101000"/>
            <a:ext cx="11373900" cy="3651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2400"/>
              <a:buChar char="•"/>
            </a:pPr>
            <a:r>
              <a:rPr lang="en-US" sz="2400"/>
              <a:t>Result: F1-scores</a:t>
            </a:r>
            <a:endParaRPr sz="2400"/>
          </a:p>
        </p:txBody>
      </p:sp>
      <p:graphicFrame>
        <p:nvGraphicFramePr>
          <p:cNvPr id="322" name="Google Shape;322;g22bb0b9dd8c_1_77"/>
          <p:cNvGraphicFramePr/>
          <p:nvPr/>
        </p:nvGraphicFramePr>
        <p:xfrm>
          <a:off x="838163" y="1460425"/>
          <a:ext cx="3000000" cy="3000000"/>
        </p:xfrm>
        <a:graphic>
          <a:graphicData uri="http://schemas.openxmlformats.org/drawingml/2006/table">
            <a:tbl>
              <a:tblPr>
                <a:noFill/>
                <a:tableStyleId>{2CEEE3A6-8426-492C-93DB-715BE57FE24C}</a:tableStyleId>
              </a:tblPr>
              <a:tblGrid>
                <a:gridCol w="2101550"/>
                <a:gridCol w="2604375"/>
                <a:gridCol w="2539775"/>
                <a:gridCol w="3269925"/>
              </a:tblGrid>
              <a:tr h="321400">
                <a:tc>
                  <a:txBody>
                    <a:bodyPr/>
                    <a:lstStyle/>
                    <a:p>
                      <a:pPr indent="0" lvl="0" marL="0" rtl="0" algn="ctr">
                        <a:spcBef>
                          <a:spcPts val="0"/>
                        </a:spcBef>
                        <a:spcAft>
                          <a:spcPts val="0"/>
                        </a:spcAft>
                        <a:buNone/>
                      </a:pPr>
                      <a:r>
                        <a:t/>
                      </a:r>
                      <a:endParaRPr b="1" sz="1800"/>
                    </a:p>
                  </a:txBody>
                  <a:tcPr marT="91425" marB="0" marR="91425" marL="91425"/>
                </a:tc>
                <a:tc>
                  <a:txBody>
                    <a:bodyPr/>
                    <a:lstStyle/>
                    <a:p>
                      <a:pPr indent="0" lvl="0" marL="0" rtl="0" algn="ctr">
                        <a:spcBef>
                          <a:spcPts val="0"/>
                        </a:spcBef>
                        <a:spcAft>
                          <a:spcPts val="0"/>
                        </a:spcAft>
                        <a:buNone/>
                      </a:pPr>
                      <a:r>
                        <a:rPr b="1" lang="en-US" sz="1800"/>
                        <a:t>Naive Bayes</a:t>
                      </a:r>
                      <a:endParaRPr b="1" sz="1800"/>
                    </a:p>
                  </a:txBody>
                  <a:tcPr marT="91425" marB="0"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800"/>
                        <a:t>Random Forest</a:t>
                      </a:r>
                      <a:endParaRPr b="1" sz="1800"/>
                    </a:p>
                  </a:txBody>
                  <a:tcPr marT="91425" marB="0"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800"/>
                        <a:t>Logistic Regression</a:t>
                      </a:r>
                      <a:endParaRPr b="1" sz="1800"/>
                    </a:p>
                  </a:txBody>
                  <a:tcPr marT="91425" marB="0" marR="91425" marL="91425">
                    <a:lnB cap="flat" cmpd="sng" w="9525">
                      <a:solidFill>
                        <a:srgbClr val="9E9E9E"/>
                      </a:solidFill>
                      <a:prstDash val="solid"/>
                      <a:round/>
                      <a:headEnd len="sm" w="sm" type="none"/>
                      <a:tailEnd len="sm" w="sm" type="none"/>
                    </a:lnB>
                  </a:tcPr>
                </a:tc>
              </a:tr>
              <a:tr h="321400">
                <a:tc>
                  <a:txBody>
                    <a:bodyPr/>
                    <a:lstStyle/>
                    <a:p>
                      <a:pPr indent="0" lvl="0" marL="0" rtl="0" algn="ctr">
                        <a:spcBef>
                          <a:spcPts val="0"/>
                        </a:spcBef>
                        <a:spcAft>
                          <a:spcPts val="0"/>
                        </a:spcAft>
                        <a:buNone/>
                      </a:pPr>
                      <a:r>
                        <a:rPr lang="en-US" sz="1800"/>
                        <a:t>Bag of Words</a:t>
                      </a:r>
                      <a:endParaRPr sz="1800"/>
                    </a:p>
                  </a:txBody>
                  <a:tcPr marT="91425" marB="0" marR="91425" marL="91425">
                    <a:lnR cap="flat" cmpd="sng" w="9525">
                      <a:solidFill>
                        <a:srgbClr val="9E9E9E"/>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US" sz="1800">
                          <a:latin typeface="Calibri"/>
                          <a:ea typeface="Calibri"/>
                          <a:cs typeface="Calibri"/>
                          <a:sym typeface="Calibri"/>
                        </a:rPr>
                        <a:t>0.651</a:t>
                      </a:r>
                      <a:endParaRPr sz="1800">
                        <a:latin typeface="Calibri"/>
                        <a:ea typeface="Calibri"/>
                        <a:cs typeface="Calibri"/>
                        <a:sym typeface="Calibri"/>
                      </a:endParaRPr>
                    </a:p>
                  </a:txBody>
                  <a:tcPr marT="9525" marB="0"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BB031"/>
                    </a:solidFill>
                  </a:tcPr>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0.548</a:t>
                      </a:r>
                      <a:endParaRPr sz="1800">
                        <a:latin typeface="Calibri"/>
                        <a:ea typeface="Calibri"/>
                        <a:cs typeface="Calibri"/>
                        <a:sym typeface="Calibri"/>
                      </a:endParaRPr>
                    </a:p>
                  </a:txBody>
                  <a:tcPr marT="9525" marB="0"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0.648</a:t>
                      </a:r>
                      <a:endParaRPr sz="1800">
                        <a:latin typeface="Calibri"/>
                        <a:ea typeface="Calibri"/>
                        <a:cs typeface="Calibri"/>
                        <a:sym typeface="Calibri"/>
                      </a:endParaRPr>
                    </a:p>
                  </a:txBody>
                  <a:tcPr marT="9525" marB="0"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323" name="Google Shape;323;g22bb0b9dd8c_1_77"/>
          <p:cNvGraphicFramePr/>
          <p:nvPr/>
        </p:nvGraphicFramePr>
        <p:xfrm>
          <a:off x="838200" y="2676125"/>
          <a:ext cx="3000000" cy="3000000"/>
        </p:xfrm>
        <a:graphic>
          <a:graphicData uri="http://schemas.openxmlformats.org/drawingml/2006/table">
            <a:tbl>
              <a:tblPr>
                <a:noFill/>
                <a:tableStyleId>{2CEEE3A6-8426-492C-93DB-715BE57FE24C}</a:tableStyleId>
              </a:tblPr>
              <a:tblGrid>
                <a:gridCol w="2101550"/>
                <a:gridCol w="2604375"/>
                <a:gridCol w="1624325"/>
                <a:gridCol w="2313700"/>
                <a:gridCol w="1871650"/>
              </a:tblGrid>
              <a:tr h="365725">
                <a:tc>
                  <a:txBody>
                    <a:bodyPr/>
                    <a:lstStyle/>
                    <a:p>
                      <a:pPr indent="0" lvl="0" marL="0" rtl="0" algn="ctr">
                        <a:spcBef>
                          <a:spcPts val="0"/>
                        </a:spcBef>
                        <a:spcAft>
                          <a:spcPts val="0"/>
                        </a:spcAft>
                        <a:buNone/>
                      </a:pPr>
                      <a:r>
                        <a:t/>
                      </a:r>
                      <a:endParaRPr b="1" sz="1800"/>
                    </a:p>
                  </a:txBody>
                  <a:tcPr marT="91425" marB="0" marR="91425" marL="91425"/>
                </a:tc>
                <a:tc>
                  <a:txBody>
                    <a:bodyPr/>
                    <a:lstStyle/>
                    <a:p>
                      <a:pPr indent="0" lvl="0" marL="0" rtl="0" algn="ctr">
                        <a:spcBef>
                          <a:spcPts val="0"/>
                        </a:spcBef>
                        <a:spcAft>
                          <a:spcPts val="0"/>
                        </a:spcAft>
                        <a:buNone/>
                      </a:pPr>
                      <a:r>
                        <a:rPr b="1" lang="en-US" sz="1800"/>
                        <a:t>Bag of Words</a:t>
                      </a:r>
                      <a:endParaRPr b="1" sz="1800"/>
                    </a:p>
                  </a:txBody>
                  <a:tcPr marT="91425" marB="0"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800"/>
                        <a:t>TF-IDF</a:t>
                      </a:r>
                      <a:endParaRPr b="1" sz="1800"/>
                    </a:p>
                  </a:txBody>
                  <a:tcPr marT="91425" marB="0"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800"/>
                        <a:t>Bi-gram</a:t>
                      </a:r>
                      <a:endParaRPr b="1" sz="1800"/>
                    </a:p>
                  </a:txBody>
                  <a:tcPr marT="91425" marB="0"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800"/>
                        <a:t>Combined</a:t>
                      </a:r>
                      <a:endParaRPr b="1" sz="1800"/>
                    </a:p>
                  </a:txBody>
                  <a:tcPr marT="91425" marB="0" marR="91425" marL="91425">
                    <a:lnB cap="flat" cmpd="sng" w="9525">
                      <a:solidFill>
                        <a:srgbClr val="9E9E9E"/>
                      </a:solidFill>
                      <a:prstDash val="solid"/>
                      <a:round/>
                      <a:headEnd len="sm" w="sm" type="none"/>
                      <a:tailEnd len="sm" w="sm" type="none"/>
                    </a:lnB>
                  </a:tcPr>
                </a:tc>
              </a:tr>
              <a:tr h="365725">
                <a:tc>
                  <a:txBody>
                    <a:bodyPr/>
                    <a:lstStyle/>
                    <a:p>
                      <a:pPr indent="0" lvl="0" marL="0" rtl="0" algn="ctr">
                        <a:spcBef>
                          <a:spcPts val="0"/>
                        </a:spcBef>
                        <a:spcAft>
                          <a:spcPts val="0"/>
                        </a:spcAft>
                        <a:buNone/>
                      </a:pPr>
                      <a:r>
                        <a:rPr lang="en-US" sz="1800"/>
                        <a:t>Naive Bayes</a:t>
                      </a:r>
                      <a:endParaRPr sz="1800"/>
                    </a:p>
                  </a:txBody>
                  <a:tcPr marT="91425" marB="0" marR="91425" marL="91425">
                    <a:lnR cap="flat" cmpd="sng" w="9525">
                      <a:solidFill>
                        <a:srgbClr val="9E9E9E"/>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US" sz="1800">
                          <a:latin typeface="Calibri"/>
                          <a:ea typeface="Calibri"/>
                          <a:cs typeface="Calibri"/>
                          <a:sym typeface="Calibri"/>
                        </a:rPr>
                        <a:t>0.651</a:t>
                      </a:r>
                      <a:endParaRPr sz="1800">
                        <a:latin typeface="Calibri"/>
                        <a:ea typeface="Calibri"/>
                        <a:cs typeface="Calibri"/>
                        <a:sym typeface="Calibri"/>
                      </a:endParaRPr>
                    </a:p>
                  </a:txBody>
                  <a:tcPr marT="9525" marB="0"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90000"/>
                        </a:lnSpc>
                        <a:spcBef>
                          <a:spcPts val="1000"/>
                        </a:spcBef>
                        <a:spcAft>
                          <a:spcPts val="0"/>
                        </a:spcAft>
                        <a:buNone/>
                      </a:pPr>
                      <a:r>
                        <a:rPr lang="en-US" sz="1800">
                          <a:solidFill>
                            <a:schemeClr val="dk1"/>
                          </a:solidFill>
                          <a:latin typeface="Calibri"/>
                          <a:ea typeface="Calibri"/>
                          <a:cs typeface="Calibri"/>
                          <a:sym typeface="Calibri"/>
                        </a:rPr>
                        <a:t>0.705</a:t>
                      </a:r>
                      <a:endParaRPr sz="1800">
                        <a:latin typeface="Calibri"/>
                        <a:ea typeface="Calibri"/>
                        <a:cs typeface="Calibri"/>
                        <a:sym typeface="Calibri"/>
                      </a:endParaRPr>
                    </a:p>
                  </a:txBody>
                  <a:tcPr marT="9525" marB="0"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BB031"/>
                    </a:solidFill>
                  </a:tcPr>
                </a:tc>
                <a:tc>
                  <a:txBody>
                    <a:bodyPr/>
                    <a:lstStyle/>
                    <a:p>
                      <a:pPr indent="0" lvl="0" marL="0" rtl="0" algn="ctr">
                        <a:lnSpc>
                          <a:spcPct val="90000"/>
                        </a:lnSpc>
                        <a:spcBef>
                          <a:spcPts val="1000"/>
                        </a:spcBef>
                        <a:spcAft>
                          <a:spcPts val="0"/>
                        </a:spcAft>
                        <a:buNone/>
                      </a:pPr>
                      <a:r>
                        <a:rPr lang="en-US" sz="1800">
                          <a:solidFill>
                            <a:schemeClr val="dk1"/>
                          </a:solidFill>
                          <a:latin typeface="Calibri"/>
                          <a:ea typeface="Calibri"/>
                          <a:cs typeface="Calibri"/>
                          <a:sym typeface="Calibri"/>
                        </a:rPr>
                        <a:t>0.615</a:t>
                      </a:r>
                      <a:endParaRPr sz="1800">
                        <a:latin typeface="Calibri"/>
                        <a:ea typeface="Calibri"/>
                        <a:cs typeface="Calibri"/>
                        <a:sym typeface="Calibri"/>
                      </a:endParaRPr>
                    </a:p>
                  </a:txBody>
                  <a:tcPr marT="9525" marB="0"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90000"/>
                        </a:lnSpc>
                        <a:spcBef>
                          <a:spcPts val="1000"/>
                        </a:spcBef>
                        <a:spcAft>
                          <a:spcPts val="0"/>
                        </a:spcAft>
                        <a:buNone/>
                      </a:pPr>
                      <a:r>
                        <a:rPr lang="en-US" sz="1800">
                          <a:solidFill>
                            <a:schemeClr val="dk1"/>
                          </a:solidFill>
                          <a:latin typeface="Calibri"/>
                          <a:ea typeface="Calibri"/>
                          <a:cs typeface="Calibri"/>
                          <a:sym typeface="Calibri"/>
                        </a:rPr>
                        <a:t>0.649</a:t>
                      </a:r>
                      <a:endParaRPr sz="1800">
                        <a:solidFill>
                          <a:schemeClr val="dk1"/>
                        </a:solidFill>
                        <a:latin typeface="Calibri"/>
                        <a:ea typeface="Calibri"/>
                        <a:cs typeface="Calibri"/>
                        <a:sym typeface="Calibri"/>
                      </a:endParaRPr>
                    </a:p>
                  </a:txBody>
                  <a:tcPr marT="9525" marB="0"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324" name="Google Shape;324;g22bb0b9dd8c_1_77"/>
          <p:cNvGraphicFramePr/>
          <p:nvPr/>
        </p:nvGraphicFramePr>
        <p:xfrm>
          <a:off x="838175" y="3895550"/>
          <a:ext cx="3000000" cy="3000000"/>
        </p:xfrm>
        <a:graphic>
          <a:graphicData uri="http://schemas.openxmlformats.org/drawingml/2006/table">
            <a:tbl>
              <a:tblPr>
                <a:noFill/>
                <a:tableStyleId>{2CEEE3A6-8426-492C-93DB-715BE57FE24C}</a:tableStyleId>
              </a:tblPr>
              <a:tblGrid>
                <a:gridCol w="2101550"/>
                <a:gridCol w="2604375"/>
                <a:gridCol w="2539775"/>
                <a:gridCol w="3269925"/>
              </a:tblGrid>
              <a:tr h="367900">
                <a:tc>
                  <a:txBody>
                    <a:bodyPr/>
                    <a:lstStyle/>
                    <a:p>
                      <a:pPr indent="0" lvl="0" marL="0" rtl="0" algn="ctr">
                        <a:spcBef>
                          <a:spcPts val="0"/>
                        </a:spcBef>
                        <a:spcAft>
                          <a:spcPts val="0"/>
                        </a:spcAft>
                        <a:buNone/>
                      </a:pPr>
                      <a:r>
                        <a:t/>
                      </a:r>
                      <a:endParaRPr b="1" sz="1800"/>
                    </a:p>
                  </a:txBody>
                  <a:tcPr marT="91425" marB="91425" marR="91425" marL="91425"/>
                </a:tc>
                <a:tc>
                  <a:txBody>
                    <a:bodyPr/>
                    <a:lstStyle/>
                    <a:p>
                      <a:pPr indent="0" lvl="0" marL="0" rtl="0" algn="ctr">
                        <a:spcBef>
                          <a:spcPts val="0"/>
                        </a:spcBef>
                        <a:spcAft>
                          <a:spcPts val="0"/>
                        </a:spcAft>
                        <a:buNone/>
                      </a:pPr>
                      <a:r>
                        <a:rPr b="1" lang="en-US" sz="1800"/>
                        <a:t>Naive Bayes</a:t>
                      </a:r>
                      <a:endParaRPr b="1" sz="18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800"/>
                        <a:t>Random Forest</a:t>
                      </a:r>
                      <a:endParaRPr b="1" sz="18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800"/>
                        <a:t>Logistic Regression</a:t>
                      </a:r>
                      <a:endParaRPr b="1" sz="1800"/>
                    </a:p>
                  </a:txBody>
                  <a:tcPr marT="91425" marB="91425" marR="91425" marL="91425">
                    <a:lnB cap="flat" cmpd="sng" w="9525">
                      <a:solidFill>
                        <a:srgbClr val="9E9E9E"/>
                      </a:solidFill>
                      <a:prstDash val="solid"/>
                      <a:round/>
                      <a:headEnd len="sm" w="sm" type="none"/>
                      <a:tailEnd len="sm" w="sm" type="none"/>
                    </a:lnB>
                  </a:tcPr>
                </a:tc>
              </a:tr>
              <a:tr h="363550">
                <a:tc>
                  <a:txBody>
                    <a:bodyPr/>
                    <a:lstStyle/>
                    <a:p>
                      <a:pPr indent="0" lvl="0" marL="0" rtl="0" algn="ctr">
                        <a:spcBef>
                          <a:spcPts val="0"/>
                        </a:spcBef>
                        <a:spcAft>
                          <a:spcPts val="0"/>
                        </a:spcAft>
                        <a:buNone/>
                      </a:pPr>
                      <a:r>
                        <a:rPr lang="en-US" sz="1800"/>
                        <a:t>TF-IDF</a:t>
                      </a:r>
                      <a:endParaRPr sz="1800"/>
                    </a:p>
                  </a:txBody>
                  <a:tcPr marT="91425" marB="0" marR="91425" marL="91425">
                    <a:lnR cap="flat" cmpd="sng" w="9525">
                      <a:solidFill>
                        <a:srgbClr val="9E9E9E"/>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US" sz="1800">
                          <a:latin typeface="Calibri"/>
                          <a:ea typeface="Calibri"/>
                          <a:cs typeface="Calibri"/>
                          <a:sym typeface="Calibri"/>
                        </a:rPr>
                        <a:t>0.705</a:t>
                      </a:r>
                      <a:endParaRPr sz="1800">
                        <a:latin typeface="Calibri"/>
                        <a:ea typeface="Calibri"/>
                        <a:cs typeface="Calibri"/>
                        <a:sym typeface="Calibri"/>
                      </a:endParaRPr>
                    </a:p>
                  </a:txBody>
                  <a:tcPr marT="9525" marB="0"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BB031"/>
                    </a:solidFill>
                  </a:tcPr>
                </a:tc>
                <a:tc>
                  <a:txBody>
                    <a:bodyPr/>
                    <a:lstStyle/>
                    <a:p>
                      <a:pPr indent="0" lvl="0" marL="914400" rtl="0" algn="l">
                        <a:lnSpc>
                          <a:spcPct val="90000"/>
                        </a:lnSpc>
                        <a:spcBef>
                          <a:spcPts val="1000"/>
                        </a:spcBef>
                        <a:spcAft>
                          <a:spcPts val="0"/>
                        </a:spcAft>
                        <a:buNone/>
                      </a:pPr>
                      <a:r>
                        <a:rPr lang="en-US" sz="1800">
                          <a:solidFill>
                            <a:schemeClr val="dk1"/>
                          </a:solidFill>
                          <a:latin typeface="Calibri"/>
                          <a:ea typeface="Calibri"/>
                          <a:cs typeface="Calibri"/>
                          <a:sym typeface="Calibri"/>
                        </a:rPr>
                        <a:t>0.542</a:t>
                      </a:r>
                      <a:endParaRPr sz="1800">
                        <a:latin typeface="Calibri"/>
                        <a:ea typeface="Calibri"/>
                        <a:cs typeface="Calibri"/>
                        <a:sym typeface="Calibri"/>
                      </a:endParaRPr>
                    </a:p>
                  </a:txBody>
                  <a:tcPr marT="9525" marB="0"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800">
                          <a:solidFill>
                            <a:schemeClr val="dk1"/>
                          </a:solidFill>
                          <a:latin typeface="Calibri"/>
                          <a:ea typeface="Calibri"/>
                          <a:cs typeface="Calibri"/>
                          <a:sym typeface="Calibri"/>
                        </a:rPr>
                        <a:t>0.679</a:t>
                      </a:r>
                      <a:endParaRPr sz="1800">
                        <a:latin typeface="Calibri"/>
                        <a:ea typeface="Calibri"/>
                        <a:cs typeface="Calibri"/>
                        <a:sym typeface="Calibri"/>
                      </a:endParaRPr>
                    </a:p>
                  </a:txBody>
                  <a:tcPr marT="9525" marB="0"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25" name="Google Shape;325;g22bb0b9dd8c_1_77"/>
          <p:cNvSpPr/>
          <p:nvPr/>
        </p:nvSpPr>
        <p:spPr>
          <a:xfrm>
            <a:off x="6203575" y="2191875"/>
            <a:ext cx="325800" cy="450900"/>
          </a:xfrm>
          <a:prstGeom prst="down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22bb0b9dd8c_1_77"/>
          <p:cNvSpPr/>
          <p:nvPr/>
        </p:nvSpPr>
        <p:spPr>
          <a:xfrm>
            <a:off x="6203575" y="3407576"/>
            <a:ext cx="325800" cy="488100"/>
          </a:xfrm>
          <a:prstGeom prst="down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22b93c75693_0_274"/>
          <p:cNvSpPr txBox="1"/>
          <p:nvPr>
            <p:ph type="title"/>
          </p:nvPr>
        </p:nvSpPr>
        <p:spPr>
          <a:xfrm>
            <a:off x="562628" y="43841"/>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Clr>
                <a:schemeClr val="lt1"/>
              </a:buClr>
              <a:buSzPts val="3600"/>
              <a:buFont typeface="Calibri"/>
              <a:buNone/>
            </a:pPr>
            <a:r>
              <a:rPr lang="en-US"/>
              <a:t>Results - Hyper Parameters &amp; Features - Results</a:t>
            </a:r>
            <a:endParaRPr/>
          </a:p>
        </p:txBody>
      </p:sp>
      <p:sp>
        <p:nvSpPr>
          <p:cNvPr id="332" name="Google Shape;332;g22b93c75693_0_274"/>
          <p:cNvSpPr txBox="1"/>
          <p:nvPr>
            <p:ph idx="12" type="sldNum"/>
          </p:nvPr>
        </p:nvSpPr>
        <p:spPr>
          <a:xfrm>
            <a:off x="255740" y="6362004"/>
            <a:ext cx="2743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fld id="{00000000-1234-1234-1234-123412341234}" type="slidenum">
              <a:rPr lang="en-US"/>
              <a:t>‹#›</a:t>
            </a:fld>
            <a:endParaRPr/>
          </a:p>
        </p:txBody>
      </p:sp>
      <p:sp>
        <p:nvSpPr>
          <p:cNvPr id="333" name="Google Shape;333;g22b93c75693_0_274"/>
          <p:cNvSpPr txBox="1"/>
          <p:nvPr>
            <p:ph idx="1" type="body"/>
          </p:nvPr>
        </p:nvSpPr>
        <p:spPr>
          <a:xfrm>
            <a:off x="562626" y="137267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rgbClr val="E32726"/>
              </a:buClr>
              <a:buSzPts val="2400"/>
              <a:buChar char="•"/>
            </a:pPr>
            <a:r>
              <a:rPr lang="en-US" sz="2400"/>
              <a:t>It appears that the best model was Naive Bayes with TF-IDF</a:t>
            </a:r>
            <a:endParaRPr sz="2400"/>
          </a:p>
          <a:p>
            <a:pPr indent="-381000" lvl="1" marL="914400" rtl="0" algn="l">
              <a:lnSpc>
                <a:spcPct val="90000"/>
              </a:lnSpc>
              <a:spcBef>
                <a:spcPts val="1000"/>
              </a:spcBef>
              <a:spcAft>
                <a:spcPts val="0"/>
              </a:spcAft>
              <a:buSzPts val="2400"/>
              <a:buChar char="•"/>
            </a:pPr>
            <a:r>
              <a:rPr lang="en-US"/>
              <a:t>This </a:t>
            </a:r>
            <a:r>
              <a:rPr lang="en-US"/>
              <a:t>result implies that focusing on the importance of words help model performance the best</a:t>
            </a:r>
            <a:endParaRPr/>
          </a:p>
          <a:p>
            <a:pPr indent="-381000" lvl="1" marL="914400" rtl="0" algn="l">
              <a:lnSpc>
                <a:spcPct val="90000"/>
              </a:lnSpc>
              <a:spcBef>
                <a:spcPts val="1000"/>
              </a:spcBef>
              <a:spcAft>
                <a:spcPts val="0"/>
              </a:spcAft>
              <a:buSzPts val="2400"/>
              <a:buChar char="•"/>
            </a:pPr>
            <a:r>
              <a:rPr lang="en-US"/>
              <a:t>Combining features did not seem to provide improvements in f1 score, however it increased training time by many magnitudes</a:t>
            </a:r>
            <a:endParaRPr/>
          </a:p>
          <a:p>
            <a:pPr indent="-381000" lvl="0" marL="457200" rtl="0" algn="l">
              <a:lnSpc>
                <a:spcPct val="90000"/>
              </a:lnSpc>
              <a:spcBef>
                <a:spcPts val="1000"/>
              </a:spcBef>
              <a:spcAft>
                <a:spcPts val="0"/>
              </a:spcAft>
              <a:buSzPts val="2400"/>
              <a:buChar char="•"/>
            </a:pPr>
            <a:r>
              <a:rPr lang="en-US" sz="2400"/>
              <a:t>Precision and recall were relatively similar throughout all model runs with a few exceptions.  This was most likely due to the fact the model was optimizing for f1 score</a:t>
            </a:r>
            <a:endParaRPr sz="2400"/>
          </a:p>
          <a:p>
            <a:pPr indent="-381000" lvl="0" marL="457200" rtl="0" algn="l">
              <a:lnSpc>
                <a:spcPct val="90000"/>
              </a:lnSpc>
              <a:spcBef>
                <a:spcPts val="1000"/>
              </a:spcBef>
              <a:spcAft>
                <a:spcPts val="0"/>
              </a:spcAft>
              <a:buSzPts val="2400"/>
              <a:buChar char="•"/>
            </a:pPr>
            <a:r>
              <a:rPr lang="en-US" sz="2400"/>
              <a:t>Bi-gram performed the worst which implies that the tradeoff between some context and a decrease in feature concentration is not worth it</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22b93c75693_0_81"/>
          <p:cNvSpPr txBox="1"/>
          <p:nvPr>
            <p:ph idx="1" type="body"/>
          </p:nvPr>
        </p:nvSpPr>
        <p:spPr>
          <a:xfrm>
            <a:off x="639526" y="1818600"/>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rgbClr val="E32726"/>
              </a:buClr>
              <a:buSzPts val="2400"/>
              <a:buChar char="•"/>
            </a:pPr>
            <a:r>
              <a:rPr lang="en-US" sz="2400"/>
              <a:t>Use the best model Naive Bayes with TF-IDF features and predict the sentiment of the user review</a:t>
            </a:r>
            <a:endParaRPr sz="2400"/>
          </a:p>
          <a:p>
            <a:pPr indent="-228600" lvl="0" marL="228600" rtl="0" algn="l">
              <a:lnSpc>
                <a:spcPct val="90000"/>
              </a:lnSpc>
              <a:spcBef>
                <a:spcPts val="1000"/>
              </a:spcBef>
              <a:spcAft>
                <a:spcPts val="0"/>
              </a:spcAft>
              <a:buSzPts val="2400"/>
              <a:buChar char="•"/>
            </a:pPr>
            <a:r>
              <a:rPr lang="en-US" sz="2400"/>
              <a:t>Determine which </a:t>
            </a:r>
            <a:r>
              <a:rPr lang="en-US" sz="2400"/>
              <a:t>predictions</a:t>
            </a:r>
            <a:r>
              <a:rPr lang="en-US" sz="2400"/>
              <a:t> are </a:t>
            </a:r>
            <a:r>
              <a:rPr lang="en-US" sz="2400"/>
              <a:t>misclassified by comparing our combined rating to the prediction rating from the model and look for discrepancies</a:t>
            </a:r>
            <a:endParaRPr sz="2400"/>
          </a:p>
          <a:p>
            <a:pPr indent="-228600" lvl="0" marL="228600" rtl="0" algn="l">
              <a:lnSpc>
                <a:spcPct val="90000"/>
              </a:lnSpc>
              <a:spcBef>
                <a:spcPts val="1000"/>
              </a:spcBef>
              <a:spcAft>
                <a:spcPts val="0"/>
              </a:spcAft>
              <a:buSzPts val="2400"/>
              <a:buChar char="•"/>
            </a:pPr>
            <a:r>
              <a:rPr lang="en-US" sz="2400"/>
              <a:t>Analyze why the model may be misclassifying these reviews</a:t>
            </a:r>
            <a:endParaRPr sz="2400"/>
          </a:p>
          <a:p>
            <a:pPr indent="-381000" lvl="1" marL="914400" rtl="0" algn="l">
              <a:lnSpc>
                <a:spcPct val="90000"/>
              </a:lnSpc>
              <a:spcBef>
                <a:spcPts val="1000"/>
              </a:spcBef>
              <a:spcAft>
                <a:spcPts val="0"/>
              </a:spcAft>
              <a:buSzPts val="2400"/>
              <a:buChar char="•"/>
            </a:pPr>
            <a:r>
              <a:rPr lang="en-US"/>
              <a:t>Contradicting context?</a:t>
            </a:r>
            <a:endParaRPr/>
          </a:p>
          <a:p>
            <a:pPr indent="-381000" lvl="1" marL="914400" rtl="0" algn="l">
              <a:lnSpc>
                <a:spcPct val="90000"/>
              </a:lnSpc>
              <a:spcBef>
                <a:spcPts val="1000"/>
              </a:spcBef>
              <a:spcAft>
                <a:spcPts val="0"/>
              </a:spcAft>
              <a:buSzPts val="2400"/>
              <a:buChar char="•"/>
            </a:pPr>
            <a:r>
              <a:rPr lang="en-US"/>
              <a:t>Complex literary tools or words?</a:t>
            </a:r>
            <a:endParaRPr/>
          </a:p>
        </p:txBody>
      </p:sp>
      <p:sp>
        <p:nvSpPr>
          <p:cNvPr id="339" name="Google Shape;339;g22b93c75693_0_81"/>
          <p:cNvSpPr txBox="1"/>
          <p:nvPr>
            <p:ph type="title"/>
          </p:nvPr>
        </p:nvSpPr>
        <p:spPr>
          <a:xfrm>
            <a:off x="562628" y="43841"/>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Clr>
                <a:schemeClr val="lt1"/>
              </a:buClr>
              <a:buSzPts val="3600"/>
              <a:buFont typeface="Calibri"/>
              <a:buNone/>
            </a:pPr>
            <a:r>
              <a:rPr lang="en-US"/>
              <a:t>Results - Misclassifications - Approach</a:t>
            </a:r>
            <a:endParaRPr/>
          </a:p>
        </p:txBody>
      </p:sp>
      <p:sp>
        <p:nvSpPr>
          <p:cNvPr id="340" name="Google Shape;340;g22b93c75693_0_81"/>
          <p:cNvSpPr txBox="1"/>
          <p:nvPr>
            <p:ph idx="12" type="sldNum"/>
          </p:nvPr>
        </p:nvSpPr>
        <p:spPr>
          <a:xfrm>
            <a:off x="255740" y="6362004"/>
            <a:ext cx="2743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22b93c75693_0_87"/>
          <p:cNvSpPr txBox="1"/>
          <p:nvPr>
            <p:ph idx="1" type="body"/>
          </p:nvPr>
        </p:nvSpPr>
        <p:spPr>
          <a:xfrm>
            <a:off x="562626" y="137267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rgbClr val="E32726"/>
              </a:buClr>
              <a:buSzPts val="2400"/>
              <a:buChar char="•"/>
            </a:pPr>
            <a:r>
              <a:rPr lang="en-US" sz="2400"/>
              <a:t>The </a:t>
            </a:r>
            <a:endParaRPr/>
          </a:p>
        </p:txBody>
      </p:sp>
      <p:sp>
        <p:nvSpPr>
          <p:cNvPr id="346" name="Google Shape;346;g22b93c75693_0_87"/>
          <p:cNvSpPr txBox="1"/>
          <p:nvPr>
            <p:ph type="title"/>
          </p:nvPr>
        </p:nvSpPr>
        <p:spPr>
          <a:xfrm>
            <a:off x="562628" y="43841"/>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Clr>
                <a:schemeClr val="lt1"/>
              </a:buClr>
              <a:buSzPts val="3600"/>
              <a:buFont typeface="Calibri"/>
              <a:buNone/>
            </a:pPr>
            <a:r>
              <a:rPr lang="en-US"/>
              <a:t>Results - Misclassifications - Results</a:t>
            </a:r>
            <a:endParaRPr/>
          </a:p>
        </p:txBody>
      </p:sp>
      <p:sp>
        <p:nvSpPr>
          <p:cNvPr id="347" name="Google Shape;347;g22b93c75693_0_87"/>
          <p:cNvSpPr txBox="1"/>
          <p:nvPr>
            <p:ph idx="12" type="sldNum"/>
          </p:nvPr>
        </p:nvSpPr>
        <p:spPr>
          <a:xfrm>
            <a:off x="255740" y="6362004"/>
            <a:ext cx="2743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fld id="{00000000-1234-1234-1234-123412341234}" type="slidenum">
              <a:rPr lang="en-US"/>
              <a:t>‹#›</a:t>
            </a:fld>
            <a:endParaRPr/>
          </a:p>
        </p:txBody>
      </p:sp>
      <p:pic>
        <p:nvPicPr>
          <p:cNvPr id="348" name="Google Shape;348;g22b93c75693_0_87"/>
          <p:cNvPicPr preferRelativeResize="0"/>
          <p:nvPr/>
        </p:nvPicPr>
        <p:blipFill>
          <a:blip r:embed="rId3">
            <a:alphaModFix/>
          </a:blip>
          <a:stretch>
            <a:fillRect/>
          </a:stretch>
        </p:blipFill>
        <p:spPr>
          <a:xfrm>
            <a:off x="0" y="1180694"/>
            <a:ext cx="12192001" cy="4496612"/>
          </a:xfrm>
          <a:prstGeom prst="rect">
            <a:avLst/>
          </a:prstGeom>
          <a:noFill/>
          <a:ln>
            <a:noFill/>
          </a:ln>
        </p:spPr>
      </p:pic>
      <p:sp>
        <p:nvSpPr>
          <p:cNvPr id="349" name="Google Shape;349;g22b93c75693_0_87"/>
          <p:cNvSpPr txBox="1"/>
          <p:nvPr/>
        </p:nvSpPr>
        <p:spPr>
          <a:xfrm>
            <a:off x="1868000" y="5780650"/>
            <a:ext cx="7236600" cy="849600"/>
          </a:xfrm>
          <a:prstGeom prst="rect">
            <a:avLst/>
          </a:prstGeom>
          <a:noFill/>
          <a:ln>
            <a:noFill/>
          </a:ln>
        </p:spPr>
        <p:txBody>
          <a:bodyPr anchorCtr="0" anchor="t" bIns="91425" lIns="91425" spcFirstLastPara="1" rIns="91425" wrap="square" tIns="91425">
            <a:spAutoFit/>
          </a:bodyPr>
          <a:lstStyle/>
          <a:p>
            <a:pPr indent="-228600" lvl="0" marL="228600" rtl="0" algn="l">
              <a:lnSpc>
                <a:spcPct val="90000"/>
              </a:lnSpc>
              <a:spcBef>
                <a:spcPts val="1000"/>
              </a:spcBef>
              <a:spcAft>
                <a:spcPts val="0"/>
              </a:spcAft>
              <a:buClr>
                <a:srgbClr val="E32726"/>
              </a:buClr>
              <a:buSzPts val="2400"/>
              <a:buChar char="•"/>
            </a:pPr>
            <a:r>
              <a:rPr lang="en-US" sz="2400">
                <a:solidFill>
                  <a:schemeClr val="dk1"/>
                </a:solidFill>
                <a:latin typeface="Calibri"/>
                <a:ea typeface="Calibri"/>
                <a:cs typeface="Calibri"/>
                <a:sym typeface="Calibri"/>
              </a:rPr>
              <a:t>117 out 271 reviews of the testing set were incorrectly predicted by the model ~ 57% accuracy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22b93c75693_0_105"/>
          <p:cNvSpPr txBox="1"/>
          <p:nvPr>
            <p:ph idx="1" type="body"/>
          </p:nvPr>
        </p:nvSpPr>
        <p:spPr>
          <a:xfrm>
            <a:off x="562625" y="1372675"/>
            <a:ext cx="10515600" cy="5354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b="1" lang="en-US" sz="2100" u="sng"/>
              <a:t>Conclusions</a:t>
            </a:r>
            <a:endParaRPr b="1" sz="2100" u="sng"/>
          </a:p>
          <a:p>
            <a:pPr indent="-209550" lvl="0" marL="228600" rtl="0" algn="l">
              <a:lnSpc>
                <a:spcPct val="90000"/>
              </a:lnSpc>
              <a:spcBef>
                <a:spcPts val="1000"/>
              </a:spcBef>
              <a:spcAft>
                <a:spcPts val="0"/>
              </a:spcAft>
              <a:buClr>
                <a:srgbClr val="E32726"/>
              </a:buClr>
              <a:buSzPts val="2100"/>
              <a:buChar char="•"/>
            </a:pPr>
            <a:r>
              <a:rPr lang="en-US" sz="2100"/>
              <a:t>Model was generally successful with an </a:t>
            </a:r>
            <a:r>
              <a:rPr lang="en-US" sz="2100"/>
              <a:t>f1-score</a:t>
            </a:r>
            <a:r>
              <a:rPr lang="en-US" sz="2100"/>
              <a:t> of 0.705 despite only have 1000 data points </a:t>
            </a:r>
            <a:endParaRPr sz="2100"/>
          </a:p>
          <a:p>
            <a:pPr indent="-209550" lvl="0" marL="228600" rtl="0" algn="l">
              <a:lnSpc>
                <a:spcPct val="90000"/>
              </a:lnSpc>
              <a:spcBef>
                <a:spcPts val="1000"/>
              </a:spcBef>
              <a:spcAft>
                <a:spcPts val="0"/>
              </a:spcAft>
              <a:buClr>
                <a:srgbClr val="E32726"/>
              </a:buClr>
              <a:buSzPts val="2100"/>
              <a:buChar char="•"/>
            </a:pPr>
            <a:r>
              <a:rPr lang="en-US" sz="2100"/>
              <a:t>Amongst</a:t>
            </a:r>
            <a:r>
              <a:rPr lang="en-US" sz="2100"/>
              <a:t> the simpler models Naive Bayes seems to be the strongest model</a:t>
            </a:r>
            <a:endParaRPr sz="2100"/>
          </a:p>
          <a:p>
            <a:pPr indent="-361950" lvl="1" marL="914400" rtl="0" algn="l">
              <a:lnSpc>
                <a:spcPct val="90000"/>
              </a:lnSpc>
              <a:spcBef>
                <a:spcPts val="1000"/>
              </a:spcBef>
              <a:spcAft>
                <a:spcPts val="0"/>
              </a:spcAft>
              <a:buSzPts val="2100"/>
              <a:buChar char="•"/>
            </a:pPr>
            <a:r>
              <a:rPr lang="en-US" sz="2100"/>
              <a:t>Provides the highest f1 score</a:t>
            </a:r>
            <a:endParaRPr sz="2100"/>
          </a:p>
          <a:p>
            <a:pPr indent="-361950" lvl="1" marL="914400" rtl="0" algn="l">
              <a:lnSpc>
                <a:spcPct val="90000"/>
              </a:lnSpc>
              <a:spcBef>
                <a:spcPts val="1000"/>
              </a:spcBef>
              <a:spcAft>
                <a:spcPts val="0"/>
              </a:spcAft>
              <a:buSzPts val="2100"/>
              <a:buChar char="•"/>
            </a:pPr>
            <a:r>
              <a:rPr lang="en-US" sz="2100"/>
              <a:t>Runs the fastest (best able to scale)</a:t>
            </a:r>
            <a:endParaRPr sz="2100"/>
          </a:p>
          <a:p>
            <a:pPr indent="-361950" lvl="1" marL="914400" rtl="0" algn="l">
              <a:lnSpc>
                <a:spcPct val="90000"/>
              </a:lnSpc>
              <a:spcBef>
                <a:spcPts val="1000"/>
              </a:spcBef>
              <a:spcAft>
                <a:spcPts val="0"/>
              </a:spcAft>
              <a:buSzPts val="2100"/>
              <a:buChar char="•"/>
            </a:pPr>
            <a:r>
              <a:rPr lang="en-US" sz="2100"/>
              <a:t>Hyper </a:t>
            </a:r>
            <a:r>
              <a:rPr lang="en-US" sz="2100"/>
              <a:t>parameter</a:t>
            </a:r>
            <a:r>
              <a:rPr lang="en-US" sz="2100"/>
              <a:t> tuning was least impactful</a:t>
            </a:r>
            <a:endParaRPr sz="2100"/>
          </a:p>
          <a:p>
            <a:pPr indent="-209550" lvl="0" marL="228600" rtl="0" algn="l">
              <a:spcBef>
                <a:spcPts val="1000"/>
              </a:spcBef>
              <a:spcAft>
                <a:spcPts val="0"/>
              </a:spcAft>
              <a:buSzPts val="2100"/>
              <a:buChar char="•"/>
            </a:pPr>
            <a:r>
              <a:rPr lang="en-US" sz="2100"/>
              <a:t>Working with a balanced data set is important because using weighted validation scores diminishes the value of </a:t>
            </a:r>
            <a:r>
              <a:rPr lang="en-US" sz="2100"/>
              <a:t>overrepresented</a:t>
            </a:r>
            <a:r>
              <a:rPr lang="en-US" sz="2100"/>
              <a:t> data (wasted time collecting and labelling)</a:t>
            </a:r>
            <a:endParaRPr sz="2100"/>
          </a:p>
          <a:p>
            <a:pPr indent="-209550" lvl="0" marL="228600" rtl="0" algn="l">
              <a:spcBef>
                <a:spcPts val="1000"/>
              </a:spcBef>
              <a:spcAft>
                <a:spcPts val="0"/>
              </a:spcAft>
              <a:buSzPts val="2100"/>
              <a:buChar char="•"/>
            </a:pPr>
            <a:r>
              <a:rPr lang="en-US" sz="2100"/>
              <a:t>More than 1000 records will likely significantly improve validation metrics.  When running smaller sets the results decreased drastically, so it is implied 1000 records it not close to the point of diminishing returns</a:t>
            </a:r>
            <a:endParaRPr sz="2100"/>
          </a:p>
          <a:p>
            <a:pPr indent="-209550" lvl="0" marL="228600" rtl="0" algn="l">
              <a:spcBef>
                <a:spcPts val="1000"/>
              </a:spcBef>
              <a:spcAft>
                <a:spcPts val="0"/>
              </a:spcAft>
              <a:buSzPts val="2100"/>
              <a:buChar char="•"/>
            </a:pPr>
            <a:r>
              <a:rPr lang="en-US" sz="2100"/>
              <a:t>Minimal contextual information did not help f1 score (bi-gram)</a:t>
            </a:r>
            <a:endParaRPr sz="2100"/>
          </a:p>
          <a:p>
            <a:pPr indent="-209550" lvl="0" marL="228600" rtl="0" algn="l">
              <a:spcBef>
                <a:spcPts val="1000"/>
              </a:spcBef>
              <a:spcAft>
                <a:spcPts val="0"/>
              </a:spcAft>
              <a:buSzPts val="2100"/>
              <a:buChar char="•"/>
            </a:pPr>
            <a:r>
              <a:rPr lang="en-US" sz="2100"/>
              <a:t>Combining multiple features did not significantly help f1 score</a:t>
            </a:r>
            <a:endParaRPr sz="2100"/>
          </a:p>
          <a:p>
            <a:pPr indent="-209550" lvl="0" marL="228600" rtl="0" algn="l">
              <a:spcBef>
                <a:spcPts val="1000"/>
              </a:spcBef>
              <a:spcAft>
                <a:spcPts val="0"/>
              </a:spcAft>
              <a:buSzPts val="2100"/>
              <a:buChar char="•"/>
            </a:pPr>
            <a:r>
              <a:rPr lang="en-US" sz="2100"/>
              <a:t>Misclassification was common due to ambiguity of many reviews</a:t>
            </a:r>
            <a:endParaRPr sz="2100"/>
          </a:p>
        </p:txBody>
      </p:sp>
      <p:sp>
        <p:nvSpPr>
          <p:cNvPr id="355" name="Google Shape;355;g22b93c75693_0_105"/>
          <p:cNvSpPr txBox="1"/>
          <p:nvPr>
            <p:ph type="title"/>
          </p:nvPr>
        </p:nvSpPr>
        <p:spPr>
          <a:xfrm>
            <a:off x="562628" y="43841"/>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Clr>
                <a:schemeClr val="lt1"/>
              </a:buClr>
              <a:buSzPts val="3600"/>
              <a:buFont typeface="Calibri"/>
              <a:buNone/>
            </a:pPr>
            <a:r>
              <a:rPr lang="en-US"/>
              <a:t>Results - Conclusions</a:t>
            </a:r>
            <a:endParaRPr/>
          </a:p>
        </p:txBody>
      </p:sp>
      <p:sp>
        <p:nvSpPr>
          <p:cNvPr id="356" name="Google Shape;356;g22b93c75693_0_105"/>
          <p:cNvSpPr txBox="1"/>
          <p:nvPr>
            <p:ph idx="12" type="sldNum"/>
          </p:nvPr>
        </p:nvSpPr>
        <p:spPr>
          <a:xfrm>
            <a:off x="255740" y="6362004"/>
            <a:ext cx="2743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22b93c75693_0_13"/>
          <p:cNvSpPr txBox="1"/>
          <p:nvPr>
            <p:ph type="title"/>
          </p:nvPr>
        </p:nvSpPr>
        <p:spPr>
          <a:xfrm>
            <a:off x="562628" y="43841"/>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Clr>
                <a:schemeClr val="lt1"/>
              </a:buClr>
              <a:buSzPts val="3600"/>
              <a:buFont typeface="Calibri"/>
              <a:buNone/>
            </a:pPr>
            <a:r>
              <a:rPr lang="en-US"/>
              <a:t>Abstract </a:t>
            </a:r>
            <a:r>
              <a:rPr lang="en-US"/>
              <a:t>- Results and Conclusion</a:t>
            </a:r>
            <a:endParaRPr/>
          </a:p>
        </p:txBody>
      </p:sp>
      <p:sp>
        <p:nvSpPr>
          <p:cNvPr id="67" name="Google Shape;67;g22b93c75693_0_13"/>
          <p:cNvSpPr txBox="1"/>
          <p:nvPr>
            <p:ph idx="12" type="sldNum"/>
          </p:nvPr>
        </p:nvSpPr>
        <p:spPr>
          <a:xfrm>
            <a:off x="255740" y="6209604"/>
            <a:ext cx="2743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fld id="{00000000-1234-1234-1234-123412341234}" type="slidenum">
              <a:rPr lang="en-US"/>
              <a:t>‹#›</a:t>
            </a:fld>
            <a:endParaRPr/>
          </a:p>
        </p:txBody>
      </p:sp>
      <p:sp>
        <p:nvSpPr>
          <p:cNvPr id="68" name="Google Shape;68;g22b93c75693_0_13"/>
          <p:cNvSpPr txBox="1"/>
          <p:nvPr>
            <p:ph idx="1" type="body"/>
          </p:nvPr>
        </p:nvSpPr>
        <p:spPr>
          <a:xfrm>
            <a:off x="562625" y="1101000"/>
            <a:ext cx="11373900" cy="3651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2400"/>
              <a:buChar char="•"/>
            </a:pPr>
            <a:r>
              <a:rPr lang="en-US" sz="2400"/>
              <a:t>Result: F1-scores</a:t>
            </a:r>
            <a:endParaRPr sz="2400"/>
          </a:p>
        </p:txBody>
      </p:sp>
      <p:graphicFrame>
        <p:nvGraphicFramePr>
          <p:cNvPr id="69" name="Google Shape;69;g22b93c75693_0_13"/>
          <p:cNvGraphicFramePr/>
          <p:nvPr/>
        </p:nvGraphicFramePr>
        <p:xfrm>
          <a:off x="838163" y="1460425"/>
          <a:ext cx="3000000" cy="3000000"/>
        </p:xfrm>
        <a:graphic>
          <a:graphicData uri="http://schemas.openxmlformats.org/drawingml/2006/table">
            <a:tbl>
              <a:tblPr>
                <a:noFill/>
                <a:tableStyleId>{2CEEE3A6-8426-492C-93DB-715BE57FE24C}</a:tableStyleId>
              </a:tblPr>
              <a:tblGrid>
                <a:gridCol w="2101550"/>
                <a:gridCol w="2604375"/>
                <a:gridCol w="2539775"/>
                <a:gridCol w="3269925"/>
              </a:tblGrid>
              <a:tr h="321400">
                <a:tc>
                  <a:txBody>
                    <a:bodyPr/>
                    <a:lstStyle/>
                    <a:p>
                      <a:pPr indent="0" lvl="0" marL="0" rtl="0" algn="ctr">
                        <a:spcBef>
                          <a:spcPts val="0"/>
                        </a:spcBef>
                        <a:spcAft>
                          <a:spcPts val="0"/>
                        </a:spcAft>
                        <a:buNone/>
                      </a:pPr>
                      <a:r>
                        <a:t/>
                      </a:r>
                      <a:endParaRPr b="1" sz="1800"/>
                    </a:p>
                  </a:txBody>
                  <a:tcPr marT="91425" marB="0" marR="91425" marL="91425"/>
                </a:tc>
                <a:tc>
                  <a:txBody>
                    <a:bodyPr/>
                    <a:lstStyle/>
                    <a:p>
                      <a:pPr indent="0" lvl="0" marL="0" rtl="0" algn="ctr">
                        <a:spcBef>
                          <a:spcPts val="0"/>
                        </a:spcBef>
                        <a:spcAft>
                          <a:spcPts val="0"/>
                        </a:spcAft>
                        <a:buNone/>
                      </a:pPr>
                      <a:r>
                        <a:rPr b="1" lang="en-US" sz="1800"/>
                        <a:t>Naive Bayes</a:t>
                      </a:r>
                      <a:endParaRPr b="1" sz="1800"/>
                    </a:p>
                  </a:txBody>
                  <a:tcPr marT="91425" marB="0"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800"/>
                        <a:t>Random Forest</a:t>
                      </a:r>
                      <a:endParaRPr b="1" sz="1800"/>
                    </a:p>
                  </a:txBody>
                  <a:tcPr marT="91425" marB="0"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800"/>
                        <a:t>Logistic Regression</a:t>
                      </a:r>
                      <a:endParaRPr b="1" sz="1800"/>
                    </a:p>
                  </a:txBody>
                  <a:tcPr marT="91425" marB="0" marR="91425" marL="91425">
                    <a:lnB cap="flat" cmpd="sng" w="9525">
                      <a:solidFill>
                        <a:srgbClr val="9E9E9E"/>
                      </a:solidFill>
                      <a:prstDash val="solid"/>
                      <a:round/>
                      <a:headEnd len="sm" w="sm" type="none"/>
                      <a:tailEnd len="sm" w="sm" type="none"/>
                    </a:lnB>
                  </a:tcPr>
                </a:tc>
              </a:tr>
              <a:tr h="321400">
                <a:tc>
                  <a:txBody>
                    <a:bodyPr/>
                    <a:lstStyle/>
                    <a:p>
                      <a:pPr indent="0" lvl="0" marL="0" rtl="0" algn="ctr">
                        <a:spcBef>
                          <a:spcPts val="0"/>
                        </a:spcBef>
                        <a:spcAft>
                          <a:spcPts val="0"/>
                        </a:spcAft>
                        <a:buNone/>
                      </a:pPr>
                      <a:r>
                        <a:rPr lang="en-US" sz="1800"/>
                        <a:t>Bag of Words</a:t>
                      </a:r>
                      <a:endParaRPr sz="1800"/>
                    </a:p>
                  </a:txBody>
                  <a:tcPr marT="91425" marB="0" marR="91425" marL="91425">
                    <a:lnR cap="flat" cmpd="sng" w="9525">
                      <a:solidFill>
                        <a:srgbClr val="9E9E9E"/>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US" sz="1800">
                          <a:latin typeface="Calibri"/>
                          <a:ea typeface="Calibri"/>
                          <a:cs typeface="Calibri"/>
                          <a:sym typeface="Calibri"/>
                        </a:rPr>
                        <a:t>0.651</a:t>
                      </a:r>
                      <a:endParaRPr sz="1800">
                        <a:latin typeface="Calibri"/>
                        <a:ea typeface="Calibri"/>
                        <a:cs typeface="Calibri"/>
                        <a:sym typeface="Calibri"/>
                      </a:endParaRPr>
                    </a:p>
                  </a:txBody>
                  <a:tcPr marT="9525" marB="0"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BB031"/>
                    </a:solidFill>
                  </a:tcPr>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0.548</a:t>
                      </a:r>
                      <a:endParaRPr sz="1800">
                        <a:latin typeface="Calibri"/>
                        <a:ea typeface="Calibri"/>
                        <a:cs typeface="Calibri"/>
                        <a:sym typeface="Calibri"/>
                      </a:endParaRPr>
                    </a:p>
                  </a:txBody>
                  <a:tcPr marT="9525" marB="0"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0.648</a:t>
                      </a:r>
                      <a:endParaRPr sz="1800">
                        <a:latin typeface="Calibri"/>
                        <a:ea typeface="Calibri"/>
                        <a:cs typeface="Calibri"/>
                        <a:sym typeface="Calibri"/>
                      </a:endParaRPr>
                    </a:p>
                  </a:txBody>
                  <a:tcPr marT="9525" marB="0"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70" name="Google Shape;70;g22b93c75693_0_13"/>
          <p:cNvGraphicFramePr/>
          <p:nvPr/>
        </p:nvGraphicFramePr>
        <p:xfrm>
          <a:off x="838200" y="2676125"/>
          <a:ext cx="3000000" cy="3000000"/>
        </p:xfrm>
        <a:graphic>
          <a:graphicData uri="http://schemas.openxmlformats.org/drawingml/2006/table">
            <a:tbl>
              <a:tblPr>
                <a:noFill/>
                <a:tableStyleId>{2CEEE3A6-8426-492C-93DB-715BE57FE24C}</a:tableStyleId>
              </a:tblPr>
              <a:tblGrid>
                <a:gridCol w="2101550"/>
                <a:gridCol w="2604375"/>
                <a:gridCol w="1624325"/>
                <a:gridCol w="2313700"/>
                <a:gridCol w="1871650"/>
              </a:tblGrid>
              <a:tr h="365725">
                <a:tc>
                  <a:txBody>
                    <a:bodyPr/>
                    <a:lstStyle/>
                    <a:p>
                      <a:pPr indent="0" lvl="0" marL="0" rtl="0" algn="ctr">
                        <a:spcBef>
                          <a:spcPts val="0"/>
                        </a:spcBef>
                        <a:spcAft>
                          <a:spcPts val="0"/>
                        </a:spcAft>
                        <a:buNone/>
                      </a:pPr>
                      <a:r>
                        <a:t/>
                      </a:r>
                      <a:endParaRPr b="1" sz="1800"/>
                    </a:p>
                  </a:txBody>
                  <a:tcPr marT="91425" marB="0" marR="91425" marL="91425"/>
                </a:tc>
                <a:tc>
                  <a:txBody>
                    <a:bodyPr/>
                    <a:lstStyle/>
                    <a:p>
                      <a:pPr indent="0" lvl="0" marL="0" rtl="0" algn="ctr">
                        <a:spcBef>
                          <a:spcPts val="0"/>
                        </a:spcBef>
                        <a:spcAft>
                          <a:spcPts val="0"/>
                        </a:spcAft>
                        <a:buNone/>
                      </a:pPr>
                      <a:r>
                        <a:rPr b="1" lang="en-US" sz="1800"/>
                        <a:t>Bag of Words</a:t>
                      </a:r>
                      <a:endParaRPr b="1" sz="1800"/>
                    </a:p>
                  </a:txBody>
                  <a:tcPr marT="91425" marB="0"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800"/>
                        <a:t>TF-IDF</a:t>
                      </a:r>
                      <a:endParaRPr b="1" sz="1800"/>
                    </a:p>
                  </a:txBody>
                  <a:tcPr marT="91425" marB="0"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800"/>
                        <a:t>Bi-gram</a:t>
                      </a:r>
                      <a:endParaRPr b="1" sz="1800"/>
                    </a:p>
                  </a:txBody>
                  <a:tcPr marT="91425" marB="0"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800"/>
                        <a:t>Combined</a:t>
                      </a:r>
                      <a:endParaRPr b="1" sz="1800"/>
                    </a:p>
                  </a:txBody>
                  <a:tcPr marT="91425" marB="0" marR="91425" marL="91425">
                    <a:lnB cap="flat" cmpd="sng" w="9525">
                      <a:solidFill>
                        <a:srgbClr val="9E9E9E"/>
                      </a:solidFill>
                      <a:prstDash val="solid"/>
                      <a:round/>
                      <a:headEnd len="sm" w="sm" type="none"/>
                      <a:tailEnd len="sm" w="sm" type="none"/>
                    </a:lnB>
                  </a:tcPr>
                </a:tc>
              </a:tr>
              <a:tr h="365725">
                <a:tc>
                  <a:txBody>
                    <a:bodyPr/>
                    <a:lstStyle/>
                    <a:p>
                      <a:pPr indent="0" lvl="0" marL="0" rtl="0" algn="ctr">
                        <a:spcBef>
                          <a:spcPts val="0"/>
                        </a:spcBef>
                        <a:spcAft>
                          <a:spcPts val="0"/>
                        </a:spcAft>
                        <a:buNone/>
                      </a:pPr>
                      <a:r>
                        <a:rPr lang="en-US" sz="1800"/>
                        <a:t>Naive Bayes</a:t>
                      </a:r>
                      <a:endParaRPr sz="1800"/>
                    </a:p>
                  </a:txBody>
                  <a:tcPr marT="91425" marB="0" marR="91425" marL="91425">
                    <a:lnR cap="flat" cmpd="sng" w="9525">
                      <a:solidFill>
                        <a:srgbClr val="9E9E9E"/>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US" sz="1800">
                          <a:latin typeface="Calibri"/>
                          <a:ea typeface="Calibri"/>
                          <a:cs typeface="Calibri"/>
                          <a:sym typeface="Calibri"/>
                        </a:rPr>
                        <a:t>0.651</a:t>
                      </a:r>
                      <a:endParaRPr sz="1800">
                        <a:latin typeface="Calibri"/>
                        <a:ea typeface="Calibri"/>
                        <a:cs typeface="Calibri"/>
                        <a:sym typeface="Calibri"/>
                      </a:endParaRPr>
                    </a:p>
                  </a:txBody>
                  <a:tcPr marT="9525" marB="0"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90000"/>
                        </a:lnSpc>
                        <a:spcBef>
                          <a:spcPts val="1000"/>
                        </a:spcBef>
                        <a:spcAft>
                          <a:spcPts val="0"/>
                        </a:spcAft>
                        <a:buNone/>
                      </a:pPr>
                      <a:r>
                        <a:rPr lang="en-US" sz="1800">
                          <a:solidFill>
                            <a:schemeClr val="dk1"/>
                          </a:solidFill>
                          <a:latin typeface="Calibri"/>
                          <a:ea typeface="Calibri"/>
                          <a:cs typeface="Calibri"/>
                          <a:sym typeface="Calibri"/>
                        </a:rPr>
                        <a:t>0.705</a:t>
                      </a:r>
                      <a:endParaRPr sz="1800">
                        <a:latin typeface="Calibri"/>
                        <a:ea typeface="Calibri"/>
                        <a:cs typeface="Calibri"/>
                        <a:sym typeface="Calibri"/>
                      </a:endParaRPr>
                    </a:p>
                  </a:txBody>
                  <a:tcPr marT="9525" marB="0"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BB031"/>
                    </a:solidFill>
                  </a:tcPr>
                </a:tc>
                <a:tc>
                  <a:txBody>
                    <a:bodyPr/>
                    <a:lstStyle/>
                    <a:p>
                      <a:pPr indent="0" lvl="0" marL="0" rtl="0" algn="ctr">
                        <a:lnSpc>
                          <a:spcPct val="90000"/>
                        </a:lnSpc>
                        <a:spcBef>
                          <a:spcPts val="1000"/>
                        </a:spcBef>
                        <a:spcAft>
                          <a:spcPts val="0"/>
                        </a:spcAft>
                        <a:buNone/>
                      </a:pPr>
                      <a:r>
                        <a:rPr lang="en-US" sz="1800">
                          <a:solidFill>
                            <a:schemeClr val="dk1"/>
                          </a:solidFill>
                          <a:latin typeface="Calibri"/>
                          <a:ea typeface="Calibri"/>
                          <a:cs typeface="Calibri"/>
                          <a:sym typeface="Calibri"/>
                        </a:rPr>
                        <a:t>0.615</a:t>
                      </a:r>
                      <a:endParaRPr sz="1800">
                        <a:latin typeface="Calibri"/>
                        <a:ea typeface="Calibri"/>
                        <a:cs typeface="Calibri"/>
                        <a:sym typeface="Calibri"/>
                      </a:endParaRPr>
                    </a:p>
                  </a:txBody>
                  <a:tcPr marT="9525" marB="0"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90000"/>
                        </a:lnSpc>
                        <a:spcBef>
                          <a:spcPts val="1000"/>
                        </a:spcBef>
                        <a:spcAft>
                          <a:spcPts val="0"/>
                        </a:spcAft>
                        <a:buNone/>
                      </a:pPr>
                      <a:r>
                        <a:rPr lang="en-US" sz="1800">
                          <a:solidFill>
                            <a:schemeClr val="dk1"/>
                          </a:solidFill>
                          <a:latin typeface="Calibri"/>
                          <a:ea typeface="Calibri"/>
                          <a:cs typeface="Calibri"/>
                          <a:sym typeface="Calibri"/>
                        </a:rPr>
                        <a:t>0.649</a:t>
                      </a:r>
                      <a:endParaRPr sz="1800">
                        <a:solidFill>
                          <a:schemeClr val="dk1"/>
                        </a:solidFill>
                        <a:latin typeface="Calibri"/>
                        <a:ea typeface="Calibri"/>
                        <a:cs typeface="Calibri"/>
                        <a:sym typeface="Calibri"/>
                      </a:endParaRPr>
                    </a:p>
                  </a:txBody>
                  <a:tcPr marT="9525" marB="0"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71" name="Google Shape;71;g22b93c75693_0_13"/>
          <p:cNvGraphicFramePr/>
          <p:nvPr/>
        </p:nvGraphicFramePr>
        <p:xfrm>
          <a:off x="838175" y="3895550"/>
          <a:ext cx="3000000" cy="3000000"/>
        </p:xfrm>
        <a:graphic>
          <a:graphicData uri="http://schemas.openxmlformats.org/drawingml/2006/table">
            <a:tbl>
              <a:tblPr>
                <a:noFill/>
                <a:tableStyleId>{2CEEE3A6-8426-492C-93DB-715BE57FE24C}</a:tableStyleId>
              </a:tblPr>
              <a:tblGrid>
                <a:gridCol w="2101550"/>
                <a:gridCol w="2604375"/>
                <a:gridCol w="2539775"/>
                <a:gridCol w="3269925"/>
              </a:tblGrid>
              <a:tr h="367900">
                <a:tc>
                  <a:txBody>
                    <a:bodyPr/>
                    <a:lstStyle/>
                    <a:p>
                      <a:pPr indent="0" lvl="0" marL="0" rtl="0" algn="ctr">
                        <a:spcBef>
                          <a:spcPts val="0"/>
                        </a:spcBef>
                        <a:spcAft>
                          <a:spcPts val="0"/>
                        </a:spcAft>
                        <a:buNone/>
                      </a:pPr>
                      <a:r>
                        <a:t/>
                      </a:r>
                      <a:endParaRPr b="1" sz="1800"/>
                    </a:p>
                  </a:txBody>
                  <a:tcPr marT="91425" marB="91425" marR="91425" marL="91425"/>
                </a:tc>
                <a:tc>
                  <a:txBody>
                    <a:bodyPr/>
                    <a:lstStyle/>
                    <a:p>
                      <a:pPr indent="0" lvl="0" marL="0" rtl="0" algn="ctr">
                        <a:spcBef>
                          <a:spcPts val="0"/>
                        </a:spcBef>
                        <a:spcAft>
                          <a:spcPts val="0"/>
                        </a:spcAft>
                        <a:buNone/>
                      </a:pPr>
                      <a:r>
                        <a:rPr b="1" lang="en-US" sz="1800"/>
                        <a:t>Naive Bayes</a:t>
                      </a:r>
                      <a:endParaRPr b="1" sz="18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800"/>
                        <a:t>Random Forest</a:t>
                      </a:r>
                      <a:endParaRPr b="1" sz="18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800"/>
                        <a:t>Logistic Regression</a:t>
                      </a:r>
                      <a:endParaRPr b="1" sz="1800"/>
                    </a:p>
                  </a:txBody>
                  <a:tcPr marT="91425" marB="91425" marR="91425" marL="91425">
                    <a:lnB cap="flat" cmpd="sng" w="9525">
                      <a:solidFill>
                        <a:srgbClr val="9E9E9E"/>
                      </a:solidFill>
                      <a:prstDash val="solid"/>
                      <a:round/>
                      <a:headEnd len="sm" w="sm" type="none"/>
                      <a:tailEnd len="sm" w="sm" type="none"/>
                    </a:lnB>
                  </a:tcPr>
                </a:tc>
              </a:tr>
              <a:tr h="363550">
                <a:tc>
                  <a:txBody>
                    <a:bodyPr/>
                    <a:lstStyle/>
                    <a:p>
                      <a:pPr indent="0" lvl="0" marL="0" rtl="0" algn="ctr">
                        <a:spcBef>
                          <a:spcPts val="0"/>
                        </a:spcBef>
                        <a:spcAft>
                          <a:spcPts val="0"/>
                        </a:spcAft>
                        <a:buNone/>
                      </a:pPr>
                      <a:r>
                        <a:rPr lang="en-US" sz="1800"/>
                        <a:t>TF-IDF</a:t>
                      </a:r>
                      <a:endParaRPr sz="1800"/>
                    </a:p>
                  </a:txBody>
                  <a:tcPr marT="91425" marB="0" marR="91425" marL="91425">
                    <a:lnR cap="flat" cmpd="sng" w="9525">
                      <a:solidFill>
                        <a:srgbClr val="9E9E9E"/>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US" sz="1800">
                          <a:latin typeface="Calibri"/>
                          <a:ea typeface="Calibri"/>
                          <a:cs typeface="Calibri"/>
                          <a:sym typeface="Calibri"/>
                        </a:rPr>
                        <a:t>0.705</a:t>
                      </a:r>
                      <a:endParaRPr sz="1800">
                        <a:latin typeface="Calibri"/>
                        <a:ea typeface="Calibri"/>
                        <a:cs typeface="Calibri"/>
                        <a:sym typeface="Calibri"/>
                      </a:endParaRPr>
                    </a:p>
                  </a:txBody>
                  <a:tcPr marT="9525" marB="0"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BB031"/>
                    </a:solidFill>
                  </a:tcPr>
                </a:tc>
                <a:tc>
                  <a:txBody>
                    <a:bodyPr/>
                    <a:lstStyle/>
                    <a:p>
                      <a:pPr indent="0" lvl="0" marL="914400" rtl="0" algn="l">
                        <a:lnSpc>
                          <a:spcPct val="90000"/>
                        </a:lnSpc>
                        <a:spcBef>
                          <a:spcPts val="1000"/>
                        </a:spcBef>
                        <a:spcAft>
                          <a:spcPts val="0"/>
                        </a:spcAft>
                        <a:buNone/>
                      </a:pPr>
                      <a:r>
                        <a:rPr lang="en-US" sz="1800">
                          <a:solidFill>
                            <a:schemeClr val="dk1"/>
                          </a:solidFill>
                          <a:latin typeface="Calibri"/>
                          <a:ea typeface="Calibri"/>
                          <a:cs typeface="Calibri"/>
                          <a:sym typeface="Calibri"/>
                        </a:rPr>
                        <a:t>0.542</a:t>
                      </a:r>
                      <a:endParaRPr sz="1800">
                        <a:latin typeface="Calibri"/>
                        <a:ea typeface="Calibri"/>
                        <a:cs typeface="Calibri"/>
                        <a:sym typeface="Calibri"/>
                      </a:endParaRPr>
                    </a:p>
                  </a:txBody>
                  <a:tcPr marT="9525" marB="0"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800">
                          <a:solidFill>
                            <a:schemeClr val="dk1"/>
                          </a:solidFill>
                          <a:latin typeface="Calibri"/>
                          <a:ea typeface="Calibri"/>
                          <a:cs typeface="Calibri"/>
                          <a:sym typeface="Calibri"/>
                        </a:rPr>
                        <a:t>0.679</a:t>
                      </a:r>
                      <a:endParaRPr sz="1800">
                        <a:latin typeface="Calibri"/>
                        <a:ea typeface="Calibri"/>
                        <a:cs typeface="Calibri"/>
                        <a:sym typeface="Calibri"/>
                      </a:endParaRPr>
                    </a:p>
                  </a:txBody>
                  <a:tcPr marT="9525" marB="0"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72" name="Google Shape;72;g22b93c75693_0_13"/>
          <p:cNvSpPr/>
          <p:nvPr/>
        </p:nvSpPr>
        <p:spPr>
          <a:xfrm>
            <a:off x="6203575" y="2191875"/>
            <a:ext cx="325800" cy="450900"/>
          </a:xfrm>
          <a:prstGeom prst="down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22b93c75693_0_13"/>
          <p:cNvSpPr/>
          <p:nvPr/>
        </p:nvSpPr>
        <p:spPr>
          <a:xfrm>
            <a:off x="6203575" y="3407576"/>
            <a:ext cx="325800" cy="488100"/>
          </a:xfrm>
          <a:prstGeom prst="down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22b93c75693_0_13"/>
          <p:cNvSpPr txBox="1"/>
          <p:nvPr>
            <p:ph idx="1" type="body"/>
          </p:nvPr>
        </p:nvSpPr>
        <p:spPr>
          <a:xfrm>
            <a:off x="679525" y="4766175"/>
            <a:ext cx="11373900" cy="13554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2400"/>
              <a:buChar char="•"/>
            </a:pPr>
            <a:r>
              <a:rPr lang="en-US" sz="2400"/>
              <a:t>Conclusion</a:t>
            </a:r>
            <a:endParaRPr sz="2400"/>
          </a:p>
          <a:p>
            <a:pPr indent="-381000" lvl="1" marL="914400" rtl="0" algn="l">
              <a:lnSpc>
                <a:spcPct val="90000"/>
              </a:lnSpc>
              <a:spcBef>
                <a:spcPts val="0"/>
              </a:spcBef>
              <a:spcAft>
                <a:spcPts val="0"/>
              </a:spcAft>
              <a:buSzPts val="2400"/>
              <a:buChar char="•"/>
            </a:pPr>
            <a:r>
              <a:rPr lang="en-US"/>
              <a:t>Combination of Naive Bayes with Tf-IDF </a:t>
            </a:r>
            <a:r>
              <a:rPr lang="en-US"/>
              <a:t>outperformed</a:t>
            </a:r>
            <a:r>
              <a:rPr lang="en-US"/>
              <a:t> other models</a:t>
            </a:r>
            <a:endParaRPr/>
          </a:p>
          <a:p>
            <a:pPr indent="-381000" lvl="1" marL="914400" rtl="0" algn="l">
              <a:lnSpc>
                <a:spcPct val="90000"/>
              </a:lnSpc>
              <a:spcBef>
                <a:spcPts val="0"/>
              </a:spcBef>
              <a:spcAft>
                <a:spcPts val="0"/>
              </a:spcAft>
              <a:buSzPts val="2400"/>
              <a:buChar char="•"/>
            </a:pPr>
            <a:r>
              <a:rPr lang="en-US"/>
              <a:t>Hyper parameter</a:t>
            </a:r>
            <a:endParaRPr/>
          </a:p>
          <a:p>
            <a:pPr indent="-355600" lvl="2" marL="1371600" rtl="0" algn="l">
              <a:lnSpc>
                <a:spcPct val="90000"/>
              </a:lnSpc>
              <a:spcBef>
                <a:spcPts val="0"/>
              </a:spcBef>
              <a:spcAft>
                <a:spcPts val="0"/>
              </a:spcAft>
              <a:buSzPts val="2000"/>
              <a:buChar char="•"/>
            </a:pPr>
            <a:r>
              <a:rPr lang="en-US"/>
              <a:t>smoothing = 0.5</a:t>
            </a:r>
            <a:endParaRPr/>
          </a:p>
          <a:p>
            <a:pPr indent="-381000" lvl="1" marL="914400" rtl="0" algn="l">
              <a:lnSpc>
                <a:spcPct val="90000"/>
              </a:lnSpc>
              <a:spcBef>
                <a:spcPts val="0"/>
              </a:spcBef>
              <a:spcAft>
                <a:spcPts val="0"/>
              </a:spcAft>
              <a:buSzPts val="2400"/>
              <a:buChar char="•"/>
            </a:pPr>
            <a:r>
              <a:rPr lang="en-US"/>
              <a:t>Results:</a:t>
            </a:r>
            <a:endParaRPr/>
          </a:p>
          <a:p>
            <a:pPr indent="-355600" lvl="2" marL="1371600" rtl="0" algn="l">
              <a:lnSpc>
                <a:spcPct val="90000"/>
              </a:lnSpc>
              <a:spcBef>
                <a:spcPts val="0"/>
              </a:spcBef>
              <a:spcAft>
                <a:spcPts val="0"/>
              </a:spcAft>
              <a:buSzPts val="2000"/>
              <a:buChar char="•"/>
            </a:pPr>
            <a:r>
              <a:rPr lang="en-US"/>
              <a:t>F1-score: 0.705; Recall: 0.701; Precision: 0.711</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
          <p:cNvSpPr txBox="1"/>
          <p:nvPr>
            <p:ph type="title"/>
          </p:nvPr>
        </p:nvSpPr>
        <p:spPr>
          <a:xfrm>
            <a:off x="562628" y="43841"/>
            <a:ext cx="10515600" cy="1033398"/>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Clr>
                <a:schemeClr val="lt1"/>
              </a:buClr>
              <a:buSzPts val="3600"/>
              <a:buFont typeface="Calibri"/>
              <a:buNone/>
            </a:pPr>
            <a:r>
              <a:rPr lang="en-US"/>
              <a:t>Questions?</a:t>
            </a:r>
            <a:endParaRPr/>
          </a:p>
        </p:txBody>
      </p:sp>
      <p:sp>
        <p:nvSpPr>
          <p:cNvPr id="362" name="Google Shape;362;p6"/>
          <p:cNvSpPr txBox="1"/>
          <p:nvPr>
            <p:ph idx="12" type="sldNum"/>
          </p:nvPr>
        </p:nvSpPr>
        <p:spPr>
          <a:xfrm>
            <a:off x="255740" y="6362004"/>
            <a:ext cx="2743200" cy="3651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pic>
        <p:nvPicPr>
          <p:cNvPr descr="100 Best Movie Trivia Questions (with Answers) [2022]" id="363" name="Google Shape;363;p6"/>
          <p:cNvPicPr preferRelativeResize="0"/>
          <p:nvPr/>
        </p:nvPicPr>
        <p:blipFill rotWithShape="1">
          <a:blip r:embed="rId3">
            <a:alphaModFix/>
          </a:blip>
          <a:srcRect b="0" l="0" r="0" t="0"/>
          <a:stretch/>
        </p:blipFill>
        <p:spPr>
          <a:xfrm>
            <a:off x="2751790" y="1537526"/>
            <a:ext cx="6137275" cy="408962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22b80d646c3_0_15"/>
          <p:cNvSpPr txBox="1"/>
          <p:nvPr>
            <p:ph type="title"/>
          </p:nvPr>
        </p:nvSpPr>
        <p:spPr>
          <a:xfrm>
            <a:off x="562628" y="43841"/>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Clr>
                <a:schemeClr val="lt1"/>
              </a:buClr>
              <a:buSzPts val="3600"/>
              <a:buFont typeface="Calibri"/>
              <a:buNone/>
            </a:pPr>
            <a:r>
              <a:rPr lang="en-US"/>
              <a:t>Introduction</a:t>
            </a:r>
            <a:r>
              <a:rPr lang="en-US"/>
              <a:t> - Motivation &amp; Background</a:t>
            </a:r>
            <a:endParaRPr/>
          </a:p>
        </p:txBody>
      </p:sp>
      <p:sp>
        <p:nvSpPr>
          <p:cNvPr id="80" name="Google Shape;80;g22b80d646c3_0_15"/>
          <p:cNvSpPr txBox="1"/>
          <p:nvPr>
            <p:ph idx="12" type="sldNum"/>
          </p:nvPr>
        </p:nvSpPr>
        <p:spPr>
          <a:xfrm>
            <a:off x="255740" y="6362004"/>
            <a:ext cx="2743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fld id="{00000000-1234-1234-1234-123412341234}" type="slidenum">
              <a:rPr lang="en-US"/>
              <a:t>‹#›</a:t>
            </a:fld>
            <a:endParaRPr/>
          </a:p>
        </p:txBody>
      </p:sp>
      <p:pic>
        <p:nvPicPr>
          <p:cNvPr descr="3 Cheaper Ways To Go To The Cinema - Adelaide" id="81" name="Google Shape;81;g22b80d646c3_0_15"/>
          <p:cNvPicPr preferRelativeResize="0"/>
          <p:nvPr/>
        </p:nvPicPr>
        <p:blipFill rotWithShape="1">
          <a:blip r:embed="rId3">
            <a:alphaModFix/>
          </a:blip>
          <a:srcRect b="0" l="0" r="0" t="0"/>
          <a:stretch/>
        </p:blipFill>
        <p:spPr>
          <a:xfrm>
            <a:off x="6788525" y="1586025"/>
            <a:ext cx="4914600" cy="3685939"/>
          </a:xfrm>
          <a:prstGeom prst="rect">
            <a:avLst/>
          </a:prstGeom>
          <a:noFill/>
          <a:ln>
            <a:noFill/>
          </a:ln>
        </p:spPr>
      </p:pic>
      <p:sp>
        <p:nvSpPr>
          <p:cNvPr id="82" name="Google Shape;82;g22b80d646c3_0_15"/>
          <p:cNvSpPr txBox="1"/>
          <p:nvPr>
            <p:ph idx="1" type="body"/>
          </p:nvPr>
        </p:nvSpPr>
        <p:spPr>
          <a:xfrm>
            <a:off x="562625" y="1372675"/>
            <a:ext cx="5760300" cy="5099700"/>
          </a:xfrm>
          <a:prstGeom prst="rect">
            <a:avLst/>
          </a:prstGeom>
          <a:noFill/>
          <a:ln>
            <a:noFill/>
          </a:ln>
        </p:spPr>
        <p:txBody>
          <a:bodyPr anchorCtr="0" anchor="t" bIns="45700" lIns="91425" spcFirstLastPara="1" rIns="91425" wrap="square" tIns="45700">
            <a:noAutofit/>
          </a:bodyPr>
          <a:lstStyle/>
          <a:p>
            <a:pPr indent="-247650" lvl="0" marL="228600" rtl="0" algn="l">
              <a:lnSpc>
                <a:spcPct val="90000"/>
              </a:lnSpc>
              <a:spcBef>
                <a:spcPts val="0"/>
              </a:spcBef>
              <a:spcAft>
                <a:spcPts val="0"/>
              </a:spcAft>
              <a:buClr>
                <a:srgbClr val="E32726"/>
              </a:buClr>
              <a:buSzPts val="2700"/>
              <a:buChar char="•"/>
            </a:pPr>
            <a:r>
              <a:rPr lang="en-US" sz="2700"/>
              <a:t>The film industry invests large amounts of money creating movies with few methods indicating the success of a movie or not</a:t>
            </a:r>
            <a:endParaRPr sz="2700"/>
          </a:p>
          <a:p>
            <a:pPr indent="0" lvl="0" marL="457200" rtl="0" algn="l">
              <a:lnSpc>
                <a:spcPct val="90000"/>
              </a:lnSpc>
              <a:spcBef>
                <a:spcPts val="0"/>
              </a:spcBef>
              <a:spcAft>
                <a:spcPts val="0"/>
              </a:spcAft>
              <a:buNone/>
            </a:pPr>
            <a:r>
              <a:t/>
            </a:r>
            <a:endParaRPr sz="2700"/>
          </a:p>
          <a:p>
            <a:pPr indent="-247650" lvl="0" marL="228600" rtl="0" algn="l">
              <a:lnSpc>
                <a:spcPct val="90000"/>
              </a:lnSpc>
              <a:spcBef>
                <a:spcPts val="1000"/>
              </a:spcBef>
              <a:spcAft>
                <a:spcPts val="0"/>
              </a:spcAft>
              <a:buClr>
                <a:srgbClr val="E32726"/>
              </a:buClr>
              <a:buSzPts val="2700"/>
              <a:buChar char="•"/>
            </a:pPr>
            <a:r>
              <a:rPr lang="en-US" sz="2700"/>
              <a:t>One main</a:t>
            </a:r>
            <a:r>
              <a:rPr lang="en-US" sz="2700"/>
              <a:t> indication of success happens in pre-screenings from movie critics which doesn’t always accurately predict the average users sentiment.  It is also difficult to capture and summarize sentiment from many critics </a:t>
            </a:r>
            <a:r>
              <a:rPr lang="en-US" sz="2700"/>
              <a:t>efficiently</a:t>
            </a:r>
            <a:r>
              <a:rPr lang="en-US" sz="2700"/>
              <a:t>.</a:t>
            </a:r>
            <a:endParaRPr sz="2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22b93c75693_0_45"/>
          <p:cNvSpPr txBox="1"/>
          <p:nvPr>
            <p:ph type="title"/>
          </p:nvPr>
        </p:nvSpPr>
        <p:spPr>
          <a:xfrm>
            <a:off x="562628" y="43841"/>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Clr>
                <a:schemeClr val="lt1"/>
              </a:buClr>
              <a:buSzPts val="3600"/>
              <a:buFont typeface="Calibri"/>
              <a:buNone/>
            </a:pPr>
            <a:r>
              <a:rPr lang="en-US"/>
              <a:t>Results - Data </a:t>
            </a:r>
            <a:r>
              <a:rPr lang="en-US"/>
              <a:t>Collection</a:t>
            </a:r>
            <a:r>
              <a:rPr lang="en-US"/>
              <a:t> - Approach</a:t>
            </a:r>
            <a:endParaRPr/>
          </a:p>
        </p:txBody>
      </p:sp>
      <p:sp>
        <p:nvSpPr>
          <p:cNvPr id="88" name="Google Shape;88;g22b93c75693_0_45"/>
          <p:cNvSpPr txBox="1"/>
          <p:nvPr>
            <p:ph idx="12" type="sldNum"/>
          </p:nvPr>
        </p:nvSpPr>
        <p:spPr>
          <a:xfrm>
            <a:off x="255740" y="6362004"/>
            <a:ext cx="2743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fld id="{00000000-1234-1234-1234-123412341234}" type="slidenum">
              <a:rPr lang="en-US"/>
              <a:t>‹#›</a:t>
            </a:fld>
            <a:endParaRPr/>
          </a:p>
        </p:txBody>
      </p:sp>
      <p:sp>
        <p:nvSpPr>
          <p:cNvPr id="89" name="Google Shape;89;g22b93c75693_0_45"/>
          <p:cNvSpPr txBox="1"/>
          <p:nvPr>
            <p:ph idx="1" type="body"/>
          </p:nvPr>
        </p:nvSpPr>
        <p:spPr>
          <a:xfrm>
            <a:off x="255750" y="1253400"/>
            <a:ext cx="10822500" cy="5271300"/>
          </a:xfrm>
          <a:prstGeom prst="rect">
            <a:avLst/>
          </a:prstGeom>
          <a:noFill/>
          <a:ln>
            <a:noFill/>
          </a:ln>
        </p:spPr>
        <p:txBody>
          <a:bodyPr anchorCtr="0" anchor="t" bIns="45700" lIns="91425" spcFirstLastPara="1" rIns="91425" wrap="square" tIns="45700">
            <a:noAutofit/>
          </a:bodyPr>
          <a:lstStyle/>
          <a:p>
            <a:pPr indent="-184150" lvl="0" marL="228600" rtl="0" algn="l">
              <a:lnSpc>
                <a:spcPct val="90000"/>
              </a:lnSpc>
              <a:spcBef>
                <a:spcPts val="0"/>
              </a:spcBef>
              <a:spcAft>
                <a:spcPts val="0"/>
              </a:spcAft>
              <a:buSzPts val="2100"/>
              <a:buChar char="•"/>
            </a:pPr>
            <a:r>
              <a:rPr lang="en-US" sz="2100"/>
              <a:t>The approach to collect and label the data was two-fold:</a:t>
            </a:r>
            <a:endParaRPr sz="2100"/>
          </a:p>
          <a:p>
            <a:pPr indent="-361950" lvl="1" marL="914400" rtl="0" algn="l">
              <a:lnSpc>
                <a:spcPct val="90000"/>
              </a:lnSpc>
              <a:spcBef>
                <a:spcPts val="0"/>
              </a:spcBef>
              <a:spcAft>
                <a:spcPts val="0"/>
              </a:spcAft>
              <a:buSzPts val="2100"/>
              <a:buChar char="•"/>
            </a:pPr>
            <a:r>
              <a:rPr lang="en-US" sz="2100"/>
              <a:t>Scrap IMDb with BeautifulSoup to obtain all </a:t>
            </a:r>
            <a:r>
              <a:rPr lang="en-US" sz="2100"/>
              <a:t>relevant</a:t>
            </a:r>
            <a:r>
              <a:rPr lang="en-US" sz="2100"/>
              <a:t> data (review title, review content, month of release date &amp; genre of movie)</a:t>
            </a:r>
            <a:endParaRPr sz="2100"/>
          </a:p>
          <a:p>
            <a:pPr indent="-361950" lvl="1" marL="914400" rtl="0" algn="l">
              <a:lnSpc>
                <a:spcPct val="90000"/>
              </a:lnSpc>
              <a:spcBef>
                <a:spcPts val="0"/>
              </a:spcBef>
              <a:spcAft>
                <a:spcPts val="0"/>
              </a:spcAft>
              <a:buSzPts val="2100"/>
              <a:buChar char="•"/>
            </a:pPr>
            <a:r>
              <a:rPr lang="en-US" sz="2100"/>
              <a:t>Manually label the data as positive, negative or neutral.  User ratings were hid while manual labeling</a:t>
            </a:r>
            <a:endParaRPr sz="2100"/>
          </a:p>
          <a:p>
            <a:pPr indent="-184150" lvl="0" marL="228600" rtl="0" algn="l">
              <a:lnSpc>
                <a:spcPct val="90000"/>
              </a:lnSpc>
              <a:spcBef>
                <a:spcPts val="0"/>
              </a:spcBef>
              <a:spcAft>
                <a:spcPts val="0"/>
              </a:spcAft>
              <a:buSzPts val="2100"/>
              <a:buChar char="•"/>
            </a:pPr>
            <a:r>
              <a:rPr lang="en-US" sz="2100"/>
              <a:t>25 reviews for 40 movies were collected (1000 reviews total)</a:t>
            </a:r>
            <a:endParaRPr sz="2100"/>
          </a:p>
        </p:txBody>
      </p:sp>
      <p:pic>
        <p:nvPicPr>
          <p:cNvPr id="90" name="Google Shape;90;g22b93c75693_0_45"/>
          <p:cNvPicPr preferRelativeResize="0"/>
          <p:nvPr/>
        </p:nvPicPr>
        <p:blipFill>
          <a:blip r:embed="rId3">
            <a:alphaModFix/>
          </a:blip>
          <a:stretch>
            <a:fillRect/>
          </a:stretch>
        </p:blipFill>
        <p:spPr>
          <a:xfrm>
            <a:off x="838200" y="3036156"/>
            <a:ext cx="10515599" cy="332584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22b93c75693_0_158"/>
          <p:cNvSpPr txBox="1"/>
          <p:nvPr>
            <p:ph type="title"/>
          </p:nvPr>
        </p:nvSpPr>
        <p:spPr>
          <a:xfrm>
            <a:off x="562628" y="43841"/>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Clr>
                <a:schemeClr val="lt1"/>
              </a:buClr>
              <a:buSzPts val="3600"/>
              <a:buFont typeface="Calibri"/>
              <a:buNone/>
            </a:pPr>
            <a:r>
              <a:rPr lang="en-US"/>
              <a:t>Results - Data Collection - Approach</a:t>
            </a:r>
            <a:endParaRPr/>
          </a:p>
        </p:txBody>
      </p:sp>
      <p:sp>
        <p:nvSpPr>
          <p:cNvPr id="96" name="Google Shape;96;g22b93c75693_0_158"/>
          <p:cNvSpPr txBox="1"/>
          <p:nvPr>
            <p:ph idx="12" type="sldNum"/>
          </p:nvPr>
        </p:nvSpPr>
        <p:spPr>
          <a:xfrm>
            <a:off x="255740" y="6362004"/>
            <a:ext cx="27432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fld id="{00000000-1234-1234-1234-123412341234}" type="slidenum">
              <a:rPr lang="en-US"/>
              <a:t>‹#›</a:t>
            </a:fld>
            <a:endParaRPr/>
          </a:p>
        </p:txBody>
      </p:sp>
      <p:sp>
        <p:nvSpPr>
          <p:cNvPr id="97" name="Google Shape;97;g22b93c75693_0_158"/>
          <p:cNvSpPr txBox="1"/>
          <p:nvPr>
            <p:ph idx="1" type="body"/>
          </p:nvPr>
        </p:nvSpPr>
        <p:spPr>
          <a:xfrm>
            <a:off x="255750" y="1253400"/>
            <a:ext cx="6797400" cy="5271300"/>
          </a:xfrm>
          <a:prstGeom prst="rect">
            <a:avLst/>
          </a:prstGeom>
          <a:noFill/>
          <a:ln>
            <a:noFill/>
          </a:ln>
        </p:spPr>
        <p:txBody>
          <a:bodyPr anchorCtr="0" anchor="t" bIns="45700" lIns="91425" spcFirstLastPara="1" rIns="91425" wrap="square" tIns="45700">
            <a:noAutofit/>
          </a:bodyPr>
          <a:lstStyle/>
          <a:p>
            <a:pPr indent="-190500" lvl="0" marL="228600" rtl="0" algn="l">
              <a:lnSpc>
                <a:spcPct val="90000"/>
              </a:lnSpc>
              <a:spcBef>
                <a:spcPts val="0"/>
              </a:spcBef>
              <a:spcAft>
                <a:spcPts val="0"/>
              </a:spcAft>
              <a:buSzPts val="2200"/>
              <a:buChar char="•"/>
            </a:pPr>
            <a:r>
              <a:rPr lang="en-US" sz="2200"/>
              <a:t>Most helpful reviews were used to avoid troll reviews and ensure high quality reviews (substantial content)</a:t>
            </a:r>
            <a:endParaRPr sz="2200"/>
          </a:p>
          <a:p>
            <a:pPr indent="-368300" lvl="1" marL="914400" rtl="0" algn="l">
              <a:lnSpc>
                <a:spcPct val="90000"/>
              </a:lnSpc>
              <a:spcBef>
                <a:spcPts val="0"/>
              </a:spcBef>
              <a:spcAft>
                <a:spcPts val="0"/>
              </a:spcAft>
              <a:buSzPts val="2200"/>
              <a:buChar char="•"/>
            </a:pPr>
            <a:r>
              <a:rPr lang="en-US" sz="2200"/>
              <a:t>May introduce bias</a:t>
            </a:r>
            <a:endParaRPr sz="2200"/>
          </a:p>
          <a:p>
            <a:pPr indent="-368300" lvl="1" marL="914400" rtl="0" algn="l">
              <a:lnSpc>
                <a:spcPct val="90000"/>
              </a:lnSpc>
              <a:spcBef>
                <a:spcPts val="0"/>
              </a:spcBef>
              <a:spcAft>
                <a:spcPts val="0"/>
              </a:spcAft>
              <a:buSzPts val="2200"/>
              <a:buChar char="•"/>
            </a:pPr>
            <a:r>
              <a:rPr lang="en-US" sz="2200"/>
              <a:t>May help strengthen the model with better quality data depending on the final purpose of the model (review critics or reviewing entire population)</a:t>
            </a:r>
            <a:endParaRPr sz="2200"/>
          </a:p>
          <a:p>
            <a:pPr indent="0" lvl="0" marL="914400" rtl="0" algn="l">
              <a:lnSpc>
                <a:spcPct val="90000"/>
              </a:lnSpc>
              <a:spcBef>
                <a:spcPts val="0"/>
              </a:spcBef>
              <a:spcAft>
                <a:spcPts val="0"/>
              </a:spcAft>
              <a:buNone/>
            </a:pPr>
            <a:r>
              <a:t/>
            </a:r>
            <a:endParaRPr sz="2200"/>
          </a:p>
          <a:p>
            <a:pPr indent="-190500" lvl="0" marL="228600" rtl="0" algn="l">
              <a:lnSpc>
                <a:spcPct val="90000"/>
              </a:lnSpc>
              <a:spcBef>
                <a:spcPts val="0"/>
              </a:spcBef>
              <a:spcAft>
                <a:spcPts val="0"/>
              </a:spcAft>
              <a:buSzPts val="2200"/>
              <a:buChar char="•"/>
            </a:pPr>
            <a:r>
              <a:rPr lang="en-US" sz="2200"/>
              <a:t>Target variable is combination of Review Title and Review Content</a:t>
            </a:r>
            <a:endParaRPr sz="2200"/>
          </a:p>
          <a:p>
            <a:pPr indent="0" lvl="0" marL="457200" rtl="0" algn="l">
              <a:lnSpc>
                <a:spcPct val="90000"/>
              </a:lnSpc>
              <a:spcBef>
                <a:spcPts val="0"/>
              </a:spcBef>
              <a:spcAft>
                <a:spcPts val="0"/>
              </a:spcAft>
              <a:buNone/>
            </a:pPr>
            <a:r>
              <a:t/>
            </a:r>
            <a:endParaRPr sz="2200"/>
          </a:p>
          <a:p>
            <a:pPr indent="-190500" lvl="0" marL="228600" rtl="0" algn="l">
              <a:lnSpc>
                <a:spcPct val="90000"/>
              </a:lnSpc>
              <a:spcBef>
                <a:spcPts val="0"/>
              </a:spcBef>
              <a:spcAft>
                <a:spcPts val="0"/>
              </a:spcAft>
              <a:buSzPts val="2200"/>
              <a:buChar char="•"/>
            </a:pPr>
            <a:r>
              <a:rPr lang="en-US" sz="2200"/>
              <a:t>Data was collected from 2022 movies to have the most recent data</a:t>
            </a:r>
            <a:endParaRPr sz="2200"/>
          </a:p>
          <a:p>
            <a:pPr indent="0" lvl="0" marL="228600" rtl="0" algn="l">
              <a:lnSpc>
                <a:spcPct val="90000"/>
              </a:lnSpc>
              <a:spcBef>
                <a:spcPts val="0"/>
              </a:spcBef>
              <a:spcAft>
                <a:spcPts val="0"/>
              </a:spcAft>
              <a:buSzPts val="2800"/>
              <a:buNone/>
            </a:pPr>
            <a:r>
              <a:t/>
            </a:r>
            <a:endParaRPr sz="2100"/>
          </a:p>
          <a:p>
            <a:pPr indent="0" lvl="0" marL="0" rtl="0" algn="l">
              <a:lnSpc>
                <a:spcPct val="90000"/>
              </a:lnSpc>
              <a:spcBef>
                <a:spcPts val="1000"/>
              </a:spcBef>
              <a:spcAft>
                <a:spcPts val="0"/>
              </a:spcAft>
              <a:buSzPts val="2400"/>
              <a:buNone/>
            </a:pPr>
            <a:r>
              <a:t/>
            </a:r>
            <a:endParaRPr sz="2100"/>
          </a:p>
        </p:txBody>
      </p:sp>
      <p:pic>
        <p:nvPicPr>
          <p:cNvPr id="98" name="Google Shape;98;g22b93c75693_0_158"/>
          <p:cNvPicPr preferRelativeResize="0"/>
          <p:nvPr/>
        </p:nvPicPr>
        <p:blipFill>
          <a:blip r:embed="rId3">
            <a:alphaModFix/>
          </a:blip>
          <a:stretch>
            <a:fillRect/>
          </a:stretch>
        </p:blipFill>
        <p:spPr>
          <a:xfrm>
            <a:off x="7205550" y="1229741"/>
            <a:ext cx="4834051" cy="523937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2b93c75693_0_221"/>
          <p:cNvSpPr txBox="1"/>
          <p:nvPr>
            <p:ph type="title"/>
          </p:nvPr>
        </p:nvSpPr>
        <p:spPr>
          <a:xfrm>
            <a:off x="562628" y="43841"/>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Clr>
                <a:schemeClr val="lt1"/>
              </a:buClr>
              <a:buSzPts val="3600"/>
              <a:buFont typeface="Calibri"/>
              <a:buNone/>
            </a:pPr>
            <a:r>
              <a:rPr lang="en-US"/>
              <a:t>Results - Data Collection - Approach</a:t>
            </a:r>
            <a:endParaRPr/>
          </a:p>
        </p:txBody>
      </p:sp>
      <p:sp>
        <p:nvSpPr>
          <p:cNvPr id="104" name="Google Shape;104;g22b93c75693_0_221"/>
          <p:cNvSpPr txBox="1"/>
          <p:nvPr>
            <p:ph idx="1" type="body"/>
          </p:nvPr>
        </p:nvSpPr>
        <p:spPr>
          <a:xfrm>
            <a:off x="306450" y="1164975"/>
            <a:ext cx="11579100" cy="2683800"/>
          </a:xfrm>
          <a:prstGeom prst="rect">
            <a:avLst/>
          </a:prstGeom>
          <a:noFill/>
          <a:ln>
            <a:noFill/>
          </a:ln>
        </p:spPr>
        <p:txBody>
          <a:bodyPr anchorCtr="0" anchor="t" bIns="45700" lIns="91425" spcFirstLastPara="1" rIns="91425" wrap="square" tIns="45700">
            <a:noAutofit/>
          </a:bodyPr>
          <a:lstStyle/>
          <a:p>
            <a:pPr indent="-222250" lvl="0" marL="228600" rtl="0" algn="l">
              <a:lnSpc>
                <a:spcPct val="90000"/>
              </a:lnSpc>
              <a:spcBef>
                <a:spcPts val="0"/>
              </a:spcBef>
              <a:spcAft>
                <a:spcPts val="0"/>
              </a:spcAft>
              <a:buSzPts val="2700"/>
              <a:buChar char="•"/>
            </a:pPr>
            <a:r>
              <a:rPr lang="en-US" sz="2700"/>
              <a:t>All reviews were labelled into 3 sentiments: positive(1), neutral (0) and negative(-1)</a:t>
            </a:r>
            <a:endParaRPr sz="2700"/>
          </a:p>
          <a:p>
            <a:pPr indent="-222250" lvl="0" marL="228600" rtl="0" algn="l">
              <a:lnSpc>
                <a:spcPct val="90000"/>
              </a:lnSpc>
              <a:spcBef>
                <a:spcPts val="0"/>
              </a:spcBef>
              <a:spcAft>
                <a:spcPts val="0"/>
              </a:spcAft>
              <a:buSzPts val="2700"/>
              <a:buChar char="•"/>
            </a:pPr>
            <a:r>
              <a:rPr lang="en-US" sz="2700"/>
              <a:t>Each member labelled 1000 reviews.</a:t>
            </a:r>
            <a:endParaRPr sz="2700"/>
          </a:p>
          <a:p>
            <a:pPr indent="-222250" lvl="0" marL="228600" rtl="0" algn="l">
              <a:lnSpc>
                <a:spcPct val="90000"/>
              </a:lnSpc>
              <a:spcBef>
                <a:spcPts val="0"/>
              </a:spcBef>
              <a:spcAft>
                <a:spcPts val="0"/>
              </a:spcAft>
              <a:buSzPts val="2700"/>
              <a:buChar char="•"/>
            </a:pPr>
            <a:r>
              <a:rPr lang="en-US" sz="2700"/>
              <a:t>2 metrics used to evaluate quality of labelling</a:t>
            </a:r>
            <a:endParaRPr sz="2700"/>
          </a:p>
          <a:p>
            <a:pPr indent="0" lvl="0" marL="228600" rtl="0" algn="l">
              <a:lnSpc>
                <a:spcPct val="90000"/>
              </a:lnSpc>
              <a:spcBef>
                <a:spcPts val="0"/>
              </a:spcBef>
              <a:spcAft>
                <a:spcPts val="0"/>
              </a:spcAft>
              <a:buSzPts val="2800"/>
              <a:buNone/>
            </a:pPr>
            <a:r>
              <a:rPr lang="en-US" sz="2700">
                <a:solidFill>
                  <a:srgbClr val="E32726"/>
                </a:solidFill>
                <a:latin typeface="Arial"/>
                <a:ea typeface="Arial"/>
                <a:cs typeface="Arial"/>
                <a:sym typeface="Arial"/>
              </a:rPr>
              <a:t>•</a:t>
            </a:r>
            <a:r>
              <a:rPr lang="en-US" sz="2200"/>
              <a:t>Percentage Agreement</a:t>
            </a:r>
            <a:endParaRPr sz="2200"/>
          </a:p>
          <a:p>
            <a:pPr indent="0" lvl="0" marL="228600" rtl="0" algn="l">
              <a:lnSpc>
                <a:spcPct val="90000"/>
              </a:lnSpc>
              <a:spcBef>
                <a:spcPts val="0"/>
              </a:spcBef>
              <a:spcAft>
                <a:spcPts val="0"/>
              </a:spcAft>
              <a:buSzPts val="2800"/>
              <a:buNone/>
            </a:pPr>
            <a:r>
              <a:rPr lang="en-US" sz="2600">
                <a:solidFill>
                  <a:srgbClr val="E32726"/>
                </a:solidFill>
                <a:latin typeface="Arial"/>
                <a:ea typeface="Arial"/>
                <a:cs typeface="Arial"/>
                <a:sym typeface="Arial"/>
              </a:rPr>
              <a:t>•</a:t>
            </a:r>
            <a:r>
              <a:rPr lang="en-US" sz="2200"/>
              <a:t>Cohen-Kappa</a:t>
            </a:r>
            <a:endParaRPr sz="2200"/>
          </a:p>
          <a:p>
            <a:pPr indent="0" lvl="0" marL="228600" rtl="0" algn="l">
              <a:lnSpc>
                <a:spcPct val="90000"/>
              </a:lnSpc>
              <a:spcBef>
                <a:spcPts val="1000"/>
              </a:spcBef>
              <a:spcAft>
                <a:spcPts val="0"/>
              </a:spcAft>
              <a:buSzPts val="2800"/>
              <a:buNone/>
            </a:pPr>
            <a:r>
              <a:t/>
            </a:r>
            <a:endParaRPr sz="2700"/>
          </a:p>
        </p:txBody>
      </p:sp>
      <p:sp>
        <p:nvSpPr>
          <p:cNvPr id="105" name="Google Shape;105;g22b93c75693_0_221"/>
          <p:cNvSpPr txBox="1"/>
          <p:nvPr>
            <p:ph idx="12" type="sldNum"/>
          </p:nvPr>
        </p:nvSpPr>
        <p:spPr>
          <a:xfrm>
            <a:off x="255740" y="6362004"/>
            <a:ext cx="2743200" cy="365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pic>
        <p:nvPicPr>
          <p:cNvPr id="106" name="Google Shape;106;g22b93c75693_0_221"/>
          <p:cNvPicPr preferRelativeResize="0"/>
          <p:nvPr/>
        </p:nvPicPr>
        <p:blipFill rotWithShape="1">
          <a:blip r:embed="rId3">
            <a:alphaModFix/>
          </a:blip>
          <a:srcRect b="0" l="0" r="0" t="0"/>
          <a:stretch/>
        </p:blipFill>
        <p:spPr>
          <a:xfrm>
            <a:off x="1188575" y="3848775"/>
            <a:ext cx="7958674" cy="2757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22b93c75693_0_200"/>
          <p:cNvSpPr txBox="1"/>
          <p:nvPr>
            <p:ph type="title"/>
          </p:nvPr>
        </p:nvSpPr>
        <p:spPr>
          <a:xfrm>
            <a:off x="562628" y="43841"/>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Clr>
                <a:schemeClr val="lt1"/>
              </a:buClr>
              <a:buSzPts val="3600"/>
              <a:buFont typeface="Calibri"/>
              <a:buNone/>
            </a:pPr>
            <a:r>
              <a:rPr lang="en-US"/>
              <a:t>Results - Data Collection - Approach</a:t>
            </a:r>
            <a:endParaRPr/>
          </a:p>
        </p:txBody>
      </p:sp>
      <p:sp>
        <p:nvSpPr>
          <p:cNvPr id="112" name="Google Shape;112;g22b93c75693_0_200"/>
          <p:cNvSpPr txBox="1"/>
          <p:nvPr>
            <p:ph idx="12" type="sldNum"/>
          </p:nvPr>
        </p:nvSpPr>
        <p:spPr>
          <a:xfrm>
            <a:off x="255740" y="6362004"/>
            <a:ext cx="2743200" cy="365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
        <p:nvSpPr>
          <p:cNvPr id="113" name="Google Shape;113;g22b93c75693_0_200"/>
          <p:cNvSpPr txBox="1"/>
          <p:nvPr/>
        </p:nvSpPr>
        <p:spPr>
          <a:xfrm>
            <a:off x="399925" y="1199775"/>
            <a:ext cx="8620800" cy="10887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1000"/>
              </a:spcBef>
              <a:spcAft>
                <a:spcPts val="0"/>
              </a:spcAft>
              <a:buClr>
                <a:srgbClr val="000000"/>
              </a:buClr>
              <a:buSzPts val="2800"/>
              <a:buFont typeface="Arial"/>
              <a:buNone/>
            </a:pPr>
            <a:r>
              <a:rPr b="0" i="0" lang="en-US" sz="2800" u="none" cap="none" strike="noStrike">
                <a:solidFill>
                  <a:srgbClr val="E32726"/>
                </a:solidFill>
                <a:latin typeface="Arial"/>
                <a:ea typeface="Arial"/>
                <a:cs typeface="Arial"/>
                <a:sym typeface="Arial"/>
              </a:rPr>
              <a:t>•</a:t>
            </a:r>
            <a:r>
              <a:rPr b="0" i="0" lang="en-US" sz="2800" u="none" cap="none" strike="noStrike">
                <a:solidFill>
                  <a:schemeClr val="dk1"/>
                </a:solidFill>
                <a:latin typeface="Calibri"/>
                <a:ea typeface="Calibri"/>
                <a:cs typeface="Calibri"/>
                <a:sym typeface="Calibri"/>
              </a:rPr>
              <a:t>2 or more similar rating.</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2800"/>
              <a:buFont typeface="Arial"/>
              <a:buNone/>
            </a:pPr>
            <a:r>
              <a:rPr b="0" i="0" lang="en-US" sz="2800" u="none" cap="none" strike="noStrike">
                <a:solidFill>
                  <a:srgbClr val="E32726"/>
                </a:solidFill>
                <a:latin typeface="Arial"/>
                <a:ea typeface="Arial"/>
                <a:cs typeface="Arial"/>
                <a:sym typeface="Arial"/>
              </a:rPr>
              <a:t>    •</a:t>
            </a:r>
            <a:r>
              <a:rPr b="0" i="0" lang="en-US" sz="2400" u="none" cap="none" strike="noStrike">
                <a:solidFill>
                  <a:schemeClr val="dk1"/>
                </a:solidFill>
                <a:latin typeface="Calibri"/>
                <a:ea typeface="Calibri"/>
                <a:cs typeface="Calibri"/>
                <a:sym typeface="Calibri"/>
              </a:rPr>
              <a:t>The rating with the highest count used as final review rating.</a:t>
            </a:r>
            <a:endParaRPr b="0" i="0" sz="2400" u="none" cap="none" strike="noStrike">
              <a:solidFill>
                <a:schemeClr val="dk1"/>
              </a:solidFill>
              <a:latin typeface="Calibri"/>
              <a:ea typeface="Calibri"/>
              <a:cs typeface="Calibri"/>
              <a:sym typeface="Calibri"/>
            </a:endParaRPr>
          </a:p>
        </p:txBody>
      </p:sp>
      <p:pic>
        <p:nvPicPr>
          <p:cNvPr id="114" name="Google Shape;114;g22b93c75693_0_200"/>
          <p:cNvPicPr preferRelativeResize="0"/>
          <p:nvPr/>
        </p:nvPicPr>
        <p:blipFill rotWithShape="1">
          <a:blip r:embed="rId3">
            <a:alphaModFix/>
          </a:blip>
          <a:srcRect b="0" l="0" r="0" t="0"/>
          <a:stretch/>
        </p:blipFill>
        <p:spPr>
          <a:xfrm>
            <a:off x="120150" y="2526975"/>
            <a:ext cx="10958067" cy="3682629"/>
          </a:xfrm>
          <a:prstGeom prst="rect">
            <a:avLst/>
          </a:prstGeom>
          <a:noFill/>
          <a:ln>
            <a:noFill/>
          </a:ln>
        </p:spPr>
      </p:pic>
      <p:sp>
        <p:nvSpPr>
          <p:cNvPr id="115" name="Google Shape;115;g22b93c75693_0_200"/>
          <p:cNvSpPr/>
          <p:nvPr/>
        </p:nvSpPr>
        <p:spPr>
          <a:xfrm>
            <a:off x="119400" y="4929200"/>
            <a:ext cx="10959600" cy="1280400"/>
          </a:xfrm>
          <a:prstGeom prst="rect">
            <a:avLst/>
          </a:prstGeom>
          <a:noFill/>
          <a:ln cap="flat" cmpd="sng" w="38100">
            <a:solidFill>
              <a:srgbClr val="FE771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22b93c75693_0_200"/>
          <p:cNvSpPr/>
          <p:nvPr/>
        </p:nvSpPr>
        <p:spPr>
          <a:xfrm>
            <a:off x="119375" y="3563775"/>
            <a:ext cx="10959600" cy="1280400"/>
          </a:xfrm>
          <a:prstGeom prst="rect">
            <a:avLst/>
          </a:prstGeom>
          <a:noFill/>
          <a:ln cap="flat" cmpd="sng" w="38100">
            <a:solidFill>
              <a:srgbClr val="E327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22b93c75693_0_200"/>
          <p:cNvSpPr txBox="1"/>
          <p:nvPr/>
        </p:nvSpPr>
        <p:spPr>
          <a:xfrm>
            <a:off x="11144400" y="3789675"/>
            <a:ext cx="1047600" cy="585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1" i="0" lang="en-US" sz="1300" u="none" cap="none" strike="noStrike">
                <a:solidFill>
                  <a:schemeClr val="accent1"/>
                </a:solidFill>
                <a:latin typeface="Arial"/>
                <a:ea typeface="Arial"/>
                <a:cs typeface="Arial"/>
                <a:sym typeface="Arial"/>
              </a:rPr>
              <a:t>2 Similar</a:t>
            </a:r>
            <a:endParaRPr b="1" i="0" sz="1300" u="none" cap="none" strike="noStrike">
              <a:solidFill>
                <a:schemeClr val="accen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300"/>
              <a:buFont typeface="Arial"/>
              <a:buNone/>
            </a:pPr>
            <a:r>
              <a:rPr b="1" i="0" lang="en-US" sz="1300" u="none" cap="none" strike="noStrike">
                <a:solidFill>
                  <a:schemeClr val="accent1"/>
                </a:solidFill>
                <a:latin typeface="Arial"/>
                <a:ea typeface="Arial"/>
                <a:cs typeface="Arial"/>
                <a:sym typeface="Arial"/>
              </a:rPr>
              <a:t>Rating</a:t>
            </a:r>
            <a:endParaRPr b="1" i="0" sz="1300" u="none" cap="none" strike="noStrike">
              <a:solidFill>
                <a:schemeClr val="accent1"/>
              </a:solidFill>
              <a:latin typeface="Arial"/>
              <a:ea typeface="Arial"/>
              <a:cs typeface="Arial"/>
              <a:sym typeface="Arial"/>
            </a:endParaRPr>
          </a:p>
        </p:txBody>
      </p:sp>
      <p:sp>
        <p:nvSpPr>
          <p:cNvPr id="118" name="Google Shape;118;g22b93c75693_0_200"/>
          <p:cNvSpPr txBox="1"/>
          <p:nvPr/>
        </p:nvSpPr>
        <p:spPr>
          <a:xfrm>
            <a:off x="11144400" y="5180325"/>
            <a:ext cx="1047600" cy="585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1" i="0" lang="en-US" sz="1300" u="none" cap="none" strike="noStrike">
                <a:solidFill>
                  <a:srgbClr val="FF6F19"/>
                </a:solidFill>
                <a:latin typeface="Arial"/>
                <a:ea typeface="Arial"/>
                <a:cs typeface="Arial"/>
                <a:sym typeface="Arial"/>
              </a:rPr>
              <a:t>3 Similar</a:t>
            </a:r>
            <a:endParaRPr b="1" i="0" sz="1300" u="none" cap="none" strike="noStrike">
              <a:solidFill>
                <a:srgbClr val="FF6F19"/>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300"/>
              <a:buFont typeface="Arial"/>
              <a:buNone/>
            </a:pPr>
            <a:r>
              <a:rPr b="1" i="0" lang="en-US" sz="1300" u="none" cap="none" strike="noStrike">
                <a:solidFill>
                  <a:srgbClr val="FF6F19"/>
                </a:solidFill>
                <a:latin typeface="Arial"/>
                <a:ea typeface="Arial"/>
                <a:cs typeface="Arial"/>
                <a:sym typeface="Arial"/>
              </a:rPr>
              <a:t>Rating</a:t>
            </a:r>
            <a:endParaRPr b="1" i="0" sz="1300" u="none" cap="none" strike="noStrike">
              <a:solidFill>
                <a:srgbClr val="FF6F19"/>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UCalgary 2">
      <a:dk1>
        <a:srgbClr val="000000"/>
      </a:dk1>
      <a:lt1>
        <a:srgbClr val="FFFFFF"/>
      </a:lt1>
      <a:dk2>
        <a:srgbClr val="8C857B"/>
      </a:dk2>
      <a:lt2>
        <a:srgbClr val="C3BFB6"/>
      </a:lt2>
      <a:accent1>
        <a:srgbClr val="EE2C2A"/>
      </a:accent1>
      <a:accent2>
        <a:srgbClr val="FFA300"/>
      </a:accent2>
      <a:accent3>
        <a:srgbClr val="FF671F"/>
      </a:accent3>
      <a:accent4>
        <a:srgbClr val="46A67B"/>
      </a:accent4>
      <a:accent5>
        <a:srgbClr val="EC0971"/>
      </a:accent5>
      <a:accent6>
        <a:srgbClr val="9C0533"/>
      </a:accent6>
      <a:hlink>
        <a:srgbClr val="D6001C"/>
      </a:hlink>
      <a:folHlink>
        <a:srgbClr val="8C85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2023-02-27T20:20:45Z</dcterms:created>
  <dc:creator>Christopher DiMattia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0x010100A14D9A0FA515564792FEACC70AB1043E</vt:lpwstr>
  </property>
  <property fmtid="{D5CDD505-2E9C-101B-9397-08002B2CF9AE}" pid="3" name="Order">
    <vt:r8>20600.0</vt:r8>
  </property>
</Properties>
</file>