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 id="2147483764" r:id="rId2"/>
  </p:sldMasterIdLst>
  <p:sldIdLst>
    <p:sldId id="28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 id="280" r:id="rId18"/>
    <p:sldId id="278" r:id="rId19"/>
    <p:sldId id="28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6495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80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56954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288108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ZA"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Cover Title 2</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Picture Placeholder 5">
            <a:extLst>
              <a:ext uri="{FF2B5EF4-FFF2-40B4-BE49-F238E27FC236}">
                <a16:creationId xmlns=""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Tree>
    <p:extLst>
      <p:ext uri="{BB962C8B-B14F-4D97-AF65-F5344CB8AC3E}">
        <p14:creationId xmlns:p14="http://schemas.microsoft.com/office/powerpoint/2010/main" val="116100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8" name="Picture Placeholder 5">
            <a:extLst>
              <a:ext uri="{FF2B5EF4-FFF2-40B4-BE49-F238E27FC236}">
                <a16:creationId xmlns=""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Tree>
    <p:extLst>
      <p:ext uri="{BB962C8B-B14F-4D97-AF65-F5344CB8AC3E}">
        <p14:creationId xmlns:p14="http://schemas.microsoft.com/office/powerpoint/2010/main" val="357499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ZA" dirty="0"/>
              <a:t>Click to edit Your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2" name="Picture Placeholder 5">
            <a:extLst>
              <a:ext uri="{FF2B5EF4-FFF2-40B4-BE49-F238E27FC236}">
                <a16:creationId xmlns=""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
        <p:nvSpPr>
          <p:cNvPr id="13" name="Picture Placeholder 5">
            <a:extLst>
              <a:ext uri="{FF2B5EF4-FFF2-40B4-BE49-F238E27FC236}">
                <a16:creationId xmlns=""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
        <p:nvSpPr>
          <p:cNvPr id="16" name="Text Placeholder 15">
            <a:extLst>
              <a:ext uri="{FF2B5EF4-FFF2-40B4-BE49-F238E27FC236}">
                <a16:creationId xmlns=""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Tree>
    <p:extLst>
      <p:ext uri="{BB962C8B-B14F-4D97-AF65-F5344CB8AC3E}">
        <p14:creationId xmlns:p14="http://schemas.microsoft.com/office/powerpoint/2010/main" val="178113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8">
            <a:extLst>
              <a:ext uri="{FF2B5EF4-FFF2-40B4-BE49-F238E27FC236}">
                <a16:creationId xmlns=""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8" name="Text Placeholder 10">
            <a:extLst>
              <a:ext uri="{FF2B5EF4-FFF2-40B4-BE49-F238E27FC236}">
                <a16:creationId xmlns=""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5</a:t>
            </a:r>
            <a:endParaRPr lang="en-ZA" dirty="0"/>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Picture Placeholder 15">
            <a:extLst>
              <a:ext uri="{FF2B5EF4-FFF2-40B4-BE49-F238E27FC236}">
                <a16:creationId xmlns=""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3" name="Rectangle 6">
            <a:extLst>
              <a:ext uri="{FF2B5EF4-FFF2-40B4-BE49-F238E27FC236}">
                <a16:creationId xmlns="" xmlns:a16="http://schemas.microsoft.com/office/drawing/2014/main"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4" name="Rectangle 6">
            <a:extLst>
              <a:ext uri="{FF2B5EF4-FFF2-40B4-BE49-F238E27FC236}">
                <a16:creationId xmlns="" xmlns:a16="http://schemas.microsoft.com/office/drawing/2014/main"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5" name="Rectangle 6">
            <a:extLst>
              <a:ext uri="{FF2B5EF4-FFF2-40B4-BE49-F238E27FC236}">
                <a16:creationId xmlns="" xmlns:a16="http://schemas.microsoft.com/office/drawing/2014/main"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6" name="Rectangle 6">
            <a:extLst>
              <a:ext uri="{FF2B5EF4-FFF2-40B4-BE49-F238E27FC236}">
                <a16:creationId xmlns="" xmlns:a16="http://schemas.microsoft.com/office/drawing/2014/main"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 xmlns:a16="http://schemas.microsoft.com/office/drawing/2014/main"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3744607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
        <p:nvSpPr>
          <p:cNvPr id="24" name="Rectangle 6">
            <a:extLst>
              <a:ext uri="{FF2B5EF4-FFF2-40B4-BE49-F238E27FC236}">
                <a16:creationId xmlns="" xmlns:a16="http://schemas.microsoft.com/office/drawing/2014/main"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8" name="Rectangle 6">
            <a:extLst>
              <a:ext uri="{FF2B5EF4-FFF2-40B4-BE49-F238E27FC236}">
                <a16:creationId xmlns="" xmlns:a16="http://schemas.microsoft.com/office/drawing/2014/main"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9" name="Rectangle 6">
            <a:extLst>
              <a:ext uri="{FF2B5EF4-FFF2-40B4-BE49-F238E27FC236}">
                <a16:creationId xmlns="" xmlns:a16="http://schemas.microsoft.com/office/drawing/2014/main"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370970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
        <p:nvSpPr>
          <p:cNvPr id="33" name="Text Placeholder 8">
            <a:extLst>
              <a:ext uri="{FF2B5EF4-FFF2-40B4-BE49-F238E27FC236}">
                <a16:creationId xmlns=""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34" name="Text Placeholder 10">
            <a:extLst>
              <a:ext uri="{FF2B5EF4-FFF2-40B4-BE49-F238E27FC236}">
                <a16:creationId xmlns=""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5" name="Text Placeholder 8">
            <a:extLst>
              <a:ext uri="{FF2B5EF4-FFF2-40B4-BE49-F238E27FC236}">
                <a16:creationId xmlns=""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36" name="Text Placeholder 10">
            <a:extLst>
              <a:ext uri="{FF2B5EF4-FFF2-40B4-BE49-F238E27FC236}">
                <a16:creationId xmlns=""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38" name="Picture Placeholder 15">
            <a:extLst>
              <a:ext uri="{FF2B5EF4-FFF2-40B4-BE49-F238E27FC236}">
                <a16:creationId xmlns=""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4" name="Rectangle 6">
            <a:extLst>
              <a:ext uri="{FF2B5EF4-FFF2-40B4-BE49-F238E27FC236}">
                <a16:creationId xmlns="" xmlns:a16="http://schemas.microsoft.com/office/drawing/2014/main"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8" name="Rectangle 6">
            <a:extLst>
              <a:ext uri="{FF2B5EF4-FFF2-40B4-BE49-F238E27FC236}">
                <a16:creationId xmlns="" xmlns:a16="http://schemas.microsoft.com/office/drawing/2014/main"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9" name="Rectangle 6">
            <a:extLst>
              <a:ext uri="{FF2B5EF4-FFF2-40B4-BE49-F238E27FC236}">
                <a16:creationId xmlns="" xmlns:a16="http://schemas.microsoft.com/office/drawing/2014/main"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30" name="Rectangle 6">
            <a:extLst>
              <a:ext uri="{FF2B5EF4-FFF2-40B4-BE49-F238E27FC236}">
                <a16:creationId xmlns="" xmlns:a16="http://schemas.microsoft.com/office/drawing/2014/main"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2337563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dirty="0"/>
              <a:t>Click to edit title</a:t>
            </a:r>
            <a:endParaRPr lang="en-ZA" dirty="0"/>
          </a:p>
        </p:txBody>
      </p:sp>
      <p:sp>
        <p:nvSpPr>
          <p:cNvPr id="4" name="Text Placeholder 3">
            <a:extLst>
              <a:ext uri="{FF2B5EF4-FFF2-40B4-BE49-F238E27FC236}">
                <a16:creationId xmlns=""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dirty="0"/>
              <a:t>Emphasized Text</a:t>
            </a:r>
            <a:endParaRPr lang="en-ZA" dirty="0"/>
          </a:p>
        </p:txBody>
      </p:sp>
    </p:spTree>
    <p:extLst>
      <p:ext uri="{BB962C8B-B14F-4D97-AF65-F5344CB8AC3E}">
        <p14:creationId xmlns:p14="http://schemas.microsoft.com/office/powerpoint/2010/main" val="357544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193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5" name="Group 14">
            <a:extLst>
              <a:ext uri="{FF2B5EF4-FFF2-40B4-BE49-F238E27FC236}">
                <a16:creationId xmlns="" xmlns:a16="http://schemas.microsoft.com/office/drawing/2014/main"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7" name="Rectangle 6">
              <a:extLst>
                <a:ext uri="{FF2B5EF4-FFF2-40B4-BE49-F238E27FC236}">
                  <a16:creationId xmlns=""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1847751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3163380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7" name="Content Placeholder 3">
            <a:extLst>
              <a:ext uri="{FF2B5EF4-FFF2-40B4-BE49-F238E27FC236}">
                <a16:creationId xmlns=""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1594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9" name="Content Placeholder 3">
            <a:extLst>
              <a:ext uri="{FF2B5EF4-FFF2-40B4-BE49-F238E27FC236}">
                <a16:creationId xmlns=""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Text Placeholder 3">
            <a:extLst>
              <a:ext uri="{FF2B5EF4-FFF2-40B4-BE49-F238E27FC236}">
                <a16:creationId xmlns=""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1" name="Text Placeholder 4">
            <a:extLst>
              <a:ext uri="{FF2B5EF4-FFF2-40B4-BE49-F238E27FC236}">
                <a16:creationId xmlns=""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dirty="0"/>
              <a:t>2</a:t>
            </a:r>
            <a:endParaRPr lang="en-ZA" dirty="0"/>
          </a:p>
        </p:txBody>
      </p:sp>
      <p:sp>
        <p:nvSpPr>
          <p:cNvPr id="4" name="Picture Placeholder 3">
            <a:extLst>
              <a:ext uri="{FF2B5EF4-FFF2-40B4-BE49-F238E27FC236}">
                <a16:creationId xmlns=""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smtClean="0"/>
              <a:t>Click icon to add picture</a:t>
            </a:r>
            <a:endParaRPr lang="en-ZA" dirty="0"/>
          </a:p>
        </p:txBody>
      </p:sp>
      <p:sp>
        <p:nvSpPr>
          <p:cNvPr id="12" name="Picture Placeholder 3">
            <a:extLst>
              <a:ext uri="{FF2B5EF4-FFF2-40B4-BE49-F238E27FC236}">
                <a16:creationId xmlns=""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smtClean="0"/>
              <a:t>Click icon to add picture</a:t>
            </a:r>
            <a:endParaRPr lang="en-ZA" dirty="0"/>
          </a:p>
        </p:txBody>
      </p:sp>
    </p:spTree>
    <p:extLst>
      <p:ext uri="{BB962C8B-B14F-4D97-AF65-F5344CB8AC3E}">
        <p14:creationId xmlns:p14="http://schemas.microsoft.com/office/powerpoint/2010/main" val="937704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4" name="Text Placeholder 9">
            <a:extLst>
              <a:ext uri="{FF2B5EF4-FFF2-40B4-BE49-F238E27FC236}">
                <a16:creationId xmlns=""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5" name="Text Placeholder 9">
            <a:extLst>
              <a:ext uri="{FF2B5EF4-FFF2-40B4-BE49-F238E27FC236}">
                <a16:creationId xmlns=""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6" name="Text Placeholder 3">
            <a:extLst>
              <a:ext uri="{FF2B5EF4-FFF2-40B4-BE49-F238E27FC236}">
                <a16:creationId xmlns=""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3</a:t>
            </a:r>
            <a:endParaRPr lang="en-ZA" dirty="0"/>
          </a:p>
        </p:txBody>
      </p:sp>
      <p:sp>
        <p:nvSpPr>
          <p:cNvPr id="19" name="Content Placeholder 3">
            <a:extLst>
              <a:ext uri="{FF2B5EF4-FFF2-40B4-BE49-F238E27FC236}">
                <a16:creationId xmlns=""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dirty="0"/>
              <a:t>Section Description</a:t>
            </a:r>
            <a:endParaRPr lang="en-ZA" dirty="0"/>
          </a:p>
        </p:txBody>
      </p:sp>
      <p:sp>
        <p:nvSpPr>
          <p:cNvPr id="20" name="Text Placeholder 5">
            <a:extLst>
              <a:ext uri="{FF2B5EF4-FFF2-40B4-BE49-F238E27FC236}">
                <a16:creationId xmlns=""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1" name="Text Placeholder 9">
            <a:extLst>
              <a:ext uri="{FF2B5EF4-FFF2-40B4-BE49-F238E27FC236}">
                <a16:creationId xmlns=""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5" name="TextBox 24">
            <a:extLst>
              <a:ext uri="{FF2B5EF4-FFF2-40B4-BE49-F238E27FC236}">
                <a16:creationId xmlns=""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E40C8"/>
              </a:buClr>
            </a:pPr>
            <a:endParaRPr lang="en-US">
              <a:solidFill>
                <a:srgbClr val="FFFFFF"/>
              </a:solidFill>
            </a:endParaRPr>
          </a:p>
        </p:txBody>
      </p:sp>
      <p:sp>
        <p:nvSpPr>
          <p:cNvPr id="26" name="TextBox 25">
            <a:extLst>
              <a:ext uri="{FF2B5EF4-FFF2-40B4-BE49-F238E27FC236}">
                <a16:creationId xmlns=""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E40C8"/>
              </a:buClr>
            </a:pPr>
            <a:endParaRPr lang="en-US">
              <a:solidFill>
                <a:srgbClr val="FFFFFF"/>
              </a:solidFill>
            </a:endParaRPr>
          </a:p>
        </p:txBody>
      </p:sp>
    </p:spTree>
    <p:extLst>
      <p:ext uri="{BB962C8B-B14F-4D97-AF65-F5344CB8AC3E}">
        <p14:creationId xmlns:p14="http://schemas.microsoft.com/office/powerpoint/2010/main" val="744844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Arrow: Left-Right 13">
            <a:extLst>
              <a:ext uri="{FF2B5EF4-FFF2-40B4-BE49-F238E27FC236}">
                <a16:creationId xmlns=""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0" name="Text Placeholder 5">
            <a:extLst>
              <a:ext uri="{FF2B5EF4-FFF2-40B4-BE49-F238E27FC236}">
                <a16:creationId xmlns=""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2409624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9" name="Content Placeholder 2">
            <a:extLst>
              <a:ext uri="{FF2B5EF4-FFF2-40B4-BE49-F238E27FC236}">
                <a16:creationId xmlns=""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Content Placeholder 2">
            <a:extLst>
              <a:ext uri="{FF2B5EF4-FFF2-40B4-BE49-F238E27FC236}">
                <a16:creationId xmlns=""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1 Title</a:t>
            </a:r>
            <a:endParaRPr lang="en-ZA" dirty="0"/>
          </a:p>
        </p:txBody>
      </p:sp>
      <p:sp>
        <p:nvSpPr>
          <p:cNvPr id="12" name="Content Placeholder 2">
            <a:extLst>
              <a:ext uri="{FF2B5EF4-FFF2-40B4-BE49-F238E27FC236}">
                <a16:creationId xmlns=""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2 Title</a:t>
            </a:r>
            <a:endParaRPr lang="en-ZA" dirty="0"/>
          </a:p>
        </p:txBody>
      </p:sp>
      <p:sp>
        <p:nvSpPr>
          <p:cNvPr id="13" name="Content Placeholder 2">
            <a:extLst>
              <a:ext uri="{FF2B5EF4-FFF2-40B4-BE49-F238E27FC236}">
                <a16:creationId xmlns=""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3 Title</a:t>
            </a:r>
            <a:endParaRPr lang="en-ZA" dirty="0"/>
          </a:p>
        </p:txBody>
      </p:sp>
      <p:sp>
        <p:nvSpPr>
          <p:cNvPr id="14" name="Rectangle 6">
            <a:extLst>
              <a:ext uri="{FF2B5EF4-FFF2-40B4-BE49-F238E27FC236}">
                <a16:creationId xmlns="" xmlns:a16="http://schemas.microsoft.com/office/drawing/2014/main"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5" name="Rectangle 6">
            <a:extLst>
              <a:ext uri="{FF2B5EF4-FFF2-40B4-BE49-F238E27FC236}">
                <a16:creationId xmlns="" xmlns:a16="http://schemas.microsoft.com/office/drawing/2014/main"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6" name="Rectangle 6">
            <a:extLst>
              <a:ext uri="{FF2B5EF4-FFF2-40B4-BE49-F238E27FC236}">
                <a16:creationId xmlns="" xmlns:a16="http://schemas.microsoft.com/office/drawing/2014/main"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7" name="Rectangle 6">
            <a:extLst>
              <a:ext uri="{FF2B5EF4-FFF2-40B4-BE49-F238E27FC236}">
                <a16:creationId xmlns="" xmlns:a16="http://schemas.microsoft.com/office/drawing/2014/main"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8" name="Rectangle 6">
            <a:extLst>
              <a:ext uri="{FF2B5EF4-FFF2-40B4-BE49-F238E27FC236}">
                <a16:creationId xmlns="" xmlns:a16="http://schemas.microsoft.com/office/drawing/2014/main"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9" name="Rectangle 6">
            <a:extLst>
              <a:ext uri="{FF2B5EF4-FFF2-40B4-BE49-F238E27FC236}">
                <a16:creationId xmlns="" xmlns:a16="http://schemas.microsoft.com/office/drawing/2014/main"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pic>
        <p:nvPicPr>
          <p:cNvPr id="20" name="Graphic 19" descr="Right Arrow">
            <a:extLst>
              <a:ext uri="{FF2B5EF4-FFF2-40B4-BE49-F238E27FC236}">
                <a16:creationId xmlns=""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228377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9" name="Text Placeholder 10">
            <a:extLst>
              <a:ext uri="{FF2B5EF4-FFF2-40B4-BE49-F238E27FC236}">
                <a16:creationId xmlns=""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0" name="Text Placeholder 10">
            <a:extLst>
              <a:ext uri="{FF2B5EF4-FFF2-40B4-BE49-F238E27FC236}">
                <a16:creationId xmlns=""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1" name="Text Placeholder 10">
            <a:extLst>
              <a:ext uri="{FF2B5EF4-FFF2-40B4-BE49-F238E27FC236}">
                <a16:creationId xmlns=""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2" name="Text Placeholder 10">
            <a:extLst>
              <a:ext uri="{FF2B5EF4-FFF2-40B4-BE49-F238E27FC236}">
                <a16:creationId xmlns=""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3" name="Text Placeholder 10">
            <a:extLst>
              <a:ext uri="{FF2B5EF4-FFF2-40B4-BE49-F238E27FC236}">
                <a16:creationId xmlns=""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4" name="Text Placeholder 10">
            <a:extLst>
              <a:ext uri="{FF2B5EF4-FFF2-40B4-BE49-F238E27FC236}">
                <a16:creationId xmlns=""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5" name="Text Placeholder 10">
            <a:extLst>
              <a:ext uri="{FF2B5EF4-FFF2-40B4-BE49-F238E27FC236}">
                <a16:creationId xmlns=""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6" name="Text Placeholder 10">
            <a:extLst>
              <a:ext uri="{FF2B5EF4-FFF2-40B4-BE49-F238E27FC236}">
                <a16:creationId xmlns=""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7" name="Text Placeholder 10">
            <a:extLst>
              <a:ext uri="{FF2B5EF4-FFF2-40B4-BE49-F238E27FC236}">
                <a16:creationId xmlns=""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8" name="Text Placeholder 10">
            <a:extLst>
              <a:ext uri="{FF2B5EF4-FFF2-40B4-BE49-F238E27FC236}">
                <a16:creationId xmlns=""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9" name="Text Placeholder 10">
            <a:extLst>
              <a:ext uri="{FF2B5EF4-FFF2-40B4-BE49-F238E27FC236}">
                <a16:creationId xmlns=""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0" name="Text Placeholder 10">
            <a:extLst>
              <a:ext uri="{FF2B5EF4-FFF2-40B4-BE49-F238E27FC236}">
                <a16:creationId xmlns=""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1" name="Text Placeholder 10">
            <a:extLst>
              <a:ext uri="{FF2B5EF4-FFF2-40B4-BE49-F238E27FC236}">
                <a16:creationId xmlns=""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2" name="Text Placeholder 10">
            <a:extLst>
              <a:ext uri="{FF2B5EF4-FFF2-40B4-BE49-F238E27FC236}">
                <a16:creationId xmlns=""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3" name="Text Placeholder 10">
            <a:extLst>
              <a:ext uri="{FF2B5EF4-FFF2-40B4-BE49-F238E27FC236}">
                <a16:creationId xmlns=""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4" name="Text Placeholder 10">
            <a:extLst>
              <a:ext uri="{FF2B5EF4-FFF2-40B4-BE49-F238E27FC236}">
                <a16:creationId xmlns=""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5" name="Text Placeholder 10">
            <a:extLst>
              <a:ext uri="{FF2B5EF4-FFF2-40B4-BE49-F238E27FC236}">
                <a16:creationId xmlns=""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6" name="Text Placeholder 10">
            <a:extLst>
              <a:ext uri="{FF2B5EF4-FFF2-40B4-BE49-F238E27FC236}">
                <a16:creationId xmlns=""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7" name="Text Placeholder 10">
            <a:extLst>
              <a:ext uri="{FF2B5EF4-FFF2-40B4-BE49-F238E27FC236}">
                <a16:creationId xmlns=""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8" name="Text Placeholder 10">
            <a:extLst>
              <a:ext uri="{FF2B5EF4-FFF2-40B4-BE49-F238E27FC236}">
                <a16:creationId xmlns=""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9" name="Text Placeholder 10">
            <a:extLst>
              <a:ext uri="{FF2B5EF4-FFF2-40B4-BE49-F238E27FC236}">
                <a16:creationId xmlns=""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0" name="Text Placeholder 10">
            <a:extLst>
              <a:ext uri="{FF2B5EF4-FFF2-40B4-BE49-F238E27FC236}">
                <a16:creationId xmlns=""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1" name="Text Placeholder 10">
            <a:extLst>
              <a:ext uri="{FF2B5EF4-FFF2-40B4-BE49-F238E27FC236}">
                <a16:creationId xmlns=""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2" name="Text Placeholder 10">
            <a:extLst>
              <a:ext uri="{FF2B5EF4-FFF2-40B4-BE49-F238E27FC236}">
                <a16:creationId xmlns=""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3" name="Text Placeholder 10">
            <a:extLst>
              <a:ext uri="{FF2B5EF4-FFF2-40B4-BE49-F238E27FC236}">
                <a16:creationId xmlns=""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4" name="Text Placeholder 10">
            <a:extLst>
              <a:ext uri="{FF2B5EF4-FFF2-40B4-BE49-F238E27FC236}">
                <a16:creationId xmlns=""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5" name="Text Placeholder 3">
            <a:extLst>
              <a:ext uri="{FF2B5EF4-FFF2-40B4-BE49-F238E27FC236}">
                <a16:creationId xmlns=""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dirty="0"/>
              <a:t>Month, Year</a:t>
            </a:r>
            <a:endParaRPr lang="en-ZA" dirty="0"/>
          </a:p>
        </p:txBody>
      </p:sp>
      <p:sp>
        <p:nvSpPr>
          <p:cNvPr id="37" name="Arrow: Right 36">
            <a:extLst>
              <a:ext uri="{FF2B5EF4-FFF2-40B4-BE49-F238E27FC236}">
                <a16:creationId xmlns=""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prstClr val="black">
                  <a:lumMod val="75000"/>
                  <a:lumOff val="25000"/>
                </a:prstClr>
              </a:solidFill>
            </a:endParaRPr>
          </a:p>
        </p:txBody>
      </p:sp>
    </p:spTree>
    <p:extLst>
      <p:ext uri="{BB962C8B-B14F-4D97-AF65-F5344CB8AC3E}">
        <p14:creationId xmlns:p14="http://schemas.microsoft.com/office/powerpoint/2010/main" val="2949450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Picture Placeholder 4">
            <a:extLst>
              <a:ext uri="{FF2B5EF4-FFF2-40B4-BE49-F238E27FC236}">
                <a16:creationId xmlns=""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0" name="Text Placeholder 10">
            <a:extLst>
              <a:ext uri="{FF2B5EF4-FFF2-40B4-BE49-F238E27FC236}">
                <a16:creationId xmlns=""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1" name="Text Placeholder 8">
            <a:extLst>
              <a:ext uri="{FF2B5EF4-FFF2-40B4-BE49-F238E27FC236}">
                <a16:creationId xmlns=""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2" name="Picture Placeholder 4">
            <a:extLst>
              <a:ext uri="{FF2B5EF4-FFF2-40B4-BE49-F238E27FC236}">
                <a16:creationId xmlns=""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3" name="Text Placeholder 8">
            <a:extLst>
              <a:ext uri="{FF2B5EF4-FFF2-40B4-BE49-F238E27FC236}">
                <a16:creationId xmlns=""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4" name="Text Placeholder 10">
            <a:extLst>
              <a:ext uri="{FF2B5EF4-FFF2-40B4-BE49-F238E27FC236}">
                <a16:creationId xmlns=""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5" name="Text Placeholder 8">
            <a:extLst>
              <a:ext uri="{FF2B5EF4-FFF2-40B4-BE49-F238E27FC236}">
                <a16:creationId xmlns=""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6" name="Picture Placeholder 4">
            <a:extLst>
              <a:ext uri="{FF2B5EF4-FFF2-40B4-BE49-F238E27FC236}">
                <a16:creationId xmlns=""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7" name="Text Placeholder 8">
            <a:extLst>
              <a:ext uri="{FF2B5EF4-FFF2-40B4-BE49-F238E27FC236}">
                <a16:creationId xmlns=""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8" name="Text Placeholder 10">
            <a:extLst>
              <a:ext uri="{FF2B5EF4-FFF2-40B4-BE49-F238E27FC236}">
                <a16:creationId xmlns=""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9" name="Text Placeholder 8">
            <a:extLst>
              <a:ext uri="{FF2B5EF4-FFF2-40B4-BE49-F238E27FC236}">
                <a16:creationId xmlns=""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20" name="Rectangle 6">
            <a:extLst>
              <a:ext uri="{FF2B5EF4-FFF2-40B4-BE49-F238E27FC236}">
                <a16:creationId xmlns="" xmlns:a16="http://schemas.microsoft.com/office/drawing/2014/main"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1" name="Rectangle 6">
            <a:extLst>
              <a:ext uri="{FF2B5EF4-FFF2-40B4-BE49-F238E27FC236}">
                <a16:creationId xmlns="" xmlns:a16="http://schemas.microsoft.com/office/drawing/2014/main"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2" name="Rectangle 6">
            <a:extLst>
              <a:ext uri="{FF2B5EF4-FFF2-40B4-BE49-F238E27FC236}">
                <a16:creationId xmlns="" xmlns:a16="http://schemas.microsoft.com/office/drawing/2014/main"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920767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Text Placeholder 8">
            <a:extLst>
              <a:ext uri="{FF2B5EF4-FFF2-40B4-BE49-F238E27FC236}">
                <a16:creationId xmlns=""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endParaRPr lang="en-ZA" dirty="0"/>
          </a:p>
        </p:txBody>
      </p:sp>
      <p:sp>
        <p:nvSpPr>
          <p:cNvPr id="9" name="Text Placeholder 10">
            <a:extLst>
              <a:ext uri="{FF2B5EF4-FFF2-40B4-BE49-F238E27FC236}">
                <a16:creationId xmlns=""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endParaRPr lang="en-ZA" dirty="0"/>
          </a:p>
        </p:txBody>
      </p:sp>
      <p:sp>
        <p:nvSpPr>
          <p:cNvPr id="10" name="Text Placeholder 8">
            <a:extLst>
              <a:ext uri="{FF2B5EF4-FFF2-40B4-BE49-F238E27FC236}">
                <a16:creationId xmlns=""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1" name="Text Placeholder 10">
            <a:extLst>
              <a:ext uri="{FF2B5EF4-FFF2-40B4-BE49-F238E27FC236}">
                <a16:creationId xmlns=""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2" name="Text Placeholder 8">
            <a:extLst>
              <a:ext uri="{FF2B5EF4-FFF2-40B4-BE49-F238E27FC236}">
                <a16:creationId xmlns=""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3" name="Text Placeholder 10">
            <a:extLst>
              <a:ext uri="{FF2B5EF4-FFF2-40B4-BE49-F238E27FC236}">
                <a16:creationId xmlns=""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4" name="Text Placeholder 8">
            <a:extLst>
              <a:ext uri="{FF2B5EF4-FFF2-40B4-BE49-F238E27FC236}">
                <a16:creationId xmlns=""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5" name="Text Placeholder 10">
            <a:extLst>
              <a:ext uri="{FF2B5EF4-FFF2-40B4-BE49-F238E27FC236}">
                <a16:creationId xmlns=""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6" name="Text Placeholder 8">
            <a:extLst>
              <a:ext uri="{FF2B5EF4-FFF2-40B4-BE49-F238E27FC236}">
                <a16:creationId xmlns=""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7" name="Text Placeholder 10">
            <a:extLst>
              <a:ext uri="{FF2B5EF4-FFF2-40B4-BE49-F238E27FC236}">
                <a16:creationId xmlns=""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8" name="Picture Placeholder 15">
            <a:extLst>
              <a:ext uri="{FF2B5EF4-FFF2-40B4-BE49-F238E27FC236}">
                <a16:creationId xmlns=""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Picture Placeholder 15">
            <a:extLst>
              <a:ext uri="{FF2B5EF4-FFF2-40B4-BE49-F238E27FC236}">
                <a16:creationId xmlns=""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3" name="Text Placeholder 8">
            <a:extLst>
              <a:ext uri="{FF2B5EF4-FFF2-40B4-BE49-F238E27FC236}">
                <a16:creationId xmlns=""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24" name="Text Placeholder 10">
            <a:extLst>
              <a:ext uri="{FF2B5EF4-FFF2-40B4-BE49-F238E27FC236}">
                <a16:creationId xmlns=""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25" name="Picture Placeholder 15">
            <a:extLst>
              <a:ext uri="{FF2B5EF4-FFF2-40B4-BE49-F238E27FC236}">
                <a16:creationId xmlns=""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Tree>
    <p:extLst>
      <p:ext uri="{BB962C8B-B14F-4D97-AF65-F5344CB8AC3E}">
        <p14:creationId xmlns:p14="http://schemas.microsoft.com/office/powerpoint/2010/main" val="217852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88896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Tree>
    <p:extLst>
      <p:ext uri="{BB962C8B-B14F-4D97-AF65-F5344CB8AC3E}">
        <p14:creationId xmlns:p14="http://schemas.microsoft.com/office/powerpoint/2010/main" val="3941822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Tree>
    <p:extLst>
      <p:ext uri="{BB962C8B-B14F-4D97-AF65-F5344CB8AC3E}">
        <p14:creationId xmlns:p14="http://schemas.microsoft.com/office/powerpoint/2010/main" val="37506131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Footer Placeholder 9">
            <a:extLst>
              <a:ext uri="{FF2B5EF4-FFF2-40B4-BE49-F238E27FC236}">
                <a16:creationId xmlns=""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11" name="Slide Number Placeholder 10">
            <a:extLst>
              <a:ext uri="{FF2B5EF4-FFF2-40B4-BE49-F238E27FC236}">
                <a16:creationId xmlns=""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cxnSp>
        <p:nvCxnSpPr>
          <p:cNvPr id="9" name="Straight Connector 8">
            <a:extLst>
              <a:ext uri="{FF2B5EF4-FFF2-40B4-BE49-F238E27FC236}">
                <a16:creationId xmlns=""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smtClean="0"/>
              <a:t>Click to edit Master text styles</a:t>
            </a:r>
          </a:p>
        </p:txBody>
      </p:sp>
      <p:sp>
        <p:nvSpPr>
          <p:cNvPr id="14" name="Content Placeholder 5">
            <a:extLst>
              <a:ext uri="{FF2B5EF4-FFF2-40B4-BE49-F238E27FC236}">
                <a16:creationId xmlns=""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4061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Tree>
    <p:extLst>
      <p:ext uri="{BB962C8B-B14F-4D97-AF65-F5344CB8AC3E}">
        <p14:creationId xmlns:p14="http://schemas.microsoft.com/office/powerpoint/2010/main" val="3937118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6" name="Slide Number Placeholder 5">
            <a:extLst>
              <a:ext uri="{FF2B5EF4-FFF2-40B4-BE49-F238E27FC236}">
                <a16:creationId xmlns=""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Tree>
    <p:extLst>
      <p:ext uri="{BB962C8B-B14F-4D97-AF65-F5344CB8AC3E}">
        <p14:creationId xmlns:p14="http://schemas.microsoft.com/office/powerpoint/2010/main" val="12553401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dirty="0"/>
              <a:t>Thank You</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1" name="Text Placeholder 10">
            <a:extLst>
              <a:ext uri="{FF2B5EF4-FFF2-40B4-BE49-F238E27FC236}">
                <a16:creationId xmlns=""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dirty="0"/>
              <a:t>Email</a:t>
            </a:r>
            <a:endParaRPr lang="en-ZA" dirty="0"/>
          </a:p>
        </p:txBody>
      </p:sp>
      <p:sp>
        <p:nvSpPr>
          <p:cNvPr id="16" name="Text Placeholder 15">
            <a:extLst>
              <a:ext uri="{FF2B5EF4-FFF2-40B4-BE49-F238E27FC236}">
                <a16:creationId xmlns=""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dirty="0"/>
              <a:t>Website</a:t>
            </a:r>
            <a:endParaRPr lang="en-ZA" dirty="0"/>
          </a:p>
        </p:txBody>
      </p:sp>
    </p:spTree>
    <p:extLst>
      <p:ext uri="{BB962C8B-B14F-4D97-AF65-F5344CB8AC3E}">
        <p14:creationId xmlns:p14="http://schemas.microsoft.com/office/powerpoint/2010/main" val="963141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nvGrpSpPr>
          <p:cNvPr id="8" name="Group 7" descr="Accent image brackets&#10;">
            <a:extLst>
              <a:ext uri="{FF2B5EF4-FFF2-40B4-BE49-F238E27FC236}">
                <a16:creationId xmlns=""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0" name="Rectangle 6">
              <a:extLst>
                <a:ext uri="{FF2B5EF4-FFF2-40B4-BE49-F238E27FC236}">
                  <a16:creationId xmlns=""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37231049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Tree>
    <p:extLst>
      <p:ext uri="{BB962C8B-B14F-4D97-AF65-F5344CB8AC3E}">
        <p14:creationId xmlns:p14="http://schemas.microsoft.com/office/powerpoint/2010/main" val="15304328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smtClean="0"/>
              <a:t>Click to edit Master title style</a:t>
            </a:r>
            <a:endParaRPr lang="en-US"/>
          </a:p>
        </p:txBody>
      </p:sp>
      <p:sp>
        <p:nvSpPr>
          <p:cNvPr id="15" name="Content Placeholder 2">
            <a:extLst>
              <a:ext uri="{FF2B5EF4-FFF2-40B4-BE49-F238E27FC236}">
                <a16:creationId xmlns=""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8730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smtClean="0"/>
              <a:t>Click to edit Master title style</a:t>
            </a:r>
            <a:endParaRPr lang="en-US"/>
          </a:p>
        </p:txBody>
      </p:sp>
      <p:sp>
        <p:nvSpPr>
          <p:cNvPr id="8" name="Picture Placeholder 2">
            <a:extLst>
              <a:ext uri="{FF2B5EF4-FFF2-40B4-BE49-F238E27FC236}">
                <a16:creationId xmlns=""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6207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0571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7217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0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19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988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65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04751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6" name="Rectangle 15">
            <a:extLst>
              <a:ext uri="{FF2B5EF4-FFF2-40B4-BE49-F238E27FC236}">
                <a16:creationId xmlns=""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smtClean="0"/>
              <a:t>Click to edit Master title style</a:t>
            </a:r>
            <a:endParaRPr lang="en-ZA" dirty="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pPr defTabSz="914400"/>
            <a:r>
              <a:rPr lang="en-ZA" dirty="0">
                <a:solidFill>
                  <a:prstClr val="black">
                    <a:lumMod val="75000"/>
                    <a:lumOff val="25000"/>
                  </a:prstClr>
                </a:solidFill>
              </a:rPr>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pPr defTabSz="914400"/>
            <a:fld id="{19B51A1E-902D-48AF-9020-955120F399B6}" type="slidenum">
              <a:rPr lang="en-ZA" smtClean="0">
                <a:solidFill>
                  <a:prstClr val="black">
                    <a:lumMod val="50000"/>
                    <a:lumOff val="50000"/>
                  </a:prstClr>
                </a:solidFill>
              </a:rPr>
              <a:pPr defTabSz="914400"/>
              <a:t>‹#›</a:t>
            </a:fld>
            <a:endParaRPr lang="en-ZA" dirty="0">
              <a:solidFill>
                <a:prstClr val="black">
                  <a:lumMod val="50000"/>
                  <a:lumOff val="50000"/>
                </a:prstClr>
              </a:solidFill>
            </a:endParaRPr>
          </a:p>
        </p:txBody>
      </p:sp>
      <p:cxnSp>
        <p:nvCxnSpPr>
          <p:cNvPr id="12" name="Straight Connector 11">
            <a:extLst>
              <a:ext uri="{FF2B5EF4-FFF2-40B4-BE49-F238E27FC236}">
                <a16:creationId xmlns=""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nvGrpSpPr>
          <p:cNvPr id="11" name="Group 10">
            <a:extLst>
              <a:ext uri="{FF2B5EF4-FFF2-40B4-BE49-F238E27FC236}">
                <a16:creationId xmlns=""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defTabSz="914400"/>
              <a:r>
                <a:rPr lang="en-ZA" sz="1200" b="1" dirty="0">
                  <a:solidFill>
                    <a:srgbClr val="FFFFFF"/>
                  </a:solidFill>
                  <a:latin typeface="Cambria" panose="02040503050406030204"/>
                </a:rPr>
                <a:t>Contoso</a:t>
              </a:r>
              <a:r>
                <a:rPr lang="en-ZA" sz="1200" dirty="0">
                  <a:solidFill>
                    <a:srgbClr val="FFFFFF"/>
                  </a:solidFill>
                  <a:latin typeface="Cambria" panose="02040503050406030204"/>
                </a:rPr>
                <a:t> </a:t>
              </a:r>
              <a:r>
                <a:rPr lang="en-ZA" sz="1200" i="1" dirty="0">
                  <a:solidFill>
                    <a:srgbClr val="FFFFFF"/>
                  </a:solidFill>
                  <a:latin typeface="Cambria" panose="02040503050406030204"/>
                </a:rPr>
                <a:t>Ltd</a:t>
              </a:r>
              <a:r>
                <a:rPr lang="en-ZA" sz="1200" dirty="0">
                  <a:solidFill>
                    <a:srgbClr val="FFFFFF"/>
                  </a:solidFill>
                  <a:latin typeface="Cambria" panose="02040503050406030204"/>
                </a:rPr>
                <a:t>.</a:t>
              </a:r>
            </a:p>
          </p:txBody>
        </p:sp>
        <p:sp>
          <p:nvSpPr>
            <p:cNvPr id="14" name="Rectangle 6">
              <a:extLst>
                <a:ext uri="{FF2B5EF4-FFF2-40B4-BE49-F238E27FC236}">
                  <a16:creationId xmlns=""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sz="1100" dirty="0">
                <a:solidFill>
                  <a:srgbClr val="FFFFFF"/>
                </a:solidFill>
              </a:endParaRPr>
            </a:p>
          </p:txBody>
        </p:sp>
      </p:grpSp>
    </p:spTree>
    <p:extLst>
      <p:ext uri="{BB962C8B-B14F-4D97-AF65-F5344CB8AC3E}">
        <p14:creationId xmlns:p14="http://schemas.microsoft.com/office/powerpoint/2010/main" val="182832615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0" y="-13448"/>
            <a:ext cx="12349052" cy="6871447"/>
          </a:xfrm>
        </p:spPr>
      </p:pic>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p:txBody>
          <a:bodyPr/>
          <a:lstStyle/>
          <a:p>
            <a:r>
              <a:rPr lang="en-ZA" sz="4000" dirty="0" err="1" smtClean="0"/>
              <a:t>Manajemen</a:t>
            </a:r>
            <a:r>
              <a:rPr lang="en-ZA" sz="4000" dirty="0" smtClean="0"/>
              <a:t> </a:t>
            </a:r>
            <a:r>
              <a:rPr lang="en-ZA" sz="4000" dirty="0" err="1" smtClean="0"/>
              <a:t>Layanan</a:t>
            </a:r>
            <a:r>
              <a:rPr lang="en-ZA" sz="4000" dirty="0" smtClean="0"/>
              <a:t> </a:t>
            </a:r>
            <a:r>
              <a:rPr lang="en-ZA" sz="4000" dirty="0" err="1" smtClean="0"/>
              <a:t>Teknologi</a:t>
            </a:r>
            <a:r>
              <a:rPr lang="en-ZA" sz="4000" dirty="0" smtClean="0"/>
              <a:t> </a:t>
            </a:r>
            <a:r>
              <a:rPr lang="en-ZA" sz="4000" dirty="0" err="1" smtClean="0"/>
              <a:t>Informasi</a:t>
            </a:r>
            <a:endParaRPr lang="en-ZA" sz="4000"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p:txBody>
          <a:bodyPr/>
          <a:lstStyle/>
          <a:p>
            <a:r>
              <a:rPr lang="en-ZA" noProof="1" smtClean="0"/>
              <a:t>#02-#03</a:t>
            </a:r>
            <a:endParaRPr lang="en-ZA" noProof="1"/>
          </a:p>
        </p:txBody>
      </p:sp>
      <p:grpSp>
        <p:nvGrpSpPr>
          <p:cNvPr id="112" name="Group 111" descr="Accent image brackets&#10;">
            <a:extLst>
              <a:ext uri="{FF2B5EF4-FFF2-40B4-BE49-F238E27FC236}">
                <a16:creationId xmlns="" xmlns:a16="http://schemas.microsoft.com/office/drawing/2014/main" id="{D624720B-51E1-474D-90C6-CD74ED1DA39F}"/>
              </a:ext>
              <a:ext uri="{C183D7F6-B498-43B3-948B-1728B52AA6E4}">
                <adec:decorative xmlns=""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 xmlns:a16="http://schemas.microsoft.com/office/drawing/2014/main"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11" name="Rectangle 6">
              <a:extLst>
                <a:ext uri="{FF2B5EF4-FFF2-40B4-BE49-F238E27FC236}">
                  <a16:creationId xmlns="" xmlns:a16="http://schemas.microsoft.com/office/drawing/2014/main"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grpSp>
        <p:nvGrpSpPr>
          <p:cNvPr id="4" name="Group 3" descr="Logo Placeholder">
            <a:extLst>
              <a:ext uri="{FF2B5EF4-FFF2-40B4-BE49-F238E27FC236}">
                <a16:creationId xmlns="" xmlns:a16="http://schemas.microsoft.com/office/drawing/2014/main" id="{15BDFF4F-F29E-432C-8919-538354CC3582}"/>
              </a:ext>
            </a:extLst>
          </p:cNvPr>
          <p:cNvGrpSpPr/>
          <p:nvPr/>
        </p:nvGrpSpPr>
        <p:grpSpPr>
          <a:xfrm>
            <a:off x="144000" y="2484880"/>
            <a:ext cx="3379129" cy="523220"/>
            <a:chOff x="1985170" y="1950690"/>
            <a:chExt cx="2173095" cy="523220"/>
          </a:xfrm>
        </p:grpSpPr>
        <p:sp>
          <p:nvSpPr>
            <p:cNvPr id="3" name="Rectangle 2">
              <a:extLst>
                <a:ext uri="{FF2B5EF4-FFF2-40B4-BE49-F238E27FC236}">
                  <a16:creationId xmlns="" xmlns:a16="http://schemas.microsoft.com/office/drawing/2014/main" id="{5C906931-C069-4BF7-9D34-6BD0A441F1D0}"/>
                </a:ext>
              </a:extLst>
            </p:cNvPr>
            <p:cNvSpPr/>
            <p:nvPr/>
          </p:nvSpPr>
          <p:spPr>
            <a:xfrm>
              <a:off x="1985170" y="1950690"/>
              <a:ext cx="2173095" cy="523220"/>
            </a:xfrm>
            <a:prstGeom prst="rect">
              <a:avLst/>
            </a:prstGeom>
            <a:solidFill>
              <a:schemeClr val="tx1"/>
            </a:solidFill>
          </p:spPr>
          <p:txBody>
            <a:bodyPr wrap="none" anchor="ctr">
              <a:noAutofit/>
            </a:bodyPr>
            <a:lstStyle/>
            <a:p>
              <a:pPr algn="ctr" defTabSz="914400"/>
              <a:r>
                <a:rPr lang="en-ZA" sz="2000" b="1" dirty="0" smtClean="0">
                  <a:solidFill>
                    <a:srgbClr val="FFFFFF"/>
                  </a:solidFill>
                  <a:latin typeface="Cambria" panose="02040503050406030204"/>
                </a:rPr>
                <a:t>RR. Dewi</a:t>
              </a:r>
              <a:r>
                <a:rPr lang="en-ZA" sz="2000" dirty="0" smtClean="0">
                  <a:solidFill>
                    <a:srgbClr val="FFFFFF"/>
                  </a:solidFill>
                  <a:latin typeface="Cambria" panose="02040503050406030204"/>
                </a:rPr>
                <a:t> </a:t>
              </a:r>
              <a:r>
                <a:rPr lang="en-ZA" sz="2000" i="1" dirty="0" smtClean="0">
                  <a:solidFill>
                    <a:srgbClr val="FFFFFF"/>
                  </a:solidFill>
                  <a:latin typeface="Cambria" panose="02040503050406030204"/>
                </a:rPr>
                <a:t>Nilamsari </a:t>
              </a:r>
              <a:endParaRPr lang="en-ZA" sz="2000" dirty="0">
                <a:solidFill>
                  <a:srgbClr val="FFFFFF"/>
                </a:solidFill>
                <a:latin typeface="Cambria" panose="02040503050406030204"/>
              </a:endParaRPr>
            </a:p>
          </p:txBody>
        </p:sp>
        <p:sp>
          <p:nvSpPr>
            <p:cNvPr id="15" name="Rectangle 6">
              <a:extLst>
                <a:ext uri="{FF2B5EF4-FFF2-40B4-BE49-F238E27FC236}">
                  <a16:creationId xmlns="" xmlns:a16="http://schemas.microsoft.com/office/drawing/2014/main"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4068168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pPr marL="0" indent="0">
              <a:buNone/>
            </a:pPr>
            <a:r>
              <a:rPr lang="id-ID" b="1" dirty="0">
                <a:solidFill>
                  <a:srgbClr val="0070C0"/>
                </a:solidFill>
              </a:rPr>
              <a:t>Service Transition </a:t>
            </a:r>
            <a:endParaRPr lang="id-ID" b="1" dirty="0" smtClean="0">
              <a:solidFill>
                <a:srgbClr val="0070C0"/>
              </a:solidFill>
            </a:endParaRPr>
          </a:p>
          <a:p>
            <a:pPr marL="0" indent="0">
              <a:buNone/>
            </a:pPr>
            <a:r>
              <a:rPr lang="id-ID" dirty="0" smtClean="0"/>
              <a:t>Pada </a:t>
            </a:r>
            <a:r>
              <a:rPr lang="id-ID" dirty="0"/>
              <a:t>prinsipnya ada tujuh hal atau proses yang harus diperhatikan dan dikerjakan secara sungguh-sungguh oleh organisasi dalam konteks menerapkan konsep rancangan layanan teknologi informasi ke dalam kegiatan operasional sehari-hari, masing-masing adalah sebagai berikut:</a:t>
            </a:r>
          </a:p>
          <a:p>
            <a:r>
              <a:rPr lang="id-ID" u="sng" dirty="0" smtClean="0"/>
              <a:t>Transition </a:t>
            </a:r>
            <a:r>
              <a:rPr lang="id-ID" u="sng" dirty="0"/>
              <a:t>Planning and Support </a:t>
            </a:r>
            <a:r>
              <a:rPr lang="id-ID" dirty="0"/>
              <a:t>adalah langkah pertama yang harus dilakukan perusahaan untuk mengelola transisi yang </a:t>
            </a:r>
            <a:r>
              <a:rPr lang="id-ID" dirty="0" smtClean="0"/>
              <a:t>akan dilakukan, mulai dari kondisi terkini menuju pada rancangan yang telah didefinisikan dan ditetapkan. Proses transisi yang </a:t>
            </a:r>
            <a:r>
              <a:rPr lang="id-ID" dirty="0"/>
              <a:t>ingin dilakukan harus dinyatakan dengan perencanaan yang jelas, detail, dan lugas - agar mudah dimengerti oleh seluruh pemangku kepentingan perusahaan, terutama manajemen dan karyawannya.</a:t>
            </a:r>
          </a:p>
          <a:p>
            <a:endParaRPr lang="id-ID" dirty="0"/>
          </a:p>
        </p:txBody>
      </p:sp>
    </p:spTree>
    <p:extLst>
      <p:ext uri="{BB962C8B-B14F-4D97-AF65-F5344CB8AC3E}">
        <p14:creationId xmlns:p14="http://schemas.microsoft.com/office/powerpoint/2010/main" val="35040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a:t>Change Management </a:t>
            </a:r>
            <a:r>
              <a:rPr lang="id-ID" dirty="0"/>
              <a:t>merupakan suatu proses yang berkaitan dalam mengelola perubahan. Transisi dari kondisi terkini menuju target yang dicanangkan harus dikelola dengan sebaik-baiknya. Agar sukses, hal-hal semacam kejelasan visi, ketersediaan sumber daya, skema insentif, pengembangan peta pandu (roadmap), maupun dukungan pemangku kepentingan haruslah dikelola keberadaannya.</a:t>
            </a:r>
          </a:p>
          <a:p>
            <a:r>
              <a:rPr lang="id-ID" u="sng" dirty="0" smtClean="0"/>
              <a:t>Service Asset dan Configuration Management </a:t>
            </a:r>
            <a:r>
              <a:rPr lang="id-ID" dirty="0" smtClean="0"/>
              <a:t>memberikan </a:t>
            </a:r>
            <a:r>
              <a:rPr lang="id-ID" dirty="0"/>
              <a:t>pengertian bahwa setiap model layanan membutuhkan </a:t>
            </a:r>
            <a:r>
              <a:rPr lang="id-ID" dirty="0" smtClean="0"/>
              <a:t>sumber daya dan aset teknologi informasi yang berbeda-beda, sehingga harus ada manajemen konfigurasi yang tepat diterapkan. Keseimbangan antara efektivitas dan efisiensi layanan adalah kunci dalam mengelola konfigurasi, sehingga pemanfaatan </a:t>
            </a:r>
            <a:r>
              <a:rPr lang="id-ID" dirty="0"/>
              <a:t>sumber daya dan aset yang dimiliki dapat optimal.</a:t>
            </a:r>
          </a:p>
          <a:p>
            <a:endParaRPr lang="id-ID" dirty="0"/>
          </a:p>
        </p:txBody>
      </p:sp>
    </p:spTree>
    <p:extLst>
      <p:ext uri="{BB962C8B-B14F-4D97-AF65-F5344CB8AC3E}">
        <p14:creationId xmlns:p14="http://schemas.microsoft.com/office/powerpoint/2010/main" val="39710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Release and Deployment Management </a:t>
            </a:r>
            <a:r>
              <a:rPr lang="id-ID" dirty="0"/>
              <a:t>merupakan inti dari pengelolaan yang ada yaitu proses peresmian atau peluncuran </a:t>
            </a:r>
            <a:r>
              <a:rPr lang="id-ID" dirty="0" smtClean="0"/>
              <a:t>layanan teknologi informasi yang dibutuhkan. Perlu diperhatikan bahwa sebagaimana sebuah produk, karakter dan profil layanan </a:t>
            </a:r>
            <a:r>
              <a:rPr lang="id-ID" dirty="0"/>
              <a:t>juga akan berkembang dari hari ke hari, sehingga perlu dikelola pula sistem versinya</a:t>
            </a:r>
            <a:r>
              <a:rPr lang="id-ID" dirty="0" smtClean="0"/>
              <a:t>.</a:t>
            </a:r>
          </a:p>
          <a:p>
            <a:r>
              <a:rPr lang="id-ID" u="sng" dirty="0" smtClean="0"/>
              <a:t>Service </a:t>
            </a:r>
            <a:r>
              <a:rPr lang="id-ID" u="sng" dirty="0"/>
              <a:t>Validation and Testing </a:t>
            </a:r>
            <a:r>
              <a:rPr lang="id-ID" dirty="0"/>
              <a:t>adalah suatu rangkaian proses untuk memastikan atau memvalidasi mutu dari suatu layanan. Caranya adalah melalui serangkaian aktivitas validasi dan test yang melibatkan banyak pihak, seperti ahli, pelanggan, manajemen, karyawan, pengembang layanan, vendor, dan lain sebagainya. </a:t>
            </a:r>
          </a:p>
          <a:p>
            <a:endParaRPr lang="id-ID" dirty="0"/>
          </a:p>
        </p:txBody>
      </p:sp>
    </p:spTree>
    <p:extLst>
      <p:ext uri="{BB962C8B-B14F-4D97-AF65-F5344CB8AC3E}">
        <p14:creationId xmlns:p14="http://schemas.microsoft.com/office/powerpoint/2010/main" val="408558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20000"/>
          </a:bodyPr>
          <a:lstStyle/>
          <a:p>
            <a:r>
              <a:rPr lang="id-ID" u="sng" dirty="0"/>
              <a:t>Change Evaluation </a:t>
            </a:r>
            <a:r>
              <a:rPr lang="id-ID" dirty="0"/>
              <a:t>merupakan aktivitas mengevaluasi perubahan yang telah dilakukan, terutama dalam konteks efektivitas layanan teknologi informasi yang telah diimplementasikan perusahaan. Perubahan ini haruslah dievaluasi untuk memastikan apakah layanan yang diberikan sudah sesuai dengan kebutuhan, dan tentu saja juga untuk melihat </a:t>
            </a:r>
            <a:r>
              <a:rPr lang="id-ID" dirty="0" smtClean="0"/>
              <a:t>apakah sudah terjadi efisiensi dan optimalisasi dalam proses pelaksanaan layanannya</a:t>
            </a:r>
          </a:p>
          <a:p>
            <a:r>
              <a:rPr lang="id-ID" u="sng" dirty="0"/>
              <a:t>Knowledge Management </a:t>
            </a:r>
            <a:r>
              <a:rPr lang="id-ID" dirty="0"/>
              <a:t>adalah suatu aktivitas merekam, menyimpan, dan mengelola pengetahuan kolektif yang dimiliki perusahaan untuk kebutuhan pembelajaran di kemudian hari. Dengan mengelola pengetahuan kolektif ini, maka perusahaan selain dapat belajar dari masa lalu juga tidak perlu khawatir akan ketergantungan kinerja usahanya pada satu atau sekelompok individu, karena aset utamanya yaitu “knowledge” telah disimpan dan dikelola dengan sebaik-baiknya untuk berbagai kebutuhan. </a:t>
            </a:r>
          </a:p>
        </p:txBody>
      </p:sp>
    </p:spTree>
    <p:extLst>
      <p:ext uri="{BB962C8B-B14F-4D97-AF65-F5344CB8AC3E}">
        <p14:creationId xmlns:p14="http://schemas.microsoft.com/office/powerpoint/2010/main" val="247253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lstStyle/>
          <a:p>
            <a:pPr marL="0" indent="0">
              <a:buNone/>
            </a:pPr>
            <a:r>
              <a:rPr lang="id-ID" dirty="0"/>
              <a:t>Service Operation </a:t>
            </a:r>
            <a:endParaRPr lang="id-ID" dirty="0" smtClean="0"/>
          </a:p>
          <a:p>
            <a:pPr marL="0" indent="0">
              <a:buNone/>
            </a:pPr>
            <a:r>
              <a:rPr lang="id-ID" dirty="0" smtClean="0"/>
              <a:t>Pada </a:t>
            </a:r>
            <a:r>
              <a:rPr lang="id-ID" dirty="0"/>
              <a:t>prinsipnya ada lima proses dan empat fungsi yang harus diperhatikan dan dikerjakan secara sungguh-sungguh oleh organisasi dalam menjalankan kegiatan operasional layanan teknologi informasinya. Kelima proses yang dimaksud adalah sebagai berikut:</a:t>
            </a:r>
          </a:p>
          <a:p>
            <a:r>
              <a:rPr lang="id-ID" u="sng" dirty="0" smtClean="0"/>
              <a:t>Event </a:t>
            </a:r>
            <a:r>
              <a:rPr lang="id-ID" u="sng" dirty="0"/>
              <a:t>Management </a:t>
            </a:r>
            <a:r>
              <a:rPr lang="id-ID" dirty="0"/>
              <a:t>menggambarkan satuan terkecil dari suatu layanan kebutuhan perusahaan terhadap teknologi informasi. Apakah sifatnya ad-hoc/project atau rutin, harus ada pengelolaan “event” yang membutuhkan layanan teknologi informasi ini dengan baik, agar bisa memenuhi kebutuhan pengguna.</a:t>
            </a:r>
          </a:p>
          <a:p>
            <a:endParaRPr lang="id-ID" dirty="0"/>
          </a:p>
        </p:txBody>
      </p:sp>
    </p:spTree>
    <p:extLst>
      <p:ext uri="{BB962C8B-B14F-4D97-AF65-F5344CB8AC3E}">
        <p14:creationId xmlns:p14="http://schemas.microsoft.com/office/powerpoint/2010/main" val="76353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smtClean="0"/>
              <a:t>Incident </a:t>
            </a:r>
            <a:r>
              <a:rPr lang="id-ID" u="sng" dirty="0"/>
              <a:t>Management</a:t>
            </a:r>
            <a:r>
              <a:rPr lang="id-ID" dirty="0"/>
              <a:t> adalah proses yang berkaitan dengan tata cara penanganan insiden yang dapat terjadi di tengahtengah operasional bisnis perusahaan. Insiden harus dapat dicegah dan ditangani dengan baik, agar tidak membawa risiko kerusakan yang tidak diinginkan perusahaan.</a:t>
            </a:r>
          </a:p>
          <a:p>
            <a:r>
              <a:rPr lang="id-ID" u="sng" dirty="0" smtClean="0"/>
              <a:t>Request Fulfillment</a:t>
            </a:r>
            <a:r>
              <a:rPr lang="id-ID" dirty="0" smtClean="0"/>
              <a:t> berhadapan </a:t>
            </a:r>
            <a:r>
              <a:rPr lang="id-ID" dirty="0"/>
              <a:t>langsung dengan aktivitas pemenuhan terhadap permintaan pengguna terhadap layanan teknologi informasi. Aktivitas ini perlu dikelola mengingat jenis-jenis permintaan ada yang bermacam-macam, mulai dari yang sangat krusial karena sifatnya yang kritikal dan “emergency” hingga yang sifatnya tidak prioritas. Pastikan perusahaan memiliki mekanisme yang efektif dalam menjawab kebutuhan dimaksud.</a:t>
            </a:r>
          </a:p>
          <a:p>
            <a:endParaRPr lang="id-ID" dirty="0"/>
          </a:p>
        </p:txBody>
      </p:sp>
    </p:spTree>
    <p:extLst>
      <p:ext uri="{BB962C8B-B14F-4D97-AF65-F5344CB8AC3E}">
        <p14:creationId xmlns:p14="http://schemas.microsoft.com/office/powerpoint/2010/main" val="267553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smtClean="0"/>
              <a:t>Problem </a:t>
            </a:r>
            <a:r>
              <a:rPr lang="id-ID" u="sng" dirty="0"/>
              <a:t>Management</a:t>
            </a:r>
            <a:r>
              <a:rPr lang="id-ID" dirty="0"/>
              <a:t> berkaitan langsung dengan kemampuan perusahaan dalam menangani berbagai isu atau problem lapangan yang terkait dengan layanan teknologi informasi. Apakah problem yang bersifat teknis, administratif, maupun operasional, harus ada cara menanganinya secara cepat, akurat, dan efektif.</a:t>
            </a:r>
          </a:p>
          <a:p>
            <a:r>
              <a:rPr lang="id-ID" u="sng" dirty="0" smtClean="0"/>
              <a:t>Access </a:t>
            </a:r>
            <a:r>
              <a:rPr lang="id-ID" u="sng" dirty="0"/>
              <a:t>Management</a:t>
            </a:r>
            <a:r>
              <a:rPr lang="id-ID" dirty="0"/>
              <a:t> adalah proses untuk memastikan setiap individu, kelompok, dan unit perusahaan dapat mengakses data dan informasi secara aman serta sesuai dengan hak/wewenang aksesnya. Dengan demikian, maka data dan informasi yang dimiliki perusahaan terlindungi pula dari eksposur pihak-pihak yang tidak berwenang mengaksesnya. </a:t>
            </a:r>
          </a:p>
        </p:txBody>
      </p:sp>
    </p:spTree>
    <p:extLst>
      <p:ext uri="{BB962C8B-B14F-4D97-AF65-F5344CB8AC3E}">
        <p14:creationId xmlns:p14="http://schemas.microsoft.com/office/powerpoint/2010/main" val="48470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Khusus untuk domain proses operasional ini, terdapat 4 (empat) fungsi atau aspek tata kelola yang harus dibangun dalam perimeter perusahaan, yaitu:</a:t>
            </a:r>
          </a:p>
          <a:p>
            <a:pPr>
              <a:buFont typeface="+mj-lt"/>
              <a:buAutoNum type="arabicPeriod"/>
            </a:pPr>
            <a:r>
              <a:rPr lang="id-ID" dirty="0" smtClean="0"/>
              <a:t>Service </a:t>
            </a:r>
            <a:r>
              <a:rPr lang="id-ID" dirty="0"/>
              <a:t>Desk Function - suatu fungsi organisasi yang senantiasa siap 24 jam sehari dan 7 hari seminggu menerima keluhan, masukan, laporan, permohonan bantuan, pertanyaan, dan layanan lainnya terkait dengan penerapan teknologi informasi. </a:t>
            </a:r>
            <a:endParaRPr lang="id-ID" dirty="0" smtClean="0"/>
          </a:p>
          <a:p>
            <a:pPr>
              <a:buFont typeface="+mj-lt"/>
              <a:buAutoNum type="arabicPeriod"/>
            </a:pPr>
            <a:r>
              <a:rPr lang="id-ID" dirty="0" smtClean="0"/>
              <a:t>Technical </a:t>
            </a:r>
            <a:r>
              <a:rPr lang="id-ID" dirty="0"/>
              <a:t>Management Function - suatu fungsi organisasi yang senantiasa memastikan berbagai hal teknis terkait dengan operasional teknologi informasi dan komunikasi berjalan dengan lancar, termasuk memperbaiki dan menangani berbagai problem lapangan (teknis) yang terjadi</a:t>
            </a:r>
            <a:r>
              <a:rPr lang="id-ID" dirty="0" smtClean="0"/>
              <a:t>.</a:t>
            </a:r>
          </a:p>
          <a:p>
            <a:pPr>
              <a:buFont typeface="+mj-lt"/>
              <a:buAutoNum type="arabicPeriod"/>
            </a:pPr>
            <a:r>
              <a:rPr lang="id-ID" dirty="0" smtClean="0"/>
              <a:t>IT </a:t>
            </a:r>
            <a:r>
              <a:rPr lang="id-ID" dirty="0"/>
              <a:t>Operation Managemnet Function - suatu fungsi organisasi yang bertanggung jawab terhadap kelancaran kegiatan layanan teknologi informasi </a:t>
            </a:r>
            <a:r>
              <a:rPr lang="id-ID" dirty="0" smtClean="0"/>
              <a:t>sehari-hari.</a:t>
            </a:r>
          </a:p>
          <a:p>
            <a:pPr>
              <a:buFont typeface="+mj-lt"/>
              <a:buAutoNum type="arabicPeriod"/>
            </a:pPr>
            <a:r>
              <a:rPr lang="id-ID" dirty="0" smtClean="0"/>
              <a:t>Application </a:t>
            </a:r>
            <a:r>
              <a:rPr lang="id-ID" dirty="0"/>
              <a:t>Management Function - suatu fungsi organisasi yang mengelola aset aplikasi dan software agar selalu berfungsi seharusnya sebagaimana diinginkan.</a:t>
            </a:r>
          </a:p>
          <a:p>
            <a:endParaRPr lang="id-ID" dirty="0"/>
          </a:p>
        </p:txBody>
      </p:sp>
    </p:spTree>
    <p:extLst>
      <p:ext uri="{BB962C8B-B14F-4D97-AF65-F5344CB8AC3E}">
        <p14:creationId xmlns:p14="http://schemas.microsoft.com/office/powerpoint/2010/main" val="172002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Continual Service Improvement</a:t>
            </a:r>
          </a:p>
          <a:p>
            <a:pPr marL="0" indent="0">
              <a:buNone/>
            </a:pPr>
            <a:r>
              <a:rPr lang="id-ID" dirty="0"/>
              <a:t>Sebagai domain terakhir, semangat proses ini adalah untuk memastikan perusahaan senantiasa meningkatkan kinerja layanan teknologi informasinya dari waktu ke waktu. Proses ini berisi tujuh langkah perbaikan pelayanan, sebagai berikut:</a:t>
            </a:r>
          </a:p>
          <a:p>
            <a:pPr>
              <a:buFont typeface="+mj-lt"/>
              <a:buAutoNum type="arabicPeriod"/>
            </a:pPr>
            <a:r>
              <a:rPr lang="id-ID" dirty="0" smtClean="0"/>
              <a:t>Mendefinisikan indikator yang harus diukur</a:t>
            </a:r>
          </a:p>
          <a:p>
            <a:pPr>
              <a:buFont typeface="+mj-lt"/>
              <a:buAutoNum type="arabicPeriod"/>
            </a:pPr>
            <a:r>
              <a:rPr lang="id-ID" dirty="0" smtClean="0"/>
              <a:t>Menentukan </a:t>
            </a:r>
            <a:r>
              <a:rPr lang="id-ID" dirty="0"/>
              <a:t>yang bisa diukur </a:t>
            </a:r>
            <a:endParaRPr lang="id-ID" dirty="0" smtClean="0"/>
          </a:p>
          <a:p>
            <a:pPr>
              <a:buFont typeface="+mj-lt"/>
              <a:buAutoNum type="arabicPeriod"/>
            </a:pPr>
            <a:r>
              <a:rPr lang="id-ID" dirty="0" smtClean="0"/>
              <a:t>Mengumpulkan </a:t>
            </a:r>
            <a:r>
              <a:rPr lang="id-ID" dirty="0"/>
              <a:t>data </a:t>
            </a:r>
          </a:p>
          <a:p>
            <a:pPr>
              <a:buFont typeface="+mj-lt"/>
              <a:buAutoNum type="arabicPeriod"/>
            </a:pPr>
            <a:r>
              <a:rPr lang="id-ID" dirty="0" smtClean="0"/>
              <a:t>Memproses </a:t>
            </a:r>
            <a:r>
              <a:rPr lang="id-ID" dirty="0"/>
              <a:t>data </a:t>
            </a:r>
          </a:p>
          <a:p>
            <a:pPr>
              <a:buFont typeface="+mj-lt"/>
              <a:buAutoNum type="arabicPeriod"/>
            </a:pPr>
            <a:r>
              <a:rPr lang="id-ID" dirty="0" smtClean="0"/>
              <a:t>Menganalisa </a:t>
            </a:r>
            <a:r>
              <a:rPr lang="id-ID" dirty="0"/>
              <a:t>data </a:t>
            </a:r>
          </a:p>
          <a:p>
            <a:pPr>
              <a:buFont typeface="+mj-lt"/>
              <a:buAutoNum type="arabicPeriod"/>
            </a:pPr>
            <a:r>
              <a:rPr lang="id-ID" dirty="0" smtClean="0"/>
              <a:t>Menyajikan </a:t>
            </a:r>
            <a:r>
              <a:rPr lang="id-ID" dirty="0"/>
              <a:t>dan menggunakan informasi </a:t>
            </a:r>
          </a:p>
          <a:p>
            <a:pPr>
              <a:buFont typeface="+mj-lt"/>
              <a:buAutoNum type="arabicPeriod"/>
            </a:pPr>
            <a:r>
              <a:rPr lang="id-ID" dirty="0" smtClean="0"/>
              <a:t>Melaksanakan </a:t>
            </a:r>
            <a:r>
              <a:rPr lang="id-ID" dirty="0"/>
              <a:t>aksi perbaikan</a:t>
            </a:r>
          </a:p>
          <a:p>
            <a:endParaRPr lang="id-ID" dirty="0"/>
          </a:p>
        </p:txBody>
      </p:sp>
    </p:spTree>
    <p:extLst>
      <p:ext uri="{BB962C8B-B14F-4D97-AF65-F5344CB8AC3E}">
        <p14:creationId xmlns:p14="http://schemas.microsoft.com/office/powerpoint/2010/main" val="305700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endParaRPr lang="en-US" sz="4000" dirty="0" smtClean="0"/>
          </a:p>
          <a:p>
            <a:pPr marL="0" indent="0" algn="r">
              <a:buNone/>
            </a:pPr>
            <a:endParaRPr lang="en-US" sz="4000" dirty="0" smtClean="0"/>
          </a:p>
          <a:p>
            <a:pPr marL="0" indent="0" algn="r">
              <a:buNone/>
            </a:pPr>
            <a:r>
              <a:rPr lang="en-US" sz="4000" dirty="0" err="1" smtClean="0"/>
              <a:t>Terima</a:t>
            </a:r>
            <a:r>
              <a:rPr lang="en-US" sz="4000" dirty="0" smtClean="0"/>
              <a:t> </a:t>
            </a:r>
            <a:r>
              <a:rPr lang="en-US" sz="4000" dirty="0" err="1" smtClean="0"/>
              <a:t>Kasih</a:t>
            </a:r>
            <a:endParaRPr lang="id-ID" sz="4000" dirty="0"/>
          </a:p>
        </p:txBody>
      </p:sp>
    </p:spTree>
    <p:extLst>
      <p:ext uri="{BB962C8B-B14F-4D97-AF65-F5344CB8AC3E}">
        <p14:creationId xmlns:p14="http://schemas.microsoft.com/office/powerpoint/2010/main" val="82999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pPr marL="0" indent="0">
              <a:buNone/>
            </a:pPr>
            <a:r>
              <a:rPr lang="id-ID" dirty="0" smtClean="0"/>
              <a:t>Ada </a:t>
            </a:r>
            <a:r>
              <a:rPr lang="id-ID" dirty="0"/>
              <a:t>lima hal atau proses yang harus diperhatikan dan dikerjakan secara sungguh-sungguh oleh organisasi, dalam mengembangkan strategi layanan, masing-masing adalah sebagai berikut:</a:t>
            </a:r>
          </a:p>
          <a:p>
            <a:r>
              <a:rPr lang="id-ID" u="sng" dirty="0" smtClean="0"/>
              <a:t>Strategy </a:t>
            </a:r>
            <a:r>
              <a:rPr lang="id-ID" u="sng" dirty="0"/>
              <a:t>Management for IT </a:t>
            </a:r>
            <a:r>
              <a:rPr lang="id-ID" u="sng" dirty="0" smtClean="0"/>
              <a:t>Services </a:t>
            </a:r>
            <a:r>
              <a:rPr lang="id-ID" dirty="0" smtClean="0"/>
              <a:t>merupakan kegiatan mendefinisikan pendekatan yang disepakati oleh segenap pimpinan </a:t>
            </a:r>
            <a:r>
              <a:rPr lang="id-ID" dirty="0"/>
              <a:t>utama perusahaan dalam menyelenggarakan manajemen layanan teknologi informasi. Strategi ini haruslah selaras dengan strategi bisnis yang telah disusun mendahuluinya, agar hasilnya kelak benar-benar efektif. Strategi yang dimaksud menyangkut prinsip dasar, mekanisme, pendekatan, dan cara perusahaan dalam mengolah segenap sumber daya teknologi informasi yang dimilikinya untuk memenuhi kebutuhan pemangku kepentingan, baik yang berada dalam internal maupun eksternal perusahaan</a:t>
            </a:r>
            <a:r>
              <a:rPr lang="id-ID" dirty="0" smtClean="0"/>
              <a:t>.</a:t>
            </a:r>
            <a:endParaRPr lang="id-ID" dirty="0"/>
          </a:p>
        </p:txBody>
      </p:sp>
    </p:spTree>
    <p:extLst>
      <p:ext uri="{BB962C8B-B14F-4D97-AF65-F5344CB8AC3E}">
        <p14:creationId xmlns:p14="http://schemas.microsoft.com/office/powerpoint/2010/main" val="2495284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a:t>Service Portofolio Management </a:t>
            </a:r>
            <a:r>
              <a:rPr lang="id-ID" dirty="0"/>
              <a:t>menggambarkan beraneka ragam jenis pelayanan teknologi informasi yang </a:t>
            </a:r>
            <a:r>
              <a:rPr lang="id-ID" dirty="0" smtClean="0"/>
              <a:t>dikelompokkan dan dikategorisasi berdasarkan karaketeristiknya (taksonomi portofolio). Proses pengenalan dan pengelompokkan </a:t>
            </a:r>
            <a:r>
              <a:rPr lang="id-ID" dirty="0"/>
              <a:t>ini sangatlah perlu dilakukan dan diperhatikan dengan baik mengingat setiap perusahaan memiliki kebutuhan layanan yang berbeda-beda. </a:t>
            </a:r>
          </a:p>
          <a:p>
            <a:r>
              <a:rPr lang="id-ID" u="sng" dirty="0" smtClean="0"/>
              <a:t>Financial </a:t>
            </a:r>
            <a:r>
              <a:rPr lang="id-ID" u="sng" dirty="0"/>
              <a:t>Management for IT Services </a:t>
            </a:r>
            <a:r>
              <a:rPr lang="id-ID" dirty="0"/>
              <a:t>adalah suatu pertimbangan yang harus diputuskan terkait dengan </a:t>
            </a:r>
            <a:r>
              <a:rPr lang="id-ID" dirty="0" smtClean="0"/>
              <a:t>komitmen, alokasi dan ketersediaan dana untuk menjalankan keseluruhan proses yang telah didefinisikan oleh perusahaan. Seperti diketahui </a:t>
            </a:r>
            <a:r>
              <a:rPr lang="id-ID" dirty="0"/>
              <a:t>bersama, besaran kekuatan sumber daya keuangan akan sangat menentukan kualitas layanan yang diberikan dan/atau ruang lingkup pelayanan yang tersedia.</a:t>
            </a:r>
          </a:p>
          <a:p>
            <a:endParaRPr lang="id-ID" dirty="0"/>
          </a:p>
        </p:txBody>
      </p:sp>
    </p:spTree>
    <p:extLst>
      <p:ext uri="{BB962C8B-B14F-4D97-AF65-F5344CB8AC3E}">
        <p14:creationId xmlns:p14="http://schemas.microsoft.com/office/powerpoint/2010/main" val="2730834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smtClean="0"/>
              <a:t>Demand Management </a:t>
            </a:r>
            <a:r>
              <a:rPr lang="id-ID" dirty="0" smtClean="0"/>
              <a:t>merupakan suatu proses yang bertujuan untuk menangkap, mendefinisikan, menganalisa dan menentukan </a:t>
            </a:r>
            <a:r>
              <a:rPr lang="id-ID" dirty="0"/>
              <a:t>kebutuhan pengguna akan layanan teknologi informasi. Seyogiyanya proses ini berlangsung secara terusmenerus dalam perusahaan mengingat begitu dinamisnya perubahan yang terjadi dari masa ke masa, baik disebabkan karena tekanan internal maupun eksternal</a:t>
            </a:r>
            <a:r>
              <a:rPr lang="id-ID" dirty="0" smtClean="0"/>
              <a:t>.</a:t>
            </a:r>
          </a:p>
          <a:p>
            <a:r>
              <a:rPr lang="id-ID" u="sng" dirty="0"/>
              <a:t>Business Relationship Management </a:t>
            </a:r>
            <a:r>
              <a:rPr lang="id-ID" dirty="0"/>
              <a:t>diperlukan mengingat bahwa proses pelayanan teknologi informasi yang diberikan akan melibatkan cukup banyak mitra dan stakeholder. Keseluruhan hubungan atau relasi bisnis ini harus dikelola secara sungguh-sungguh agar kepentingan dari masing-masing pihak dalam skema kerjasama dimaksud dapat terjaga dengan baik.</a:t>
            </a:r>
          </a:p>
          <a:p>
            <a:endParaRPr lang="id-ID" dirty="0"/>
          </a:p>
          <a:p>
            <a:endParaRPr lang="id-ID" dirty="0"/>
          </a:p>
        </p:txBody>
      </p:sp>
    </p:spTree>
    <p:extLst>
      <p:ext uri="{BB962C8B-B14F-4D97-AF65-F5344CB8AC3E}">
        <p14:creationId xmlns:p14="http://schemas.microsoft.com/office/powerpoint/2010/main" val="1861834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pPr marL="0" indent="0">
              <a:buNone/>
            </a:pPr>
            <a:r>
              <a:rPr lang="id-ID" b="1" dirty="0">
                <a:solidFill>
                  <a:srgbClr val="0070C0"/>
                </a:solidFill>
              </a:rPr>
              <a:t>Service Design </a:t>
            </a:r>
            <a:endParaRPr lang="id-ID" b="1" dirty="0" smtClean="0">
              <a:solidFill>
                <a:srgbClr val="0070C0"/>
              </a:solidFill>
            </a:endParaRPr>
          </a:p>
          <a:p>
            <a:pPr marL="0" indent="0">
              <a:buNone/>
            </a:pPr>
            <a:r>
              <a:rPr lang="id-ID" dirty="0" smtClean="0"/>
              <a:t>Pada </a:t>
            </a:r>
            <a:r>
              <a:rPr lang="id-ID" dirty="0"/>
              <a:t>prinsipnya ada delapan hal atau proses yang harus diperhatikan dan dikerjakan secara sungguh-sungguh oleh organisasi dalam merancang postur layanan teknologi informasinya, masing-masing adalah sebagai berikut:</a:t>
            </a:r>
          </a:p>
          <a:p>
            <a:r>
              <a:rPr lang="id-ID" u="sng" dirty="0"/>
              <a:t>Design Coordination </a:t>
            </a:r>
            <a:r>
              <a:rPr lang="id-ID" dirty="0"/>
              <a:t>adalah proses koordinasi dan interaksi antara seluruh stakeholder yang bertugas melakukan rancangan terkait dengan ekosistem atau lingkungan layanan teknologi informasi. Koordinasi dilakukan agar keseluruhan pihak yang terlibat benar-benar memiliki keselarasan dan pehamanan yang sama menuju satu visi dan misi layanan.</a:t>
            </a:r>
          </a:p>
          <a:p>
            <a:endParaRPr lang="id-ID" dirty="0"/>
          </a:p>
        </p:txBody>
      </p:sp>
    </p:spTree>
    <p:extLst>
      <p:ext uri="{BB962C8B-B14F-4D97-AF65-F5344CB8AC3E}">
        <p14:creationId xmlns:p14="http://schemas.microsoft.com/office/powerpoint/2010/main" val="16179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smtClean="0"/>
              <a:t>Service </a:t>
            </a:r>
            <a:r>
              <a:rPr lang="id-ID" u="sng" dirty="0"/>
              <a:t>Catalogue Management</a:t>
            </a:r>
            <a:r>
              <a:rPr lang="id-ID" dirty="0"/>
              <a:t> terdiri dari serangkaian proses yang berfungsi untuk mengelola daftar layanan teknologi informasi yang tersedia di dalam perusahaan. Daftar yang biasanya dari masa ke masa bertambah tersebut dibutuhkan untuk berbagai kebutuhan, seperti komunikasi kepada pelanggan atau pengguna, dasar alokasi anggaran bagi divisi keuangan, panduan rekrutmen karyawan bagi unit sumber daya manusia, dan lain sebagainya</a:t>
            </a:r>
            <a:r>
              <a:rPr lang="id-ID" dirty="0" smtClean="0"/>
              <a:t>.</a:t>
            </a:r>
          </a:p>
          <a:p>
            <a:r>
              <a:rPr lang="id-ID" u="sng" dirty="0" smtClean="0"/>
              <a:t>Service </a:t>
            </a:r>
            <a:r>
              <a:rPr lang="id-ID" u="sng" dirty="0"/>
              <a:t>Level </a:t>
            </a:r>
            <a:r>
              <a:rPr lang="id-ID" u="sng" dirty="0" smtClean="0"/>
              <a:t>Management</a:t>
            </a:r>
            <a:r>
              <a:rPr lang="id-ID" dirty="0" smtClean="0"/>
              <a:t> merupakan proses mendefinisikan, menyampaikan, memastikan dan mengevaluasi target kualitas </a:t>
            </a:r>
            <a:r>
              <a:rPr lang="id-ID" dirty="0"/>
              <a:t>masing-masing layanan teknologi informasi yang ada di dalam perusahaan. Dengan adanya aktivitas monitoring terhadap hal ini, maka kebutuhan bisnis dapat tercapai dengan baik dan jauh dari potensi gangguan yang dapat terjadi.</a:t>
            </a:r>
          </a:p>
          <a:p>
            <a:endParaRPr lang="id-ID" dirty="0"/>
          </a:p>
          <a:p>
            <a:endParaRPr lang="id-ID" dirty="0"/>
          </a:p>
        </p:txBody>
      </p:sp>
    </p:spTree>
    <p:extLst>
      <p:ext uri="{BB962C8B-B14F-4D97-AF65-F5344CB8AC3E}">
        <p14:creationId xmlns:p14="http://schemas.microsoft.com/office/powerpoint/2010/main" val="202950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smtClean="0"/>
              <a:t>Availability </a:t>
            </a:r>
            <a:r>
              <a:rPr lang="id-ID" u="sng" dirty="0"/>
              <a:t>Management </a:t>
            </a:r>
            <a:r>
              <a:rPr lang="id-ID" dirty="0"/>
              <a:t>adalah proses pengelolaan internal untuk memastikan adanya ketersediaan layanan teknologi informasi pada saat diperlukan oleh stakeholder. Berbeda dengan service level management yang fokus pada kualitas atau tingkat layanan yang diberikan, availability management fokus pada tingkat ketersediaan layanan yang dimaksud.</a:t>
            </a:r>
          </a:p>
          <a:p>
            <a:r>
              <a:rPr lang="id-ID" u="sng" dirty="0"/>
              <a:t>Capacity Management </a:t>
            </a:r>
            <a:r>
              <a:rPr lang="id-ID" dirty="0"/>
              <a:t>berfungsi untuk memastikan bahwa rancangan layanan teknologi informasi yang dibangun telah memperhatikan kemungkinan perkembangan di kemudian hari. Bisnis yang berhasil akan meningkatkan frekuensi dan volume transaksi dari waktu ke waktu, sehingga teknologi informasi harus disiapkan dalam mengantisipasi kemungkinan terjadinya ini.</a:t>
            </a:r>
          </a:p>
          <a:p>
            <a:endParaRPr lang="id-ID" dirty="0"/>
          </a:p>
        </p:txBody>
      </p:sp>
    </p:spTree>
    <p:extLst>
      <p:ext uri="{BB962C8B-B14F-4D97-AF65-F5344CB8AC3E}">
        <p14:creationId xmlns:p14="http://schemas.microsoft.com/office/powerpoint/2010/main" val="2630971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smtClean="0"/>
              <a:t>IT </a:t>
            </a:r>
            <a:r>
              <a:rPr lang="id-ID" u="sng" dirty="0"/>
              <a:t>Service Continuity Management </a:t>
            </a:r>
            <a:r>
              <a:rPr lang="id-ID" dirty="0"/>
              <a:t>berguna untuk memastikan adanya layanan teknologi informasi yang kontinyu dan berkesinambungan, dalam arti kata mencegah terjadinya interupsi di tengah-tengah operasionalnya. Hal ini mutlak dilakukan untuk mencegah adanya gangguan operasional pada bisnis yang akan berdampak langsung kepada pelanggan yang dilayaninya.</a:t>
            </a:r>
          </a:p>
          <a:p>
            <a:r>
              <a:rPr lang="id-ID" u="sng" dirty="0"/>
              <a:t>Information Security Management </a:t>
            </a:r>
            <a:r>
              <a:rPr lang="id-ID" dirty="0"/>
              <a:t>adalah suatu rangkaian proses untuk mengelola dan menjaga aset perusahaan yang sangat penting, yaitu data dan informasi. Dikatakan penting karena seluruh kinerja usaha, daftar pelanggan, rekam jejak transaksi, data marketing, dan lain-lain berada dalam sebuah “gudang informasi” yang harus dilindungi dan diproteksi. </a:t>
            </a:r>
          </a:p>
        </p:txBody>
      </p:sp>
    </p:spTree>
    <p:extLst>
      <p:ext uri="{BB962C8B-B14F-4D97-AF65-F5344CB8AC3E}">
        <p14:creationId xmlns:p14="http://schemas.microsoft.com/office/powerpoint/2010/main" val="3959912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lstStyle/>
          <a:p>
            <a:r>
              <a:rPr lang="id-ID" u="sng" dirty="0" smtClean="0"/>
              <a:t>Supplier </a:t>
            </a:r>
            <a:r>
              <a:rPr lang="id-ID" u="sng" dirty="0"/>
              <a:t>Management</a:t>
            </a:r>
            <a:r>
              <a:rPr lang="id-ID" dirty="0"/>
              <a:t> dipandang sangatlah penting mengingat begitu banyaknya mitra pemasok data, proses, dan teknologi (hardware maupun software) yang membangun keseluruhan sistem teknologi informasi perusahaan. Terhadapnya perlu dilakukan pendekatan manajemen tersendiri agar terjadi interaksi maksimal dan integrasi optimal antara mitra pemasok dan perusahaan yang memberikan layanan kepada pelanggannya.</a:t>
            </a:r>
          </a:p>
          <a:p>
            <a:endParaRPr lang="id-ID" dirty="0"/>
          </a:p>
        </p:txBody>
      </p:sp>
    </p:spTree>
    <p:extLst>
      <p:ext uri="{BB962C8B-B14F-4D97-AF65-F5344CB8AC3E}">
        <p14:creationId xmlns:p14="http://schemas.microsoft.com/office/powerpoint/2010/main" val="1861888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Pitch Deck_SB - v5.potx" id="{28EFEF52-CA9C-4081-BA48-D8C36C41A55A}" vid="{3C737D0E-43C0-40C2-B767-70E45742593B}"/>
    </a:ext>
  </a:extLst>
</a:theme>
</file>

<file path=docProps/app.xml><?xml version="1.0" encoding="utf-8"?>
<Properties xmlns="http://schemas.openxmlformats.org/officeDocument/2006/extended-properties" xmlns:vt="http://schemas.openxmlformats.org/officeDocument/2006/docPropsVTypes">
  <Template>Office Theme</Template>
  <TotalTime>727</TotalTime>
  <Words>1747</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Wingdings</vt:lpstr>
      <vt:lpstr>Office Theme</vt:lpstr>
      <vt:lpstr>1_Office Theme</vt:lpstr>
      <vt:lpstr>Manajemen Layanan Teknologi Informasi</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Layanan TI</dc:title>
  <dc:creator>muthiapalupi</dc:creator>
  <cp:lastModifiedBy>Dewi Nilamsari</cp:lastModifiedBy>
  <cp:revision>40</cp:revision>
  <dcterms:created xsi:type="dcterms:W3CDTF">2016-02-29T13:23:30Z</dcterms:created>
  <dcterms:modified xsi:type="dcterms:W3CDTF">2018-10-08T04:09:48Z</dcterms:modified>
</cp:coreProperties>
</file>