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zXNAaawDUQSoGoegp/qEp+ttt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7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17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1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7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1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" name="Google Shape;50;p2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51" name="Google Shape;51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8" name="Google Shape;58;p22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9" name="Google Shape;59;p22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4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24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2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2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5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25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2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2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2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Relationship Id="rId7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0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5" name="Google Shape;105;p1"/>
          <p:cNvSpPr txBox="1"/>
          <p:nvPr>
            <p:ph type="ctrTitle"/>
          </p:nvPr>
        </p:nvSpPr>
        <p:spPr>
          <a:xfrm>
            <a:off x="1051560" y="1110054"/>
            <a:ext cx="6558608" cy="45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0"/>
              <a:buFont typeface="Rockwell"/>
              <a:buNone/>
            </a:pPr>
            <a:r>
              <a:rPr lang="en-US" sz="8800"/>
              <a:t>ON BEING </a:t>
            </a:r>
            <a:br>
              <a:rPr lang="en-US" sz="8800"/>
            </a:br>
            <a:r>
              <a:rPr lang="en-US" sz="8800"/>
              <a:t>A FACILLITATOR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920834" y="928117"/>
            <a:ext cx="10351008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85470" y="1110053"/>
            <a:ext cx="3386371" cy="4580301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8091947" y="1678210"/>
            <a:ext cx="2989007" cy="344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solidFill>
                  <a:srgbClr val="000000"/>
                </a:solidFill>
              </a:rPr>
              <a:t>by Frans Sugiarta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920834" y="5780565"/>
            <a:ext cx="10351008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10" name="Google Shape;110;p1"/>
          <p:cNvGrpSpPr/>
          <p:nvPr/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11" name="Google Shape;111;p1"/>
            <p:cNvSpPr/>
            <p:nvPr/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THE 3 INTELLIGENCES</a:t>
            </a:r>
            <a:endParaRPr/>
          </a:p>
        </p:txBody>
      </p:sp>
      <p:grpSp>
        <p:nvGrpSpPr>
          <p:cNvPr id="266" name="Google Shape;266;p10"/>
          <p:cNvGrpSpPr/>
          <p:nvPr/>
        </p:nvGrpSpPr>
        <p:grpSpPr>
          <a:xfrm>
            <a:off x="665766" y="2118675"/>
            <a:ext cx="10779187" cy="4028825"/>
            <a:chOff x="5366" y="24699"/>
            <a:chExt cx="10779187" cy="4028825"/>
          </a:xfrm>
        </p:grpSpPr>
        <p:sp>
          <p:nvSpPr>
            <p:cNvPr id="267" name="Google Shape;267;p10"/>
            <p:cNvSpPr/>
            <p:nvPr/>
          </p:nvSpPr>
          <p:spPr>
            <a:xfrm>
              <a:off x="5366" y="24699"/>
              <a:ext cx="2440060" cy="2289599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60000" ty="0" sy="58999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 txBox="1"/>
            <p:nvPr/>
          </p:nvSpPr>
          <p:spPr>
            <a:xfrm>
              <a:off x="5366" y="24699"/>
              <a:ext cx="2440060" cy="976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70675" spcFirstLastPara="1" rIns="170675" wrap="square" tIns="170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Rockwel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Head Intelligence</a:t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505137" y="1000724"/>
              <a:ext cx="2440060" cy="30528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8C26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 txBox="1"/>
            <p:nvPr/>
          </p:nvSpPr>
          <p:spPr>
            <a:xfrm>
              <a:off x="576604" y="1072191"/>
              <a:ext cx="2297126" cy="290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170675" spcFirstLastPara="1" rIns="170675" wrap="square" tIns="170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technical knowledge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needs adult-like mind</a:t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2815331" y="208959"/>
              <a:ext cx="784197" cy="607504"/>
            </a:xfrm>
            <a:prstGeom prst="rightArrow">
              <a:avLst>
                <a:gd fmla="val 60000" name="adj1"/>
                <a:gd fmla="val 50000" name="adj2"/>
              </a:avLst>
            </a:prstGeom>
            <a:blipFill rotWithShape="1">
              <a:blip r:embed="rId4">
                <a:alphaModFix/>
              </a:blip>
              <a:tile algn="tl" flip="none" tx="0" sx="60000" ty="0" sy="58999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 txBox="1"/>
            <p:nvPr/>
          </p:nvSpPr>
          <p:spPr>
            <a:xfrm>
              <a:off x="2815331" y="330460"/>
              <a:ext cx="601946" cy="36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3925044" y="24699"/>
              <a:ext cx="2440060" cy="2289599"/>
            </a:xfrm>
            <a:prstGeom prst="roundRect">
              <a:avLst>
                <a:gd fmla="val 10000" name="adj"/>
              </a:avLst>
            </a:prstGeom>
            <a:blipFill rotWithShape="1">
              <a:blip r:embed="rId5">
                <a:alphaModFix/>
              </a:blip>
              <a:tile algn="tl" flip="none" tx="0" sx="60000" ty="0" sy="58999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0"/>
            <p:cNvSpPr txBox="1"/>
            <p:nvPr/>
          </p:nvSpPr>
          <p:spPr>
            <a:xfrm>
              <a:off x="3925044" y="24699"/>
              <a:ext cx="2440060" cy="976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70675" spcFirstLastPara="1" rIns="170675" wrap="square" tIns="170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Rockwel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Hands Intelligence</a:t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4424815" y="1000724"/>
              <a:ext cx="2440060" cy="30528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BA4E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0"/>
            <p:cNvSpPr txBox="1"/>
            <p:nvPr/>
          </p:nvSpPr>
          <p:spPr>
            <a:xfrm>
              <a:off x="4496282" y="1072191"/>
              <a:ext cx="2297126" cy="290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170675" spcFirstLastPara="1" rIns="170675" wrap="square" tIns="170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practical knowledge</a:t>
              </a: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6735008" y="208959"/>
              <a:ext cx="784197" cy="607504"/>
            </a:xfrm>
            <a:prstGeom prst="rightArrow">
              <a:avLst>
                <a:gd fmla="val 60000" name="adj1"/>
                <a:gd fmla="val 50000" name="adj2"/>
              </a:avLst>
            </a:prstGeom>
            <a:blipFill rotWithShape="1">
              <a:blip r:embed="rId6">
                <a:alphaModFix/>
              </a:blip>
              <a:tile algn="tl" flip="none" tx="0" sx="60000" ty="0" sy="58999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0"/>
            <p:cNvSpPr txBox="1"/>
            <p:nvPr/>
          </p:nvSpPr>
          <p:spPr>
            <a:xfrm>
              <a:off x="6735008" y="330460"/>
              <a:ext cx="601946" cy="36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7844721" y="24699"/>
              <a:ext cx="2440060" cy="2289599"/>
            </a:xfrm>
            <a:prstGeom prst="roundRect">
              <a:avLst>
                <a:gd fmla="val 10000" name="adj"/>
              </a:avLst>
            </a:prstGeom>
            <a:blipFill rotWithShape="1">
              <a:blip r:embed="rId7">
                <a:alphaModFix/>
              </a:blip>
              <a:tile algn="tl" flip="none" tx="0" sx="60000" ty="0" sy="58999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0"/>
            <p:cNvSpPr txBox="1"/>
            <p:nvPr/>
          </p:nvSpPr>
          <p:spPr>
            <a:xfrm>
              <a:off x="7844721" y="24699"/>
              <a:ext cx="2440060" cy="976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70675" spcFirstLastPara="1" rIns="170675" wrap="square" tIns="170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Rockwel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Heart Intelligence</a:t>
              </a: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8344493" y="1000724"/>
              <a:ext cx="2440060" cy="30528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C098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0"/>
            <p:cNvSpPr txBox="1"/>
            <p:nvPr/>
          </p:nvSpPr>
          <p:spPr>
            <a:xfrm>
              <a:off x="8415960" y="1072191"/>
              <a:ext cx="2297126" cy="290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170675" spcFirstLastPara="1" rIns="170675" wrap="square" tIns="170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transform-ations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creative solutions need child-like mind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>
            <p:ph type="title"/>
          </p:nvPr>
        </p:nvSpPr>
        <p:spPr>
          <a:xfrm>
            <a:off x="1069848" y="484632"/>
            <a:ext cx="4264152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ckwell"/>
              <a:buNone/>
            </a:pPr>
            <a:r>
              <a:rPr lang="en-US" sz="3600"/>
              <a:t>CULTURE IS BUILD ON:</a:t>
            </a:r>
            <a:endParaRPr/>
          </a:p>
        </p:txBody>
      </p:sp>
      <p:sp>
        <p:nvSpPr>
          <p:cNvPr id="288" name="Google Shape;288;p11"/>
          <p:cNvSpPr txBox="1"/>
          <p:nvPr>
            <p:ph idx="2" type="body"/>
          </p:nvPr>
        </p:nvSpPr>
        <p:spPr>
          <a:xfrm>
            <a:off x="6512560" y="2987040"/>
            <a:ext cx="4429760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3200"/>
              <a:t>to change culture, the best way is to change the beliefs.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n-US" sz="3200"/>
              <a:t>example: from </a:t>
            </a:r>
            <a:r>
              <a:rPr i="1" lang="en-US" sz="3200"/>
              <a:t>eating raw fish is dangerous </a:t>
            </a:r>
            <a:r>
              <a:rPr lang="en-US" sz="3200"/>
              <a:t>to </a:t>
            </a:r>
            <a:r>
              <a:rPr i="1" lang="en-US" sz="3200"/>
              <a:t>eating raw fish like japanese is healthy</a:t>
            </a:r>
            <a:endParaRPr i="1" sz="3000"/>
          </a:p>
        </p:txBody>
      </p:sp>
      <p:grpSp>
        <p:nvGrpSpPr>
          <p:cNvPr id="289" name="Google Shape;289;p11"/>
          <p:cNvGrpSpPr/>
          <p:nvPr/>
        </p:nvGrpSpPr>
        <p:grpSpPr>
          <a:xfrm>
            <a:off x="1069848" y="1984828"/>
            <a:ext cx="3667760" cy="3529441"/>
            <a:chOff x="0" y="22931"/>
            <a:chExt cx="3667760" cy="3529441"/>
          </a:xfrm>
        </p:grpSpPr>
        <p:sp>
          <p:nvSpPr>
            <p:cNvPr id="290" name="Google Shape;290;p11"/>
            <p:cNvSpPr/>
            <p:nvPr/>
          </p:nvSpPr>
          <p:spPr>
            <a:xfrm>
              <a:off x="0" y="22931"/>
              <a:ext cx="3667760" cy="1067040"/>
            </a:xfrm>
            <a:prstGeom prst="roundRect">
              <a:avLst>
                <a:gd fmla="val 16667" name="adj"/>
              </a:avLst>
            </a:prstGeom>
            <a:blipFill rotWithShape="1">
              <a:blip r:embed="rId3">
                <a:alphaModFix/>
              </a:blip>
              <a:tile algn="tl" flip="none" tx="0" sx="60000" ty="0" sy="58999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 txBox="1"/>
            <p:nvPr/>
          </p:nvSpPr>
          <p:spPr>
            <a:xfrm>
              <a:off x="52089" y="75020"/>
              <a:ext cx="3563582" cy="962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Rockwell"/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values</a:t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0" y="1254131"/>
              <a:ext cx="3667760" cy="1067040"/>
            </a:xfrm>
            <a:prstGeom prst="roundRect">
              <a:avLst>
                <a:gd fmla="val 16667" name="adj"/>
              </a:avLst>
            </a:prstGeom>
            <a:blipFill rotWithShape="1">
              <a:blip r:embed="rId4">
                <a:alphaModFix/>
              </a:blip>
              <a:tile algn="tl" flip="none" tx="0" sx="60000" ty="0" sy="58999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 txBox="1"/>
            <p:nvPr/>
          </p:nvSpPr>
          <p:spPr>
            <a:xfrm>
              <a:off x="52089" y="1306220"/>
              <a:ext cx="3563582" cy="962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Rockwell"/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beliefs</a:t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0" y="2485332"/>
              <a:ext cx="3667760" cy="1067040"/>
            </a:xfrm>
            <a:prstGeom prst="roundRect">
              <a:avLst>
                <a:gd fmla="val 16667" name="adj"/>
              </a:avLst>
            </a:prstGeom>
            <a:blipFill rotWithShape="1">
              <a:blip r:embed="rId5">
                <a:alphaModFix/>
              </a:blip>
              <a:tile algn="tl" flip="none" tx="0" sx="60000" ty="0" sy="58999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 txBox="1"/>
            <p:nvPr/>
          </p:nvSpPr>
          <p:spPr>
            <a:xfrm>
              <a:off x="52089" y="2537421"/>
              <a:ext cx="3563582" cy="962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Rockwell"/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attitude</a:t>
              </a:r>
              <a:endParaRPr/>
            </a:p>
          </p:txBody>
        </p:sp>
      </p:grpSp>
      <p:sp>
        <p:nvSpPr>
          <p:cNvPr id="296" name="Google Shape;296;p11"/>
          <p:cNvSpPr/>
          <p:nvPr/>
        </p:nvSpPr>
        <p:spPr>
          <a:xfrm>
            <a:off x="5334000" y="2093976"/>
            <a:ext cx="762000" cy="3575304"/>
          </a:xfrm>
          <a:prstGeom prst="chevron">
            <a:avLst>
              <a:gd fmla="val 50000" name="adj"/>
            </a:avLst>
          </a:prstGeom>
          <a:blipFill rotWithShape="1">
            <a:blip r:embed="rId6">
              <a:alphaModFix/>
            </a:blip>
            <a:tile algn="tl" flip="none" tx="0" sx="60000" ty="0" sy="58999"/>
          </a:blip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"/>
          <p:cNvSpPr/>
          <p:nvPr/>
        </p:nvSpPr>
        <p:spPr>
          <a:xfrm>
            <a:off x="3048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1061035" y="1679569"/>
            <a:ext cx="3498864" cy="3498858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85000" ty="0" sy="85000"/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3" name="Google Shape;303;p12"/>
          <p:cNvSpPr/>
          <p:nvPr/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2"/>
          <p:cNvSpPr txBox="1"/>
          <p:nvPr>
            <p:ph type="title"/>
          </p:nvPr>
        </p:nvSpPr>
        <p:spPr>
          <a:xfrm>
            <a:off x="1490145" y="2376862"/>
            <a:ext cx="2640646" cy="2104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ckwell"/>
              <a:buNone/>
            </a:pPr>
            <a:r>
              <a:rPr lang="en-US" sz="3000">
                <a:solidFill>
                  <a:srgbClr val="FFFFFF"/>
                </a:solidFill>
              </a:rPr>
              <a:t>ON MENTAL MODELS OF LEADERS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05" name="Google Shape;305;p12"/>
          <p:cNvSpPr/>
          <p:nvPr/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Google Shape;306;p12"/>
          <p:cNvGrpSpPr/>
          <p:nvPr/>
        </p:nvGrpSpPr>
        <p:grpSpPr>
          <a:xfrm>
            <a:off x="6081713" y="1788300"/>
            <a:ext cx="5141912" cy="3281400"/>
            <a:chOff x="0" y="1062812"/>
            <a:chExt cx="5141912" cy="3281400"/>
          </a:xfrm>
        </p:grpSpPr>
        <p:sp>
          <p:nvSpPr>
            <p:cNvPr id="307" name="Google Shape;307;p12"/>
            <p:cNvSpPr/>
            <p:nvPr/>
          </p:nvSpPr>
          <p:spPr>
            <a:xfrm>
              <a:off x="0" y="1358012"/>
              <a:ext cx="5141912" cy="1165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B2B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2"/>
            <p:cNvSpPr txBox="1"/>
            <p:nvPr/>
          </p:nvSpPr>
          <p:spPr>
            <a:xfrm>
              <a:off x="0" y="1358012"/>
              <a:ext cx="5141912" cy="11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399050" spcFirstLastPara="1" rIns="399050" wrap="square" tIns="416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Char char="•"/>
              </a:pPr>
              <a:r>
                <a:rPr b="0" i="1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what is the problem?</a:t>
              </a:r>
              <a:endPara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Char char="•"/>
              </a:pPr>
              <a:r>
                <a:rPr b="0" i="1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how can we fix it?  </a:t>
              </a: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257095" y="1062812"/>
              <a:ext cx="3599338" cy="590400"/>
            </a:xfrm>
            <a:prstGeom prst="roundRect">
              <a:avLst>
                <a:gd fmla="val 16667" name="adj"/>
              </a:avLst>
            </a:prstGeom>
            <a:solidFill>
              <a:srgbClr val="9B2B1C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2"/>
            <p:cNvSpPr txBox="1"/>
            <p:nvPr/>
          </p:nvSpPr>
          <p:spPr>
            <a:xfrm>
              <a:off x="285916" y="1091633"/>
              <a:ext cx="3541696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6025" spcFirstLastPara="1" rIns="136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ckwel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BUSINESS’ MENTAL MODEL</a:t>
              </a: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0" y="2926712"/>
              <a:ext cx="5141912" cy="1417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28C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2"/>
            <p:cNvSpPr txBox="1"/>
            <p:nvPr/>
          </p:nvSpPr>
          <p:spPr>
            <a:xfrm>
              <a:off x="0" y="2926712"/>
              <a:ext cx="5141912" cy="14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399050" spcFirstLastPara="1" rIns="399050" wrap="square" tIns="416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Char char="•"/>
              </a:pPr>
              <a:r>
                <a:rPr b="0" i="1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what do we want to see growing?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Char char="•"/>
              </a:pPr>
              <a:r>
                <a:rPr b="0" i="1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what environment needed to ensure it grows?</a:t>
              </a: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257095" y="2631512"/>
              <a:ext cx="3599338" cy="590400"/>
            </a:xfrm>
            <a:prstGeom prst="roundRect">
              <a:avLst>
                <a:gd fmla="val 16667" name="adj"/>
              </a:avLst>
            </a:prstGeom>
            <a:solidFill>
              <a:srgbClr val="A28C6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2"/>
            <p:cNvSpPr txBox="1"/>
            <p:nvPr/>
          </p:nvSpPr>
          <p:spPr>
            <a:xfrm>
              <a:off x="285916" y="2660333"/>
              <a:ext cx="3541696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6025" spcFirstLastPara="1" rIns="136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ckwel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LEADERS’ MENTAL MODEL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641604" y="653241"/>
            <a:ext cx="109087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1" name="Google Shape;321;p13"/>
          <p:cNvSpPr/>
          <p:nvPr/>
        </p:nvSpPr>
        <p:spPr>
          <a:xfrm>
            <a:off x="6400801" y="822324"/>
            <a:ext cx="5149596" cy="5228279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2" name="Google Shape;322;p13"/>
          <p:cNvSpPr txBox="1"/>
          <p:nvPr>
            <p:ph type="title"/>
          </p:nvPr>
        </p:nvSpPr>
        <p:spPr>
          <a:xfrm>
            <a:off x="7044268" y="1477131"/>
            <a:ext cx="3816126" cy="3915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rPr lang="en-US" sz="6000"/>
              <a:t>IMPACTS </a:t>
            </a:r>
            <a:br>
              <a:rPr lang="en-US" sz="6000"/>
            </a:br>
            <a:r>
              <a:rPr lang="en-US" sz="6000"/>
              <a:t>OF CHANGE</a:t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641604" y="6121662"/>
            <a:ext cx="109087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24" name="Google Shape;324;p13"/>
          <p:cNvGrpSpPr/>
          <p:nvPr/>
        </p:nvGrpSpPr>
        <p:grpSpPr>
          <a:xfrm>
            <a:off x="894079" y="1066800"/>
            <a:ext cx="4704080" cy="4704080"/>
            <a:chOff x="497839" y="0"/>
            <a:chExt cx="4704080" cy="4704080"/>
          </a:xfrm>
        </p:grpSpPr>
        <p:sp>
          <p:nvSpPr>
            <p:cNvPr id="325" name="Google Shape;325;p13"/>
            <p:cNvSpPr/>
            <p:nvPr/>
          </p:nvSpPr>
          <p:spPr>
            <a:xfrm>
              <a:off x="497839" y="0"/>
              <a:ext cx="4704080" cy="4704080"/>
            </a:xfrm>
            <a:prstGeom prst="diamond">
              <a:avLst/>
            </a:prstGeom>
            <a:solidFill>
              <a:srgbClr val="DBD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944727" y="446887"/>
              <a:ext cx="1834591" cy="1834591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 txBox="1"/>
            <p:nvPr/>
          </p:nvSpPr>
          <p:spPr>
            <a:xfrm>
              <a:off x="1034284" y="536444"/>
              <a:ext cx="1655477" cy="16554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IMPACT : BUSINESS MEASURES/</a:t>
              </a:r>
              <a:br>
                <a:rPr b="0" i="0" lang="en-US" sz="18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</a:br>
              <a:r>
                <a:rPr b="0" i="0" lang="en-US" sz="18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RESULT </a:t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2920441" y="446887"/>
              <a:ext cx="1834591" cy="1834591"/>
            </a:xfrm>
            <a:prstGeom prst="roundRect">
              <a:avLst>
                <a:gd fmla="val 16667" name="adj"/>
              </a:avLst>
            </a:prstGeom>
            <a:solidFill>
              <a:srgbClr val="609466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 txBox="1"/>
            <p:nvPr/>
          </p:nvSpPr>
          <p:spPr>
            <a:xfrm>
              <a:off x="3009998" y="536444"/>
              <a:ext cx="1655477" cy="16554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SOCIAL RETURNS</a:t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944727" y="2422601"/>
              <a:ext cx="1834591" cy="1834591"/>
            </a:xfrm>
            <a:prstGeom prst="roundRect">
              <a:avLst>
                <a:gd fmla="val 16667" name="adj"/>
              </a:avLst>
            </a:prstGeom>
            <a:solidFill>
              <a:srgbClr val="72719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 txBox="1"/>
            <p:nvPr/>
          </p:nvSpPr>
          <p:spPr>
            <a:xfrm>
              <a:off x="1034284" y="2512158"/>
              <a:ext cx="1655477" cy="16554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ECOLOGICAL RETURNS</a:t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2920441" y="2422601"/>
              <a:ext cx="1834591" cy="1834591"/>
            </a:xfrm>
            <a:prstGeom prst="roundRect">
              <a:avLst>
                <a:gd fmla="val 16667" name="adj"/>
              </a:avLst>
            </a:prstGeom>
            <a:solidFill>
              <a:srgbClr val="90838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 txBox="1"/>
            <p:nvPr/>
          </p:nvSpPr>
          <p:spPr>
            <a:xfrm>
              <a:off x="3009998" y="2512158"/>
              <a:ext cx="1655477" cy="16554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SPIRITUAL RETURNS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MINDSPARKS</a:t>
            </a:r>
            <a:endParaRPr/>
          </a:p>
        </p:txBody>
      </p:sp>
      <p:sp>
        <p:nvSpPr>
          <p:cNvPr id="339" name="Google Shape;339;p14"/>
          <p:cNvSpPr/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40" name="Google Shape;340;p14"/>
          <p:cNvGrpSpPr/>
          <p:nvPr/>
        </p:nvGrpSpPr>
        <p:grpSpPr>
          <a:xfrm>
            <a:off x="1105581" y="2641812"/>
            <a:ext cx="9987187" cy="3105000"/>
            <a:chOff x="35606" y="256422"/>
            <a:chExt cx="9987187" cy="3105000"/>
          </a:xfrm>
        </p:grpSpPr>
        <p:sp>
          <p:nvSpPr>
            <p:cNvPr id="341" name="Google Shape;341;p14"/>
            <p:cNvSpPr/>
            <p:nvPr/>
          </p:nvSpPr>
          <p:spPr>
            <a:xfrm>
              <a:off x="616949" y="256422"/>
              <a:ext cx="1818562" cy="1818562"/>
            </a:xfrm>
            <a:prstGeom prst="ellipse">
              <a:avLst/>
            </a:prstGeom>
            <a:solidFill>
              <a:srgbClr val="9B2B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1004512" y="643984"/>
              <a:ext cx="1043437" cy="1043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35606" y="2641422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 txBox="1"/>
            <p:nvPr/>
          </p:nvSpPr>
          <p:spPr>
            <a:xfrm>
              <a:off x="35606" y="2641422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Rockwel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TRIAL &amp; IMPROVE</a:t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4119918" y="256422"/>
              <a:ext cx="1818562" cy="1818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4507481" y="643984"/>
              <a:ext cx="1043437" cy="104343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3538574" y="2641422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 txBox="1"/>
            <p:nvPr/>
          </p:nvSpPr>
          <p:spPr>
            <a:xfrm>
              <a:off x="3538574" y="2641422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Rockwel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WIN &amp; LEARN</a:t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7622887" y="256422"/>
              <a:ext cx="1818562" cy="1818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8010450" y="643984"/>
              <a:ext cx="1043437" cy="104343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7041543" y="2641422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 txBox="1"/>
            <p:nvPr/>
          </p:nvSpPr>
          <p:spPr>
            <a:xfrm>
              <a:off x="7041543" y="2641422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Rockwel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WITH OUR VALUES WE DELIVER VALUES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5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15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61" name="Google Shape;361;p1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5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4" name="Google Shape;364;p15"/>
          <p:cNvSpPr txBox="1"/>
          <p:nvPr>
            <p:ph type="title"/>
          </p:nvPr>
        </p:nvSpPr>
        <p:spPr>
          <a:xfrm>
            <a:off x="1051560" y="942975"/>
            <a:ext cx="9966960" cy="3525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Rockwell"/>
              <a:buNone/>
            </a:pPr>
            <a:r>
              <a:rPr lang="en-US" sz="9600">
                <a:solidFill>
                  <a:srgbClr val="FFFFFF"/>
                </a:solidFill>
              </a:rPr>
              <a:t>HOPE &amp; JOY</a:t>
            </a:r>
            <a:br>
              <a:rPr lang="en-US" sz="9600">
                <a:solidFill>
                  <a:srgbClr val="FFFFFF"/>
                </a:solidFill>
              </a:rPr>
            </a:br>
            <a:r>
              <a:rPr lang="en-US" sz="9600">
                <a:solidFill>
                  <a:srgbClr val="FFFFFF"/>
                </a:solidFill>
              </a:rPr>
              <a:t>BE HOPEFUL, BE JOYFUL</a:t>
            </a:r>
            <a:endParaRPr/>
          </a:p>
        </p:txBody>
      </p:sp>
      <p:cxnSp>
        <p:nvCxnSpPr>
          <p:cNvPr id="365" name="Google Shape;365;p15"/>
          <p:cNvCxnSpPr/>
          <p:nvPr/>
        </p:nvCxnSpPr>
        <p:spPr>
          <a:xfrm>
            <a:off x="1524000" y="4558589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FFFFFF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/>
          <p:nvPr/>
        </p:nvSpPr>
        <p:spPr>
          <a:xfrm>
            <a:off x="3048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061035" y="1679569"/>
            <a:ext cx="3498864" cy="3498858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85000" ty="0" sy="85000"/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>
            <p:ph type="title"/>
          </p:nvPr>
        </p:nvSpPr>
        <p:spPr>
          <a:xfrm>
            <a:off x="1490145" y="2376862"/>
            <a:ext cx="2640646" cy="2104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ckwell"/>
              <a:buNone/>
            </a:pPr>
            <a:r>
              <a:rPr lang="en-US" sz="3000">
                <a:solidFill>
                  <a:srgbClr val="FFFFFF"/>
                </a:solidFill>
              </a:rPr>
              <a:t>ON LEARNING</a:t>
            </a:r>
            <a:br>
              <a:rPr lang="en-US" sz="3000">
                <a:solidFill>
                  <a:srgbClr val="FFFFFF"/>
                </a:solidFill>
              </a:rPr>
            </a:br>
            <a:br>
              <a:rPr lang="en-US" sz="3000">
                <a:solidFill>
                  <a:srgbClr val="FFFFFF"/>
                </a:solidFill>
              </a:rPr>
            </a:br>
            <a:r>
              <a:rPr lang="en-US" sz="2000" cap="none">
                <a:solidFill>
                  <a:schemeClr val="lt1"/>
                </a:solidFill>
              </a:rPr>
              <a:t>diverse layers of learning :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21" name="Google Shape;121;p2"/>
          <p:cNvSpPr/>
          <p:nvPr/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2"/>
          <p:cNvGrpSpPr/>
          <p:nvPr/>
        </p:nvGrpSpPr>
        <p:grpSpPr>
          <a:xfrm>
            <a:off x="6081713" y="871031"/>
            <a:ext cx="5141912" cy="5115938"/>
            <a:chOff x="0" y="145543"/>
            <a:chExt cx="5141912" cy="5115938"/>
          </a:xfrm>
        </p:grpSpPr>
        <p:sp>
          <p:nvSpPr>
            <p:cNvPr id="123" name="Google Shape;123;p2"/>
            <p:cNvSpPr/>
            <p:nvPr/>
          </p:nvSpPr>
          <p:spPr>
            <a:xfrm>
              <a:off x="0" y="396463"/>
              <a:ext cx="5141912" cy="709537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B2B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0" y="396463"/>
              <a:ext cx="5141912" cy="709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900" lIns="399050" spcFirstLastPara="1" rIns="399050" wrap="square" tIns="3540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learn accupuncture points</a:t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57095" y="145543"/>
              <a:ext cx="3599338" cy="501840"/>
            </a:xfrm>
            <a:prstGeom prst="roundRect">
              <a:avLst>
                <a:gd fmla="val 16667" name="adj"/>
              </a:avLst>
            </a:prstGeom>
            <a:solidFill>
              <a:srgbClr val="9B2B1C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281593" y="170041"/>
              <a:ext cx="3550342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6025" spcFirstLastPara="1" rIns="136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FOCUSED LEARNING</a:t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0" y="1448721"/>
              <a:ext cx="5141912" cy="709537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049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0" y="1448721"/>
              <a:ext cx="5141912" cy="709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900" lIns="399050" spcFirstLastPara="1" rIns="399050" wrap="square" tIns="3540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challenging assumptions and beliefs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57095" y="1197801"/>
              <a:ext cx="3599338" cy="501840"/>
            </a:xfrm>
            <a:prstGeom prst="roundRect">
              <a:avLst>
                <a:gd fmla="val 16667" name="adj"/>
              </a:avLst>
            </a:prstGeom>
            <a:solidFill>
              <a:srgbClr val="A0492C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281593" y="1222299"/>
              <a:ext cx="3550342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6025" spcFirstLastPara="1" rIns="136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UNLEARNING</a:t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0" y="2500978"/>
              <a:ext cx="5141912" cy="93712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363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0" y="2500978"/>
              <a:ext cx="5141912" cy="937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900" lIns="399050" spcFirstLastPara="1" rIns="399050" wrap="square" tIns="3540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sourced especially from ancient wisdom (usually more ecologically sustainable) </a:t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57095" y="2250058"/>
              <a:ext cx="3599338" cy="501840"/>
            </a:xfrm>
            <a:prstGeom prst="roundRect">
              <a:avLst>
                <a:gd fmla="val 16667" name="adj"/>
              </a:avLst>
            </a:prstGeom>
            <a:solidFill>
              <a:srgbClr val="A3633D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281593" y="2274556"/>
              <a:ext cx="3550342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6025" spcFirstLastPara="1" rIns="136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RELEARNING</a:t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0" y="3780823"/>
              <a:ext cx="5141912" cy="709537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57C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0" y="3780823"/>
              <a:ext cx="5141912" cy="709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900" lIns="399050" spcFirstLastPara="1" rIns="399050" wrap="square" tIns="3540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fact, findings, feelings, future</a:t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57095" y="3529903"/>
              <a:ext cx="3599338" cy="501840"/>
            </a:xfrm>
            <a:prstGeom prst="roundRect">
              <a:avLst>
                <a:gd fmla="val 16667" name="adj"/>
              </a:avLst>
            </a:prstGeom>
            <a:solidFill>
              <a:srgbClr val="A57C5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281593" y="3554401"/>
              <a:ext cx="3550342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6025" spcFirstLastPara="1" rIns="136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REFLECTIVE LEARNING</a:t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0" y="4833081"/>
              <a:ext cx="5141912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28C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57095" y="4582161"/>
              <a:ext cx="3599338" cy="501840"/>
            </a:xfrm>
            <a:prstGeom prst="roundRect">
              <a:avLst>
                <a:gd fmla="val 16667" name="adj"/>
              </a:avLst>
            </a:prstGeom>
            <a:solidFill>
              <a:srgbClr val="A28C6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281593" y="4606659"/>
              <a:ext cx="3550342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6025" spcFirstLastPara="1" rIns="136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ACTION LEARNING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>
            <a:off x="1523" y="-12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47" name="Google Shape;147;p3"/>
          <p:cNvGrpSpPr/>
          <p:nvPr/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48" name="Google Shape;148;p3"/>
            <p:cNvSpPr/>
            <p:nvPr/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3"/>
          <p:cNvSpPr txBox="1"/>
          <p:nvPr>
            <p:ph type="title"/>
          </p:nvPr>
        </p:nvSpPr>
        <p:spPr>
          <a:xfrm>
            <a:off x="1490145" y="2376862"/>
            <a:ext cx="2640646" cy="2104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ockwell"/>
              <a:buNone/>
            </a:pPr>
            <a:r>
              <a:rPr lang="en-US" sz="2300">
                <a:solidFill>
                  <a:srgbClr val="FFFFFF"/>
                </a:solidFill>
              </a:rPr>
              <a:t>FRANS </a:t>
            </a:r>
            <a:br>
              <a:rPr lang="en-US" sz="2300">
                <a:solidFill>
                  <a:srgbClr val="FFFFFF"/>
                </a:solidFill>
              </a:rPr>
            </a:br>
            <a:r>
              <a:rPr lang="en-US" sz="2300">
                <a:solidFill>
                  <a:srgbClr val="FFFFFF"/>
                </a:solidFill>
              </a:rPr>
              <a:t>ON BEING A FACILLITATOR:</a:t>
            </a:r>
            <a:br>
              <a:rPr lang="en-US" sz="2300">
                <a:solidFill>
                  <a:srgbClr val="FFFFFF"/>
                </a:solidFill>
              </a:rPr>
            </a:br>
            <a:br>
              <a:rPr lang="en-US" sz="2300">
                <a:solidFill>
                  <a:srgbClr val="FFFFFF"/>
                </a:solidFill>
              </a:rPr>
            </a:br>
            <a:r>
              <a:rPr lang="en-US" sz="2300">
                <a:solidFill>
                  <a:srgbClr val="FFFFFF"/>
                </a:solidFill>
              </a:rPr>
              <a:t>A FARMER &amp; </a:t>
            </a:r>
            <a:br>
              <a:rPr lang="en-US" sz="2300">
                <a:solidFill>
                  <a:srgbClr val="FFFFFF"/>
                </a:solidFill>
              </a:rPr>
            </a:br>
            <a:r>
              <a:rPr lang="en-US" sz="2300">
                <a:solidFill>
                  <a:srgbClr val="FFFFFF"/>
                </a:solidFill>
              </a:rPr>
              <a:t>A BRIDGEBUILDER</a:t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"/>
          <p:cNvSpPr txBox="1"/>
          <p:nvPr>
            <p:ph idx="1" type="body"/>
          </p:nvPr>
        </p:nvSpPr>
        <p:spPr>
          <a:xfrm>
            <a:off x="6081089" y="725394"/>
            <a:ext cx="5142658" cy="5407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5"/>
              <a:buFont typeface="Noto Sans Symbols"/>
              <a:buChar char="❑"/>
            </a:pPr>
            <a:r>
              <a:rPr lang="en-US" sz="1700"/>
              <a:t>Farmers believe seeds will grow in their own timeline.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5"/>
              <a:buFont typeface="Noto Sans Symbols"/>
              <a:buChar char="❑"/>
            </a:pPr>
            <a:r>
              <a:rPr lang="en-US" sz="1700"/>
              <a:t>Farmers do not pay attention to themselves, they pay attention to the field/the environment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5"/>
              <a:buFont typeface="Noto Sans Symbols"/>
              <a:buChar char="❑"/>
            </a:pPr>
            <a:r>
              <a:rPr lang="en-US" sz="1700"/>
              <a:t>Farmers pay attention to the field to ensure seeds can grow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5"/>
              <a:buFont typeface="Noto Sans Symbols"/>
              <a:buChar char="❑"/>
            </a:pPr>
            <a:r>
              <a:rPr lang="en-US" sz="1700"/>
              <a:t>As bridgebuilder, facillitators help: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5"/>
              <a:buFont typeface="Noto Sans Symbols"/>
              <a:buChar char="❑"/>
            </a:pPr>
            <a:r>
              <a:rPr lang="en-US" sz="1700"/>
              <a:t> connecting to the core as an individual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5"/>
              <a:buFont typeface="Noto Sans Symbols"/>
              <a:buChar char="❑"/>
            </a:pPr>
            <a:r>
              <a:rPr lang="en-US" sz="1700"/>
              <a:t>connecting to the positive core as a group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5"/>
              <a:buFont typeface="Noto Sans Symbols"/>
              <a:buChar char="❑"/>
            </a:pPr>
            <a:r>
              <a:rPr lang="en-US" sz="1700"/>
              <a:t>connecting to the positive core in the future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5"/>
              <a:buFont typeface="Noto Sans Symbols"/>
              <a:buChar char="❑"/>
            </a:pPr>
            <a:r>
              <a:rPr lang="en-US" sz="1700"/>
              <a:t>Bridgebuilders help shift from analysis paralysis to action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5"/>
              <a:buFont typeface="Noto Sans Symbols"/>
              <a:buChar char="❑"/>
            </a:pPr>
            <a:r>
              <a:rPr lang="en-US" sz="1700"/>
              <a:t>WHAT IF? to help Scenario Thinking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5"/>
              <a:buFont typeface="Noto Sans Symbols"/>
              <a:buChar char="❑"/>
            </a:pPr>
            <a:r>
              <a:rPr lang="en-US" sz="1700"/>
              <a:t>HOW MIGHT WE....? to foster Design Thinking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3048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1061035" y="1679569"/>
            <a:ext cx="3498864" cy="3498858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85000" ty="0" sy="85000"/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 txBox="1"/>
          <p:nvPr>
            <p:ph type="title"/>
          </p:nvPr>
        </p:nvSpPr>
        <p:spPr>
          <a:xfrm>
            <a:off x="1490145" y="2376862"/>
            <a:ext cx="2640646" cy="2104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ockwell"/>
              <a:buNone/>
            </a:pPr>
            <a:r>
              <a:rPr lang="en-US" sz="2300">
                <a:solidFill>
                  <a:srgbClr val="FFFFFF"/>
                </a:solidFill>
              </a:rPr>
              <a:t>FRANS </a:t>
            </a:r>
            <a:br>
              <a:rPr lang="en-US" sz="2300">
                <a:solidFill>
                  <a:srgbClr val="FFFFFF"/>
                </a:solidFill>
              </a:rPr>
            </a:br>
            <a:r>
              <a:rPr lang="en-US" sz="2300">
                <a:solidFill>
                  <a:srgbClr val="FFFFFF"/>
                </a:solidFill>
              </a:rPr>
              <a:t>ON BEING A FACILLITATOR:</a:t>
            </a:r>
            <a:br>
              <a:rPr lang="en-US" sz="2300">
                <a:solidFill>
                  <a:srgbClr val="FFFFFF"/>
                </a:solidFill>
              </a:rPr>
            </a:br>
            <a:br>
              <a:rPr lang="en-US" sz="2300">
                <a:solidFill>
                  <a:srgbClr val="FFFFFF"/>
                </a:solidFill>
              </a:rPr>
            </a:br>
            <a:r>
              <a:rPr lang="en-US" sz="2300">
                <a:solidFill>
                  <a:srgbClr val="FFFFFF"/>
                </a:solidFill>
              </a:rPr>
              <a:t>A FARMER &amp; </a:t>
            </a:r>
            <a:br>
              <a:rPr lang="en-US" sz="2300">
                <a:solidFill>
                  <a:srgbClr val="FFFFFF"/>
                </a:solidFill>
              </a:rPr>
            </a:br>
            <a:r>
              <a:rPr lang="en-US" sz="2300">
                <a:solidFill>
                  <a:srgbClr val="FFFFFF"/>
                </a:solidFill>
              </a:rPr>
              <a:t>A BRIDGEBUILDER</a:t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4"/>
          <p:cNvGrpSpPr/>
          <p:nvPr/>
        </p:nvGrpSpPr>
        <p:grpSpPr>
          <a:xfrm>
            <a:off x="6081713" y="1391921"/>
            <a:ext cx="5141912" cy="4257039"/>
            <a:chOff x="0" y="0"/>
            <a:chExt cx="5141912" cy="4257039"/>
          </a:xfrm>
        </p:grpSpPr>
        <p:cxnSp>
          <p:nvCxnSpPr>
            <p:cNvPr id="163" name="Google Shape;163;p4"/>
            <p:cNvCxnSpPr/>
            <p:nvPr/>
          </p:nvCxnSpPr>
          <p:spPr>
            <a:xfrm>
              <a:off x="0" y="0"/>
              <a:ext cx="5141912" cy="0"/>
            </a:xfrm>
            <a:prstGeom prst="straightConnector1">
              <a:avLst/>
            </a:prstGeom>
            <a:solidFill>
              <a:srgbClr val="9B2B1C"/>
            </a:solidFill>
            <a:ln cap="flat" cmpd="sng" w="12700">
              <a:solidFill>
                <a:srgbClr val="9B2B1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4"/>
            <p:cNvSpPr/>
            <p:nvPr/>
          </p:nvSpPr>
          <p:spPr>
            <a:xfrm>
              <a:off x="0" y="0"/>
              <a:ext cx="5141912" cy="1064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 txBox="1"/>
            <p:nvPr/>
          </p:nvSpPr>
          <p:spPr>
            <a:xfrm>
              <a:off x="0" y="0"/>
              <a:ext cx="5141912" cy="1064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I am here to serve</a:t>
              </a:r>
              <a:endParaRPr/>
            </a:p>
          </p:txBody>
        </p:sp>
        <p:cxnSp>
          <p:nvCxnSpPr>
            <p:cNvPr id="166" name="Google Shape;166;p4"/>
            <p:cNvCxnSpPr/>
            <p:nvPr/>
          </p:nvCxnSpPr>
          <p:spPr>
            <a:xfrm>
              <a:off x="0" y="1064259"/>
              <a:ext cx="5141912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4"/>
            <p:cNvSpPr/>
            <p:nvPr/>
          </p:nvSpPr>
          <p:spPr>
            <a:xfrm>
              <a:off x="0" y="1064259"/>
              <a:ext cx="5141912" cy="1064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 txBox="1"/>
            <p:nvPr/>
          </p:nvSpPr>
          <p:spPr>
            <a:xfrm>
              <a:off x="0" y="1064259"/>
              <a:ext cx="5141912" cy="1064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I am here to surface tacit knowledge </a:t>
              </a:r>
              <a:endParaRPr/>
            </a:p>
          </p:txBody>
        </p:sp>
        <p:cxnSp>
          <p:nvCxnSpPr>
            <p:cNvPr id="169" name="Google Shape;169;p4"/>
            <p:cNvCxnSpPr/>
            <p:nvPr/>
          </p:nvCxnSpPr>
          <p:spPr>
            <a:xfrm>
              <a:off x="0" y="2128519"/>
              <a:ext cx="5141912" cy="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Google Shape;170;p4"/>
            <p:cNvSpPr/>
            <p:nvPr/>
          </p:nvSpPr>
          <p:spPr>
            <a:xfrm>
              <a:off x="0" y="2128519"/>
              <a:ext cx="5141912" cy="1064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 txBox="1"/>
            <p:nvPr/>
          </p:nvSpPr>
          <p:spPr>
            <a:xfrm>
              <a:off x="0" y="2128519"/>
              <a:ext cx="5141912" cy="1064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I am here to cocreate an engaging environment</a:t>
              </a:r>
              <a:endParaRPr/>
            </a:p>
          </p:txBody>
        </p:sp>
        <p:cxnSp>
          <p:nvCxnSpPr>
            <p:cNvPr id="172" name="Google Shape;172;p4"/>
            <p:cNvCxnSpPr/>
            <p:nvPr/>
          </p:nvCxnSpPr>
          <p:spPr>
            <a:xfrm>
              <a:off x="0" y="3192780"/>
              <a:ext cx="5141912" cy="0"/>
            </a:xfrm>
            <a:prstGeom prst="straightConnector1">
              <a:avLst/>
            </a:prstGeom>
            <a:solidFill>
              <a:schemeClr val="accent5"/>
            </a:solidFill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3" name="Google Shape;173;p4"/>
            <p:cNvSpPr/>
            <p:nvPr/>
          </p:nvSpPr>
          <p:spPr>
            <a:xfrm>
              <a:off x="0" y="3192780"/>
              <a:ext cx="5141912" cy="1064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 txBox="1"/>
            <p:nvPr/>
          </p:nvSpPr>
          <p:spPr>
            <a:xfrm>
              <a:off x="0" y="3192780"/>
              <a:ext cx="5141912" cy="1064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I am here to contribute to prototyping the future 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3 GAPS </a:t>
            </a:r>
            <a:br>
              <a:rPr lang="en-US" sz="3600"/>
            </a:br>
            <a:r>
              <a:rPr lang="en-US" sz="3600"/>
              <a:t>FACILLITATORS HANDLE</a:t>
            </a: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531749" y="2262585"/>
            <a:ext cx="10965941" cy="4192109"/>
            <a:chOff x="3429" y="403305"/>
            <a:chExt cx="10965941" cy="4192109"/>
          </a:xfrm>
        </p:grpSpPr>
        <p:sp>
          <p:nvSpPr>
            <p:cNvPr id="181" name="Google Shape;181;p5"/>
            <p:cNvSpPr/>
            <p:nvPr/>
          </p:nvSpPr>
          <p:spPr>
            <a:xfrm>
              <a:off x="3429" y="403305"/>
              <a:ext cx="3343274" cy="1337309"/>
            </a:xfrm>
            <a:prstGeom prst="rect">
              <a:avLst/>
            </a:prstGeom>
            <a:solidFill>
              <a:srgbClr val="9B2B1C"/>
            </a:solidFill>
            <a:ln cap="flat" cmpd="sng" w="12700">
              <a:solidFill>
                <a:srgbClr val="9B2B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3429" y="403305"/>
              <a:ext cx="3343274" cy="1337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ckwel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mindset gap</a:t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429" y="1740614"/>
              <a:ext cx="3343274" cy="2854800"/>
            </a:xfrm>
            <a:prstGeom prst="rect">
              <a:avLst/>
            </a:prstGeom>
            <a:solidFill>
              <a:srgbClr val="DECCCB">
                <a:alpha val="89803"/>
              </a:srgbClr>
            </a:solidFill>
            <a:ln cap="flat" cmpd="sng" w="12700">
              <a:solidFill>
                <a:srgbClr val="DECC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3429" y="1740614"/>
              <a:ext cx="3343274" cy="28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from linear to system thinking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from reactive to creative</a:t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814762" y="403305"/>
              <a:ext cx="3343274" cy="1337309"/>
            </a:xfrm>
            <a:prstGeom prst="rect">
              <a:avLst/>
            </a:prstGeom>
            <a:solidFill>
              <a:srgbClr val="A3633D"/>
            </a:solidFill>
            <a:ln cap="flat" cmpd="sng" w="12700">
              <a:solidFill>
                <a:srgbClr val="A363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3814762" y="403305"/>
              <a:ext cx="3343274" cy="1337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ckwel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communication gap</a:t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814762" y="1740614"/>
              <a:ext cx="3343274" cy="2854800"/>
            </a:xfrm>
            <a:prstGeom prst="rect">
              <a:avLst/>
            </a:prstGeom>
            <a:solidFill>
              <a:srgbClr val="DDD3CE">
                <a:alpha val="89803"/>
              </a:srgbClr>
            </a:solidFill>
            <a:ln cap="flat" cmpd="sng" w="12700">
              <a:solidFill>
                <a:srgbClr val="DDD3C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3814762" y="1740614"/>
              <a:ext cx="3343274" cy="28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from debate to dialogue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from a focus on talking to a focus on listening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from exchanging answers (while hiding truth) to acknowledging truth</a:t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626096" y="403305"/>
              <a:ext cx="3343274" cy="1337309"/>
            </a:xfrm>
            <a:prstGeom prst="rect">
              <a:avLst/>
            </a:prstGeom>
            <a:solidFill>
              <a:srgbClr val="A28C67"/>
            </a:solidFill>
            <a:ln cap="flat" cmpd="sng" w="12700">
              <a:solidFill>
                <a:srgbClr val="A28C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7626096" y="403305"/>
              <a:ext cx="3343274" cy="1337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ckwel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knowing-doing gap</a:t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626096" y="1740614"/>
              <a:ext cx="3343274" cy="2854800"/>
            </a:xfrm>
            <a:prstGeom prst="rect">
              <a:avLst/>
            </a:prstGeom>
            <a:solidFill>
              <a:srgbClr val="DED9D2">
                <a:alpha val="89803"/>
              </a:srgbClr>
            </a:solidFill>
            <a:ln cap="flat" cmpd="sng" w="12700">
              <a:solidFill>
                <a:srgbClr val="DED9D2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 txBox="1"/>
            <p:nvPr/>
          </p:nvSpPr>
          <p:spPr>
            <a:xfrm>
              <a:off x="7626096" y="1740614"/>
              <a:ext cx="3343274" cy="28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we know too much but do too little</a:t>
              </a:r>
              <a:endParaRPr/>
            </a:p>
            <a:p>
              <a:pPr indent="-101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MENTAL MODEL</a:t>
            </a:r>
            <a:endParaRPr/>
          </a:p>
        </p:txBody>
      </p:sp>
      <p:sp>
        <p:nvSpPr>
          <p:cNvPr id="198" name="Google Shape;198;p6"/>
          <p:cNvSpPr txBox="1"/>
          <p:nvPr>
            <p:ph idx="1" type="body"/>
          </p:nvPr>
        </p:nvSpPr>
        <p:spPr>
          <a:xfrm>
            <a:off x="1069848" y="2121408"/>
            <a:ext cx="3715512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your mental model is the way you perceive facts and reality.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mental model is the end result of a structured thinking process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facillitator needs to understand their own mental models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journalling helps by improving inquiry:	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why do I think in this way?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what brings me into this certain context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etc</a:t>
            </a:r>
            <a:endParaRPr/>
          </a:p>
          <a:p>
            <a:pPr indent="-93011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83026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pic>
        <p:nvPicPr>
          <p:cNvPr descr="A close up of text on a white background&#10;&#10;Description automatically generated" id="199" name="Google Shape;1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4320" y="1168400"/>
            <a:ext cx="6588084" cy="510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MEET YOUR PARTICIPANTS</a:t>
            </a:r>
            <a:endParaRPr/>
          </a:p>
        </p:txBody>
      </p:sp>
      <p:sp>
        <p:nvSpPr>
          <p:cNvPr id="205" name="Google Shape;205;p7"/>
          <p:cNvSpPr txBox="1"/>
          <p:nvPr>
            <p:ph idx="2" type="body"/>
          </p:nvPr>
        </p:nvSpPr>
        <p:spPr>
          <a:xfrm>
            <a:off x="6512560" y="2987040"/>
            <a:ext cx="4429760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lang="en-US" sz="3200"/>
              <a:t>successful facilitator: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50"/>
              <a:buNone/>
            </a:pPr>
            <a:r>
              <a:rPr lang="en-US" sz="3000"/>
              <a:t>shift the Prisoners 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50"/>
              <a:buNone/>
            </a:pPr>
            <a:r>
              <a:rPr lang="en-US" sz="3000"/>
              <a:t>to be Explorers</a:t>
            </a:r>
            <a:endParaRPr/>
          </a:p>
        </p:txBody>
      </p:sp>
      <p:grpSp>
        <p:nvGrpSpPr>
          <p:cNvPr id="206" name="Google Shape;206;p7"/>
          <p:cNvGrpSpPr/>
          <p:nvPr/>
        </p:nvGrpSpPr>
        <p:grpSpPr>
          <a:xfrm>
            <a:off x="1249680" y="2127479"/>
            <a:ext cx="3667760" cy="3578399"/>
            <a:chOff x="0" y="920133"/>
            <a:chExt cx="3667760" cy="3578399"/>
          </a:xfrm>
        </p:grpSpPr>
        <p:sp>
          <p:nvSpPr>
            <p:cNvPr id="207" name="Google Shape;207;p7"/>
            <p:cNvSpPr/>
            <p:nvPr/>
          </p:nvSpPr>
          <p:spPr>
            <a:xfrm>
              <a:off x="0" y="920133"/>
              <a:ext cx="3667760" cy="818999"/>
            </a:xfrm>
            <a:prstGeom prst="roundRect">
              <a:avLst>
                <a:gd fmla="val 16667" name="adj"/>
              </a:avLst>
            </a:prstGeom>
            <a:blipFill rotWithShape="1">
              <a:blip r:embed="rId3">
                <a:alphaModFix/>
              </a:blip>
              <a:tile algn="tl" flip="none" tx="0" sx="60000" ty="0" sy="58999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 txBox="1"/>
            <p:nvPr/>
          </p:nvSpPr>
          <p:spPr>
            <a:xfrm>
              <a:off x="39980" y="960113"/>
              <a:ext cx="3587800" cy="7390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Rockwell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The Prisoners</a:t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0" y="1839933"/>
              <a:ext cx="3667760" cy="818999"/>
            </a:xfrm>
            <a:prstGeom prst="roundRect">
              <a:avLst>
                <a:gd fmla="val 16667" name="adj"/>
              </a:avLst>
            </a:prstGeom>
            <a:blipFill rotWithShape="1">
              <a:blip r:embed="rId4">
                <a:alphaModFix/>
              </a:blip>
              <a:tile algn="tl" flip="none" tx="0" sx="60000" ty="0" sy="58999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 txBox="1"/>
            <p:nvPr/>
          </p:nvSpPr>
          <p:spPr>
            <a:xfrm>
              <a:off x="39980" y="1879913"/>
              <a:ext cx="3587800" cy="7390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Rockwell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The Vacationers</a:t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0" y="2759733"/>
              <a:ext cx="3667760" cy="818999"/>
            </a:xfrm>
            <a:prstGeom prst="roundRect">
              <a:avLst>
                <a:gd fmla="val 16667" name="adj"/>
              </a:avLst>
            </a:prstGeom>
            <a:blipFill rotWithShape="1">
              <a:blip r:embed="rId5">
                <a:alphaModFix/>
              </a:blip>
              <a:tile algn="tl" flip="none" tx="0" sx="60000" ty="0" sy="58999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 txBox="1"/>
            <p:nvPr/>
          </p:nvSpPr>
          <p:spPr>
            <a:xfrm>
              <a:off x="39980" y="2799713"/>
              <a:ext cx="3587800" cy="7390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Rockwell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The Smart-Ass</a:t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0" y="3679533"/>
              <a:ext cx="3667760" cy="818999"/>
            </a:xfrm>
            <a:prstGeom prst="roundRect">
              <a:avLst>
                <a:gd fmla="val 16667" name="adj"/>
              </a:avLst>
            </a:prstGeom>
            <a:blipFill rotWithShape="1">
              <a:blip r:embed="rId6">
                <a:alphaModFix/>
              </a:blip>
              <a:tile algn="tl" flip="none" tx="0" sx="60000" ty="0" sy="58999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 txBox="1"/>
            <p:nvPr/>
          </p:nvSpPr>
          <p:spPr>
            <a:xfrm>
              <a:off x="39980" y="3719513"/>
              <a:ext cx="3587800" cy="7390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Rockwell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The Explorer</a:t>
              </a:r>
              <a:endParaRPr/>
            </a:p>
          </p:txBody>
        </p:sp>
      </p:grpSp>
      <p:sp>
        <p:nvSpPr>
          <p:cNvPr id="215" name="Google Shape;215;p7"/>
          <p:cNvSpPr/>
          <p:nvPr/>
        </p:nvSpPr>
        <p:spPr>
          <a:xfrm>
            <a:off x="5334000" y="2093976"/>
            <a:ext cx="762000" cy="3575304"/>
          </a:xfrm>
          <a:prstGeom prst="chevron">
            <a:avLst>
              <a:gd fmla="val 50000" name="adj"/>
            </a:avLst>
          </a:prstGeom>
          <a:blipFill rotWithShape="1">
            <a:blip r:embed="rId7">
              <a:alphaModFix/>
            </a:blip>
            <a:tile algn="tl" flip="none" tx="0" sx="60000" ty="0" sy="58999"/>
          </a:blip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00"/>
              <a:buFont typeface="Rockwell"/>
              <a:buNone/>
            </a:pPr>
            <a:r>
              <a:rPr lang="en-US" sz="4600"/>
              <a:t>FEEDBACK LOOP:</a:t>
            </a:r>
            <a:br>
              <a:rPr lang="en-US" sz="4600"/>
            </a:br>
            <a:r>
              <a:rPr lang="en-US" sz="4600"/>
              <a:t>TO ASSESS YOUR KEY INDICATORS OF SUCCESS</a:t>
            </a: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22" name="Google Shape;222;p8"/>
          <p:cNvGrpSpPr/>
          <p:nvPr/>
        </p:nvGrpSpPr>
        <p:grpSpPr>
          <a:xfrm>
            <a:off x="1069747" y="3486779"/>
            <a:ext cx="10055680" cy="1558630"/>
            <a:chOff x="2947" y="1101389"/>
            <a:chExt cx="10055680" cy="1558630"/>
          </a:xfrm>
        </p:grpSpPr>
        <p:sp>
          <p:nvSpPr>
            <p:cNvPr id="223" name="Google Shape;223;p8"/>
            <p:cNvSpPr/>
            <p:nvPr/>
          </p:nvSpPr>
          <p:spPr>
            <a:xfrm>
              <a:off x="2947" y="1101389"/>
              <a:ext cx="2104677" cy="1336469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tile algn="tl" flip="none" tx="0" sx="60000" ty="0" sy="58999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236800" y="1323550"/>
              <a:ext cx="2104677" cy="1336469"/>
            </a:xfrm>
            <a:prstGeom prst="roundRect">
              <a:avLst>
                <a:gd fmla="val 10000" name="adj"/>
              </a:avLst>
            </a:prstGeom>
            <a:solidFill>
              <a:srgbClr val="EFCECA">
                <a:alpha val="89803"/>
              </a:srgbClr>
            </a:solidFill>
            <a:ln cap="flat" cmpd="sng" w="9525">
              <a:solidFill>
                <a:srgbClr val="D346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 txBox="1"/>
            <p:nvPr/>
          </p:nvSpPr>
          <p:spPr>
            <a:xfrm>
              <a:off x="275944" y="1362694"/>
              <a:ext cx="2026389" cy="1258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Rockwel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the prisoners shift to be explorers</a:t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2575330" y="1101389"/>
              <a:ext cx="2104677" cy="1336469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tile algn="tl" flip="none" tx="0" sx="60000" ty="0" sy="58999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2809183" y="1323550"/>
              <a:ext cx="2104677" cy="1336469"/>
            </a:xfrm>
            <a:prstGeom prst="roundRect">
              <a:avLst>
                <a:gd fmla="val 10000" name="adj"/>
              </a:avLst>
            </a:prstGeom>
            <a:solidFill>
              <a:srgbClr val="EFCECA">
                <a:alpha val="89803"/>
              </a:srgbClr>
            </a:solidFill>
            <a:ln cap="flat" cmpd="sng" w="9525">
              <a:solidFill>
                <a:srgbClr val="D346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 txBox="1"/>
            <p:nvPr/>
          </p:nvSpPr>
          <p:spPr>
            <a:xfrm>
              <a:off x="2848327" y="1362694"/>
              <a:ext cx="2026389" cy="1258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Rockwel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energy of the room</a:t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147714" y="1101389"/>
              <a:ext cx="2104677" cy="1336469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tile algn="tl" flip="none" tx="0" sx="60000" ty="0" sy="58999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381567" y="1323550"/>
              <a:ext cx="2104677" cy="1336469"/>
            </a:xfrm>
            <a:prstGeom prst="roundRect">
              <a:avLst>
                <a:gd fmla="val 10000" name="adj"/>
              </a:avLst>
            </a:prstGeom>
            <a:solidFill>
              <a:srgbClr val="EFCECA">
                <a:alpha val="89803"/>
              </a:srgbClr>
            </a:solidFill>
            <a:ln cap="flat" cmpd="sng" w="9525">
              <a:solidFill>
                <a:srgbClr val="D346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 txBox="1"/>
            <p:nvPr/>
          </p:nvSpPr>
          <p:spPr>
            <a:xfrm>
              <a:off x="5420711" y="1362694"/>
              <a:ext cx="2026389" cy="1258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Rockwel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quality of questions</a:t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720097" y="1101389"/>
              <a:ext cx="2104677" cy="1336469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tile algn="tl" flip="none" tx="0" sx="60000" ty="0" sy="58999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953950" y="1323550"/>
              <a:ext cx="2104677" cy="1336469"/>
            </a:xfrm>
            <a:prstGeom prst="roundRect">
              <a:avLst>
                <a:gd fmla="val 10000" name="adj"/>
              </a:avLst>
            </a:prstGeom>
            <a:solidFill>
              <a:srgbClr val="EFCECA">
                <a:alpha val="89803"/>
              </a:srgbClr>
            </a:solidFill>
            <a:ln cap="flat" cmpd="sng" w="9525">
              <a:solidFill>
                <a:srgbClr val="D346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 txBox="1"/>
            <p:nvPr/>
          </p:nvSpPr>
          <p:spPr>
            <a:xfrm>
              <a:off x="7993094" y="1362694"/>
              <a:ext cx="2026389" cy="1258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Rockwel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head-hands-heart intelligences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/>
          <p:nvPr/>
        </p:nvSpPr>
        <p:spPr>
          <a:xfrm>
            <a:off x="3048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1061035" y="1679569"/>
            <a:ext cx="3498864" cy="3498858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85000" ty="0" sy="85000"/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9"/>
          <p:cNvSpPr txBox="1"/>
          <p:nvPr>
            <p:ph type="title"/>
          </p:nvPr>
        </p:nvSpPr>
        <p:spPr>
          <a:xfrm>
            <a:off x="1490145" y="2376862"/>
            <a:ext cx="2640646" cy="2104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ckwell"/>
              <a:buNone/>
            </a:pPr>
            <a:r>
              <a:rPr lang="en-US" sz="3000">
                <a:solidFill>
                  <a:srgbClr val="FFFFFF"/>
                </a:solidFill>
              </a:rPr>
              <a:t>AS A FACILLITATOR</a:t>
            </a:r>
            <a:endParaRPr/>
          </a:p>
        </p:txBody>
      </p:sp>
      <p:sp>
        <p:nvSpPr>
          <p:cNvPr id="243" name="Google Shape;243;p9"/>
          <p:cNvSpPr/>
          <p:nvPr/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9"/>
          <p:cNvGrpSpPr/>
          <p:nvPr/>
        </p:nvGrpSpPr>
        <p:grpSpPr>
          <a:xfrm>
            <a:off x="6081713" y="727982"/>
            <a:ext cx="5141911" cy="5402035"/>
            <a:chOff x="0" y="2494"/>
            <a:chExt cx="5141911" cy="5402035"/>
          </a:xfrm>
        </p:grpSpPr>
        <p:sp>
          <p:nvSpPr>
            <p:cNvPr id="245" name="Google Shape;245;p9"/>
            <p:cNvSpPr/>
            <p:nvPr/>
          </p:nvSpPr>
          <p:spPr>
            <a:xfrm>
              <a:off x="1028382" y="2494"/>
              <a:ext cx="4113529" cy="1292352"/>
            </a:xfrm>
            <a:prstGeom prst="rect">
              <a:avLst/>
            </a:prstGeom>
            <a:solidFill>
              <a:srgbClr val="DBD7D7">
                <a:alpha val="89803"/>
              </a:srgbClr>
            </a:solidFill>
            <a:ln cap="flat" cmpd="sng" w="12700">
              <a:solidFill>
                <a:srgbClr val="DBD7D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 txBox="1"/>
            <p:nvPr/>
          </p:nvSpPr>
          <p:spPr>
            <a:xfrm>
              <a:off x="1028382" y="2494"/>
              <a:ext cx="4113529" cy="129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8250" lIns="79800" spcFirstLastPara="1" rIns="79800" wrap="square" tIns="32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ckwel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stay cool, don’t be reactive and emotional</a:t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0" y="2494"/>
              <a:ext cx="1028382" cy="129235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 txBox="1"/>
            <p:nvPr/>
          </p:nvSpPr>
          <p:spPr>
            <a:xfrm>
              <a:off x="0" y="2494"/>
              <a:ext cx="1028382" cy="129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650" lIns="54400" spcFirstLastPara="1" rIns="54400" wrap="square" tIns="12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Stay</a:t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28382" y="1372389"/>
              <a:ext cx="4113529" cy="1292352"/>
            </a:xfrm>
            <a:prstGeom prst="rect">
              <a:avLst/>
            </a:prstGeom>
            <a:solidFill>
              <a:srgbClr val="D9D4D4">
                <a:alpha val="89803"/>
              </a:srgbClr>
            </a:solidFill>
            <a:ln cap="flat" cmpd="sng" w="12700">
              <a:solidFill>
                <a:srgbClr val="D9D4D4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 txBox="1"/>
            <p:nvPr/>
          </p:nvSpPr>
          <p:spPr>
            <a:xfrm>
              <a:off x="1028382" y="1372389"/>
              <a:ext cx="4113529" cy="129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8250" lIns="79800" spcFirstLastPara="1" rIns="79800" wrap="square" tIns="32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ckwel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stay true to your mental model : you are serving people to move forward</a:t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0" y="1372389"/>
              <a:ext cx="1028382" cy="1292352"/>
            </a:xfrm>
            <a:prstGeom prst="rect">
              <a:avLst/>
            </a:prstGeom>
            <a:solidFill>
              <a:srgbClr val="75758D"/>
            </a:solidFill>
            <a:ln cap="flat" cmpd="sng" w="12700">
              <a:solidFill>
                <a:srgbClr val="7575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 txBox="1"/>
            <p:nvPr/>
          </p:nvSpPr>
          <p:spPr>
            <a:xfrm>
              <a:off x="0" y="1372389"/>
              <a:ext cx="1028382" cy="129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650" lIns="54400" spcFirstLastPara="1" rIns="54400" wrap="square" tIns="12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Stay</a:t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028382" y="2742283"/>
              <a:ext cx="4113529" cy="1292352"/>
            </a:xfrm>
            <a:prstGeom prst="rect">
              <a:avLst/>
            </a:prstGeom>
            <a:solidFill>
              <a:srgbClr val="D9D1D1">
                <a:alpha val="89803"/>
              </a:srgbClr>
            </a:solidFill>
            <a:ln cap="flat" cmpd="sng" w="12700">
              <a:solidFill>
                <a:srgbClr val="D9D1D1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 txBox="1"/>
            <p:nvPr/>
          </p:nvSpPr>
          <p:spPr>
            <a:xfrm>
              <a:off x="1028382" y="2742283"/>
              <a:ext cx="4113529" cy="129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8250" lIns="79800" spcFirstLastPara="1" rIns="79800" wrap="square" tIns="32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ckwel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when facing challenging ideas, acknowledge that in social context, there is no right or wrong answer. What matters is Appropriate vs Inappropriate</a:t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0" y="2742283"/>
              <a:ext cx="1028382" cy="1292352"/>
            </a:xfrm>
            <a:prstGeom prst="rect">
              <a:avLst/>
            </a:prstGeom>
            <a:solidFill>
              <a:srgbClr val="688968"/>
            </a:solidFill>
            <a:ln cap="flat" cmpd="sng" w="12700">
              <a:solidFill>
                <a:srgbClr val="6889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0" y="2742283"/>
              <a:ext cx="1028382" cy="129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650" lIns="54400" spcFirstLastPara="1" rIns="54400" wrap="square" tIns="12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Acknow ledge</a:t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1028382" y="4112177"/>
              <a:ext cx="4113529" cy="1292352"/>
            </a:xfrm>
            <a:prstGeom prst="rect">
              <a:avLst/>
            </a:prstGeom>
            <a:solidFill>
              <a:srgbClr val="D7CFCF">
                <a:alpha val="89803"/>
              </a:srgbClr>
            </a:solidFill>
            <a:ln cap="flat" cmpd="sng" w="12700">
              <a:solidFill>
                <a:srgbClr val="D7CF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1028382" y="4112177"/>
              <a:ext cx="4113529" cy="129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8250" lIns="79800" spcFirstLastPara="1" rIns="79800" wrap="square" tIns="32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ckwel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when needs to convey your own ideas, remember to stay true to your intention: to share your voice SINCERELY, not to challenge participant’s ideas</a:t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0" y="4112177"/>
              <a:ext cx="1028382" cy="1292352"/>
            </a:xfrm>
            <a:prstGeom prst="rect">
              <a:avLst/>
            </a:prstGeom>
            <a:solidFill>
              <a:srgbClr val="845C5C"/>
            </a:solidFill>
            <a:ln cap="flat" cmpd="sng" w="12700">
              <a:solidFill>
                <a:srgbClr val="845C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 txBox="1"/>
            <p:nvPr/>
          </p:nvSpPr>
          <p:spPr>
            <a:xfrm>
              <a:off x="0" y="4112177"/>
              <a:ext cx="1028382" cy="1292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650" lIns="54400" spcFirstLastPara="1" rIns="54400" wrap="square" tIns="12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Remember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2020-05-06T16:43:32Z</dcterms:created>
  <dc:creator>Alissa Wahid</dc:creator>
</cp:coreProperties>
</file>