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  <p:sldId id="333" r:id="rId3"/>
    <p:sldId id="351" r:id="rId4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84" y="-2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89F7-8A42-4AD9-A7F4-25A36BCDA7B8}" type="datetimeFigureOut">
              <a:rPr lang="ar-EG" smtClean="0"/>
              <a:t>13/04/1443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6A7-67D0-41C8-AAD1-EFC9BB0C80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9413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89F7-8A42-4AD9-A7F4-25A36BCDA7B8}" type="datetimeFigureOut">
              <a:rPr lang="ar-EG" smtClean="0"/>
              <a:t>13/04/1443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6A7-67D0-41C8-AAD1-EFC9BB0C80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6931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89F7-8A42-4AD9-A7F4-25A36BCDA7B8}" type="datetimeFigureOut">
              <a:rPr lang="ar-EG" smtClean="0"/>
              <a:t>13/04/1443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6A7-67D0-41C8-AAD1-EFC9BB0C80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1623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2956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53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89F7-8A42-4AD9-A7F4-25A36BCDA7B8}" type="datetimeFigureOut">
              <a:rPr lang="ar-EG" smtClean="0"/>
              <a:t>13/04/1443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6A7-67D0-41C8-AAD1-EFC9BB0C80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160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89F7-8A42-4AD9-A7F4-25A36BCDA7B8}" type="datetimeFigureOut">
              <a:rPr lang="ar-EG" smtClean="0"/>
              <a:t>13/04/1443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6A7-67D0-41C8-AAD1-EFC9BB0C80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004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89F7-8A42-4AD9-A7F4-25A36BCDA7B8}" type="datetimeFigureOut">
              <a:rPr lang="ar-EG" smtClean="0"/>
              <a:t>13/04/1443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6A7-67D0-41C8-AAD1-EFC9BB0C80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7668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89F7-8A42-4AD9-A7F4-25A36BCDA7B8}" type="datetimeFigureOut">
              <a:rPr lang="ar-EG" smtClean="0"/>
              <a:t>13/04/1443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6A7-67D0-41C8-AAD1-EFC9BB0C80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4611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89F7-8A42-4AD9-A7F4-25A36BCDA7B8}" type="datetimeFigureOut">
              <a:rPr lang="ar-EG" smtClean="0"/>
              <a:t>13/04/1443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6A7-67D0-41C8-AAD1-EFC9BB0C80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8429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89F7-8A42-4AD9-A7F4-25A36BCDA7B8}" type="datetimeFigureOut">
              <a:rPr lang="ar-EG" smtClean="0"/>
              <a:t>13/04/1443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6A7-67D0-41C8-AAD1-EFC9BB0C80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9638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89F7-8A42-4AD9-A7F4-25A36BCDA7B8}" type="datetimeFigureOut">
              <a:rPr lang="ar-EG" smtClean="0"/>
              <a:t>13/04/1443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6A7-67D0-41C8-AAD1-EFC9BB0C80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4237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89F7-8A42-4AD9-A7F4-25A36BCDA7B8}" type="datetimeFigureOut">
              <a:rPr lang="ar-EG" smtClean="0"/>
              <a:t>13/04/1443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6A7-67D0-41C8-AAD1-EFC9BB0C80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4654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B89F7-8A42-4AD9-A7F4-25A36BCDA7B8}" type="datetimeFigureOut">
              <a:rPr lang="ar-EG" smtClean="0"/>
              <a:t>13/04/1443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746A7-67D0-41C8-AAD1-EFC9BB0C80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2429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912811" y="1434383"/>
            <a:ext cx="595533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JATI DIRI</a:t>
            </a:r>
          </a:p>
          <a:p>
            <a:r>
              <a:rPr lang="en-US" altLang="ko-KR" sz="3600" b="1" dirty="0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APARATUR SIPIL </a:t>
            </a:r>
            <a:r>
              <a:rPr lang="en-US" altLang="ko-KR" sz="3600" b="1" dirty="0" smtClean="0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NEGARA KEMENTERIAN AGAMA</a:t>
            </a:r>
            <a:endParaRPr lang="ko-KR" altLang="en-US" sz="3600" b="1" dirty="0">
              <a:solidFill>
                <a:schemeClr val="bg1"/>
              </a:solidFill>
              <a:latin typeface="Avenir Next LT Pro" panose="020B0504020202020204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5932961" y="3725544"/>
            <a:ext cx="595527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Modul </a:t>
            </a:r>
            <a:r>
              <a:rPr lang="en-US" altLang="ko-KR" sz="2000" dirty="0" err="1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Paparan</a:t>
            </a:r>
            <a:endParaRPr lang="en-US" altLang="ko-KR" sz="2000" dirty="0">
              <a:solidFill>
                <a:schemeClr val="bg1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r>
              <a:rPr lang="en-US" altLang="ko-KR" sz="2000" dirty="0" err="1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Orientasi</a:t>
            </a:r>
            <a:r>
              <a:rPr lang="en-US" altLang="ko-KR" sz="2000" dirty="0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Penguatan</a:t>
            </a:r>
            <a:r>
              <a:rPr lang="en-US" altLang="ko-KR" sz="2000" dirty="0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Moderasi</a:t>
            </a:r>
            <a:r>
              <a:rPr lang="en-US" altLang="ko-KR" sz="2000" dirty="0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Beragama</a:t>
            </a:r>
            <a:endParaRPr lang="ko-KR" altLang="en-US" sz="2000" dirty="0">
              <a:solidFill>
                <a:schemeClr val="bg1"/>
              </a:solidFill>
              <a:latin typeface="Avenir Next LT Pro" panose="020B0504020202020204" pitchFamily="34" charset="0"/>
              <a:cs typeface="Arial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A286F7-AE29-4E8C-991E-0549C198018B}"/>
              </a:ext>
            </a:extLst>
          </p:cNvPr>
          <p:cNvCxnSpPr/>
          <p:nvPr/>
        </p:nvCxnSpPr>
        <p:spPr>
          <a:xfrm>
            <a:off x="5953509" y="3584252"/>
            <a:ext cx="502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2207" y="339509"/>
            <a:ext cx="6419746" cy="84911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Avenir Next LT Pro" panose="020B0504020202020204" pitchFamily="34" charset="0"/>
              </a:rPr>
              <a:t>KAPASITAS ASN KEMENAG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Avenir Next LT Pro" panose="020B0504020202020204" pitchFamily="34" charset="0"/>
              </a:rPr>
              <a:t>DALAM PENGUATAN MODERASI BERAGAMA</a:t>
            </a:r>
          </a:p>
        </p:txBody>
      </p:sp>
      <p:sp>
        <p:nvSpPr>
          <p:cNvPr id="3" name="Donut 77">
            <a:extLst>
              <a:ext uri="{FF2B5EF4-FFF2-40B4-BE49-F238E27FC236}">
                <a16:creationId xmlns:a16="http://schemas.microsoft.com/office/drawing/2014/main" id="{E52CF753-A201-4EAD-A7F3-230E1F2997E2}"/>
              </a:ext>
            </a:extLst>
          </p:cNvPr>
          <p:cNvSpPr/>
          <p:nvPr/>
        </p:nvSpPr>
        <p:spPr>
          <a:xfrm>
            <a:off x="4795748" y="1810290"/>
            <a:ext cx="3114206" cy="3114206"/>
          </a:xfrm>
          <a:prstGeom prst="donu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1B2695-24E2-4214-A3BF-540ED0551258}"/>
              </a:ext>
            </a:extLst>
          </p:cNvPr>
          <p:cNvSpPr/>
          <p:nvPr/>
        </p:nvSpPr>
        <p:spPr>
          <a:xfrm>
            <a:off x="5467284" y="2481826"/>
            <a:ext cx="1771134" cy="17711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Donut 26">
            <a:extLst>
              <a:ext uri="{FF2B5EF4-FFF2-40B4-BE49-F238E27FC236}">
                <a16:creationId xmlns:a16="http://schemas.microsoft.com/office/drawing/2014/main" id="{6C9D62BF-4C4D-45CD-BF36-1D21145F1287}"/>
              </a:ext>
            </a:extLst>
          </p:cNvPr>
          <p:cNvSpPr/>
          <p:nvPr/>
        </p:nvSpPr>
        <p:spPr>
          <a:xfrm>
            <a:off x="4444638" y="1459180"/>
            <a:ext cx="3816424" cy="3816424"/>
          </a:xfrm>
          <a:prstGeom prst="donut">
            <a:avLst>
              <a:gd name="adj" fmla="val 37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697FED-8D80-49F2-AD9E-23EE1977E04B}"/>
              </a:ext>
            </a:extLst>
          </p:cNvPr>
          <p:cNvGrpSpPr/>
          <p:nvPr/>
        </p:nvGrpSpPr>
        <p:grpSpPr>
          <a:xfrm rot="12600000">
            <a:off x="5009423" y="4109773"/>
            <a:ext cx="979049" cy="1469591"/>
            <a:chOff x="5093002" y="2426934"/>
            <a:chExt cx="2232248" cy="3350691"/>
          </a:xfrm>
          <a:solidFill>
            <a:schemeClr val="accent6"/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F76C67-0A80-40AD-BDEC-FB0D92555A97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id="{D8768FD8-D2B5-4254-9CC1-75AB25F4A93E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id="{D4D8257B-F344-40DD-87FF-17C347797E19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">
                <a:extLst>
                  <a:ext uri="{FF2B5EF4-FFF2-40B4-BE49-F238E27FC236}">
                    <a16:creationId xmlns:a16="http://schemas.microsoft.com/office/drawing/2014/main" id="{BF194558-7567-4A28-9072-235F5A5105F4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Oval 1">
                <a:extLst>
                  <a:ext uri="{FF2B5EF4-FFF2-40B4-BE49-F238E27FC236}">
                    <a16:creationId xmlns:a16="http://schemas.microsoft.com/office/drawing/2014/main" id="{2F1EB75A-4A61-46C1-98FA-EC8CD4FCDA67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E4835110-5FE4-4114-AC54-16E7733E5E99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80BCDB-8803-4D31-AD8A-367074161301}"/>
              </a:ext>
            </a:extLst>
          </p:cNvPr>
          <p:cNvGrpSpPr/>
          <p:nvPr/>
        </p:nvGrpSpPr>
        <p:grpSpPr>
          <a:xfrm rot="16200000">
            <a:off x="4173434" y="2632598"/>
            <a:ext cx="979049" cy="1469591"/>
            <a:chOff x="5093002" y="2426934"/>
            <a:chExt cx="2232248" cy="3350691"/>
          </a:xfrm>
          <a:solidFill>
            <a:schemeClr val="accent5"/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B3F95A6-D594-4DF1-94F4-6E977B4D23B6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id="{D2EF55B2-F807-49B5-9288-2AF6F9D41803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id="{38DE1EA6-BE77-4B06-B71D-4890D8F70D8C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54572260-CC7B-403D-A9C9-60B7834880F8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id="{44E4EF9E-61F0-40A6-B0D2-9753855311A1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9EBF8CBC-039E-4467-83D1-3AC65A46E560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8EED6C-3641-43FA-BD86-F9E17AEA61D6}"/>
              </a:ext>
            </a:extLst>
          </p:cNvPr>
          <p:cNvGrpSpPr/>
          <p:nvPr/>
        </p:nvGrpSpPr>
        <p:grpSpPr>
          <a:xfrm rot="9000000" flipH="1">
            <a:off x="6748896" y="4109773"/>
            <a:ext cx="979049" cy="1469591"/>
            <a:chOff x="5093002" y="2426934"/>
            <a:chExt cx="2232248" cy="3350691"/>
          </a:xfrm>
          <a:solidFill>
            <a:schemeClr val="accent3"/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77DBCA8-EA6D-4EA4-B73F-B060860CAD28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id="{92876599-1813-4F32-A973-292EBD607BC6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id="{53861AFA-9D5F-417F-AF7F-6EDD722CF949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94F5CEDB-D63C-4DEA-BF25-E8331CFA0191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id="{BB1BE1C5-7D7F-49CF-AC48-FDC6044E7F41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75A59B59-99CE-4524-BE3D-26BA69AF4814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714F51-51BF-4D5F-AC17-96DBE0B5316B}"/>
              </a:ext>
            </a:extLst>
          </p:cNvPr>
          <p:cNvGrpSpPr/>
          <p:nvPr/>
        </p:nvGrpSpPr>
        <p:grpSpPr>
          <a:xfrm rot="1800000" flipH="1">
            <a:off x="6748896" y="1121657"/>
            <a:ext cx="979049" cy="1469591"/>
            <a:chOff x="5093002" y="2426934"/>
            <a:chExt cx="2232248" cy="3350691"/>
          </a:xfrm>
          <a:solidFill>
            <a:schemeClr val="accent1"/>
          </a:solidFill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2FC82D-2CEB-43DB-B0A4-3DEC141E2218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37" name="Oval 1">
                <a:extLst>
                  <a:ext uri="{FF2B5EF4-FFF2-40B4-BE49-F238E27FC236}">
                    <a16:creationId xmlns:a16="http://schemas.microsoft.com/office/drawing/2014/main" id="{FE2330E7-EE3D-4EE0-8C12-DCE18BC57EC3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id="{7353C0EC-0244-4E51-92EB-2F4E880D088D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id="{B0A93D68-833D-413F-9EA2-9EEFB6661083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id="{A369A810-4057-4833-AF35-5E6DE92D3DA2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A757B5A3-55C8-4DE1-9B04-555FB90A5FB3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2E4ED0-609B-4E85-BEA0-69392E230701}"/>
              </a:ext>
            </a:extLst>
          </p:cNvPr>
          <p:cNvGrpSpPr/>
          <p:nvPr/>
        </p:nvGrpSpPr>
        <p:grpSpPr>
          <a:xfrm rot="5400000" flipH="1">
            <a:off x="7584885" y="2632598"/>
            <a:ext cx="979049" cy="1469591"/>
            <a:chOff x="5093002" y="2426934"/>
            <a:chExt cx="2232248" cy="3350691"/>
          </a:xfrm>
          <a:solidFill>
            <a:schemeClr val="accent2"/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EE16EE9-2C05-45FE-8155-1E23EC83560E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id="{A40FAE59-05FA-4D88-B982-167D60FA17D8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1">
                <a:extLst>
                  <a:ext uri="{FF2B5EF4-FFF2-40B4-BE49-F238E27FC236}">
                    <a16:creationId xmlns:a16="http://schemas.microsoft.com/office/drawing/2014/main" id="{78D698C9-1BAC-4A9C-84B3-45ABC6342D9A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id="{F5EFC822-7BB9-4379-BCD3-896F04F6DDAC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id="{FC8CFB35-0D01-421B-B4CD-DF7209DAD0A9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7D2AF9F3-8369-4B30-8988-EA85FFE1B780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04D7AC07-17F0-4D10-A8F4-447A3E6E46A3}"/>
              </a:ext>
            </a:extLst>
          </p:cNvPr>
          <p:cNvSpPr/>
          <p:nvPr/>
        </p:nvSpPr>
        <p:spPr>
          <a:xfrm>
            <a:off x="7014614" y="1307896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A19AF83-4218-49C5-879B-C50FCDEB6BE4}"/>
              </a:ext>
            </a:extLst>
          </p:cNvPr>
          <p:cNvSpPr/>
          <p:nvPr/>
        </p:nvSpPr>
        <p:spPr>
          <a:xfrm>
            <a:off x="5039859" y="1307896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BB9AB9B-682B-4E60-93E7-038A3C9C9825}"/>
              </a:ext>
            </a:extLst>
          </p:cNvPr>
          <p:cNvSpPr/>
          <p:nvPr/>
        </p:nvSpPr>
        <p:spPr>
          <a:xfrm>
            <a:off x="4063895" y="3031249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1D3263-B325-48E7-9EA6-435E78959E92}"/>
              </a:ext>
            </a:extLst>
          </p:cNvPr>
          <p:cNvSpPr/>
          <p:nvPr/>
        </p:nvSpPr>
        <p:spPr>
          <a:xfrm>
            <a:off x="5039314" y="4668638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495C78-3895-43EC-9E1D-0FB197FDA8B6}"/>
              </a:ext>
            </a:extLst>
          </p:cNvPr>
          <p:cNvSpPr/>
          <p:nvPr/>
        </p:nvSpPr>
        <p:spPr>
          <a:xfrm>
            <a:off x="7024066" y="4678162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6D66AD2-9A55-411B-B141-7729BDF2380D}"/>
              </a:ext>
            </a:extLst>
          </p:cNvPr>
          <p:cNvSpPr/>
          <p:nvPr/>
        </p:nvSpPr>
        <p:spPr>
          <a:xfrm>
            <a:off x="7970936" y="3031249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292A10-8153-4544-92B1-1BBC83500AF1}"/>
              </a:ext>
            </a:extLst>
          </p:cNvPr>
          <p:cNvGrpSpPr/>
          <p:nvPr/>
        </p:nvGrpSpPr>
        <p:grpSpPr>
          <a:xfrm>
            <a:off x="8007671" y="1185108"/>
            <a:ext cx="4146657" cy="1446550"/>
            <a:chOff x="2551705" y="4283314"/>
            <a:chExt cx="2357003" cy="144655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E247C8-0094-4060-B01D-89354DCA7AF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Memahami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nilai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universal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ajaran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agama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Memahami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argumentasi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teologis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MB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Memahami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indikator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MB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Bersedia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menghormati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keyakinan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umat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agama lain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37CFCE-9F76-46EF-960D-195C9B0FC44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Avenir Next LT Pro" panose="020B0504020202020204" pitchFamily="34" charset="0"/>
                  <a:cs typeface="Arial" pitchFamily="34" charset="0"/>
                </a:rPr>
                <a:t>WAWASAN KEAGAMAAN</a:t>
              </a:r>
              <a:endParaRPr lang="ko-KR" altLang="en-US" sz="1400" b="1" dirty="0">
                <a:solidFill>
                  <a:schemeClr val="accent1"/>
                </a:solidFill>
                <a:latin typeface="Avenir Next LT Pro" panose="020B05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BB3270-8F05-471C-AFFF-6123301DEB9F}"/>
              </a:ext>
            </a:extLst>
          </p:cNvPr>
          <p:cNvGrpSpPr/>
          <p:nvPr/>
        </p:nvGrpSpPr>
        <p:grpSpPr>
          <a:xfrm>
            <a:off x="8901706" y="2896910"/>
            <a:ext cx="2837898" cy="1446550"/>
            <a:chOff x="2551705" y="4283314"/>
            <a:chExt cx="2357003" cy="14465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6629AC-DC18-489B-BFFF-76C0EF2E41D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Memiliki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nilai-nilai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Kemenag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inklusif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demokratis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egaliter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moderat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humanis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, non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diskriminatif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berani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, anti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kekerasan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53C5B9-2C72-411A-A343-FE07F377553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latin typeface="Avenir Next LT Pro" panose="020B0504020202020204" pitchFamily="34" charset="0"/>
                  <a:cs typeface="Arial" pitchFamily="34" charset="0"/>
                </a:rPr>
                <a:t>SIKAP DIRI</a:t>
              </a:r>
              <a:endParaRPr lang="ko-KR" altLang="en-US" sz="1400" b="1" dirty="0">
                <a:solidFill>
                  <a:schemeClr val="accent2"/>
                </a:solidFill>
                <a:latin typeface="Avenir Next LT Pro" panose="020B05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9AD777-6F41-4EF2-A4DA-57FD193B4E0C}"/>
              </a:ext>
            </a:extLst>
          </p:cNvPr>
          <p:cNvGrpSpPr/>
          <p:nvPr/>
        </p:nvGrpSpPr>
        <p:grpSpPr>
          <a:xfrm>
            <a:off x="8007673" y="4615255"/>
            <a:ext cx="4111404" cy="1661994"/>
            <a:chOff x="2551705" y="4283314"/>
            <a:chExt cx="2357003" cy="166199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767D4BF-D3E4-40BC-903E-64EF6AC6CFE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Citra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diri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ASN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Kemenag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(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konsep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diri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sebagai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aparatur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negara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untuk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urusan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agama),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Kepemimpinan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Keterampilan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membangun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jejaring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kemampuan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membentuk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pemahaman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resolusi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konflik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berpikir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kritis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analisis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sosial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literasi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digital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5BBB00-4C6E-44E2-AC15-7A321EE2E0A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venir Next LT Pro" panose="020B0504020202020204" pitchFamily="34" charset="0"/>
                  <a:cs typeface="Arial" pitchFamily="34" charset="0"/>
                </a:rPr>
                <a:t>KECAKAPAN</a:t>
              </a:r>
              <a:endParaRPr lang="ko-KR" altLang="en-US" sz="1400" b="1" dirty="0">
                <a:solidFill>
                  <a:schemeClr val="accent3"/>
                </a:solidFill>
                <a:latin typeface="Avenir Next LT Pro" panose="020B05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A807ABB-133D-47BC-B719-C4431C2015ED}"/>
              </a:ext>
            </a:extLst>
          </p:cNvPr>
          <p:cNvGrpSpPr/>
          <p:nvPr/>
        </p:nvGrpSpPr>
        <p:grpSpPr>
          <a:xfrm>
            <a:off x="205880" y="1793334"/>
            <a:ext cx="3583258" cy="2289329"/>
            <a:chOff x="2551705" y="4203251"/>
            <a:chExt cx="2357003" cy="16771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2CF4FF-A7A5-48D8-B7E3-4435ACD51890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1320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Memahami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konteks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membenturkan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agama dan negara</a:t>
              </a: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Memahami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konteks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benturan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p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aham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praktik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keagamaan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dalam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ruang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intra (internal) agama</a:t>
              </a: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Memahami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REEVE (</a:t>
              </a:r>
              <a:r>
                <a:rPr lang="en-US" altLang="ko-KR" sz="1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Religious Exclusivism</a:t>
              </a:r>
              <a:r>
                <a:rPr lang="en-US" altLang="ko-KR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, Extremism, </a:t>
              </a:r>
              <a:r>
                <a:rPr lang="en-US" altLang="ko-KR" sz="1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Violent </a:t>
              </a:r>
              <a:r>
                <a:rPr lang="en-US" altLang="ko-KR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Extremism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)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23FB8C-72EC-4690-9234-AE72A6C87E61}"/>
                </a:ext>
              </a:extLst>
            </p:cNvPr>
            <p:cNvSpPr txBox="1"/>
            <p:nvPr/>
          </p:nvSpPr>
          <p:spPr>
            <a:xfrm>
              <a:off x="2551705" y="4203251"/>
              <a:ext cx="2336966" cy="43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altLang="ko-KR" sz="1400" b="1" dirty="0">
                  <a:solidFill>
                    <a:schemeClr val="accent5"/>
                  </a:solidFill>
                  <a:latin typeface="Avenir Next LT Pro" panose="020B0504020202020204" pitchFamily="34" charset="0"/>
                  <a:cs typeface="Arial" pitchFamily="34" charset="0"/>
                </a:rPr>
                <a:t>PAHAM KONTEKS PERSOALAN KEHIDUPAN KEAGAMAN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9FF0B04-EC3D-40BA-889E-B2997539EF31}"/>
              </a:ext>
            </a:extLst>
          </p:cNvPr>
          <p:cNvGrpSpPr/>
          <p:nvPr/>
        </p:nvGrpSpPr>
        <p:grpSpPr>
          <a:xfrm>
            <a:off x="281031" y="4368133"/>
            <a:ext cx="4424951" cy="2311704"/>
            <a:chOff x="2551705" y="4279934"/>
            <a:chExt cx="2357003" cy="231170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4177BF-9D8D-458F-991C-E9F88FABFB6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Memiliki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komitmen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terhadap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NKRI</a:t>
              </a: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Memiliki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wawasan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kebangsaan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luas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  <a:cs typeface="Arial" pitchFamily="34" charset="0"/>
              </a:endParaRP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Memahami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regulasi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(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konsep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aplikasi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)</a:t>
              </a: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Mendukung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implementasikan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regulasi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adil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dan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non-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diskriminasi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  <a:cs typeface="Arial" pitchFamily="34" charset="0"/>
              </a:endParaRP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Memiliki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kesadaran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menjadi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ASN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Kemenag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wujud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keimanan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  <a:cs typeface="Arial" pitchFamily="34" charset="0"/>
              </a:endParaRP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Memiliki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kesadaran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menerima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kesetaraan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warga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negara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bagian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dari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ajaran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 agama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88DFC74-827C-4DD2-855B-958E2A841939}"/>
                </a:ext>
              </a:extLst>
            </p:cNvPr>
            <p:cNvSpPr txBox="1"/>
            <p:nvPr/>
          </p:nvSpPr>
          <p:spPr>
            <a:xfrm>
              <a:off x="2551705" y="427993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6"/>
                  </a:solidFill>
                  <a:latin typeface="Avenir Next LT Pro" panose="020B0504020202020204" pitchFamily="34" charset="0"/>
                  <a:cs typeface="Arial" pitchFamily="34" charset="0"/>
                </a:rPr>
                <a:t>WAWASAN KEBANGSAAN</a:t>
              </a:r>
              <a:endParaRPr lang="ko-KR" altLang="en-US" sz="1400" b="1" dirty="0">
                <a:solidFill>
                  <a:schemeClr val="accent6"/>
                </a:solidFill>
                <a:latin typeface="Avenir Next LT Pro" panose="020B0504020202020204" pitchFamily="34" charset="0"/>
                <a:cs typeface="Arial" pitchFamily="34" charset="0"/>
              </a:endParaRPr>
            </a:p>
          </p:txBody>
        </p:sp>
      </p:grpSp>
      <p:sp>
        <p:nvSpPr>
          <p:cNvPr id="72" name="Rounded Rectangle 5">
            <a:extLst>
              <a:ext uri="{FF2B5EF4-FFF2-40B4-BE49-F238E27FC236}">
                <a16:creationId xmlns:a16="http://schemas.microsoft.com/office/drawing/2014/main" id="{C5220E6A-0B04-4431-9F03-9E52C515BF0B}"/>
              </a:ext>
            </a:extLst>
          </p:cNvPr>
          <p:cNvSpPr/>
          <p:nvPr/>
        </p:nvSpPr>
        <p:spPr>
          <a:xfrm flipH="1">
            <a:off x="7190276" y="146751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3" name="Teardrop 1">
            <a:extLst>
              <a:ext uri="{FF2B5EF4-FFF2-40B4-BE49-F238E27FC236}">
                <a16:creationId xmlns:a16="http://schemas.microsoft.com/office/drawing/2014/main" id="{4F059A5C-8184-4107-A97A-15429D7D16B9}"/>
              </a:ext>
            </a:extLst>
          </p:cNvPr>
          <p:cNvSpPr/>
          <p:nvPr/>
        </p:nvSpPr>
        <p:spPr>
          <a:xfrm rot="18805991">
            <a:off x="7159862" y="4850521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Rectangle 130">
            <a:extLst>
              <a:ext uri="{FF2B5EF4-FFF2-40B4-BE49-F238E27FC236}">
                <a16:creationId xmlns:a16="http://schemas.microsoft.com/office/drawing/2014/main" id="{0462BB50-3FBC-45EE-B866-58662FBD25DB}"/>
              </a:ext>
            </a:extLst>
          </p:cNvPr>
          <p:cNvSpPr/>
          <p:nvPr/>
        </p:nvSpPr>
        <p:spPr>
          <a:xfrm>
            <a:off x="8146516" y="3188108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78B49592-1C76-4160-BADA-84D9B840021F}"/>
              </a:ext>
            </a:extLst>
          </p:cNvPr>
          <p:cNvSpPr/>
          <p:nvPr/>
        </p:nvSpPr>
        <p:spPr>
          <a:xfrm>
            <a:off x="5192866" y="487422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ound Same Side Corner Rectangle 36">
            <a:extLst>
              <a:ext uri="{FF2B5EF4-FFF2-40B4-BE49-F238E27FC236}">
                <a16:creationId xmlns:a16="http://schemas.microsoft.com/office/drawing/2014/main" id="{AB92CC98-AFEB-4562-B262-3756B4FE9458}"/>
              </a:ext>
            </a:extLst>
          </p:cNvPr>
          <p:cNvSpPr>
            <a:spLocks noChangeAspect="1"/>
          </p:cNvSpPr>
          <p:nvPr/>
        </p:nvSpPr>
        <p:spPr>
          <a:xfrm>
            <a:off x="4207128" y="318810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8" name="Group 110">
            <a:extLst>
              <a:ext uri="{FF2B5EF4-FFF2-40B4-BE49-F238E27FC236}">
                <a16:creationId xmlns:a16="http://schemas.microsoft.com/office/drawing/2014/main" id="{A49CCC77-88B3-4697-9796-51FBB07B7605}"/>
              </a:ext>
            </a:extLst>
          </p:cNvPr>
          <p:cNvGrpSpPr/>
          <p:nvPr/>
        </p:nvGrpSpPr>
        <p:grpSpPr>
          <a:xfrm flipH="1">
            <a:off x="5889795" y="2878750"/>
            <a:ext cx="874199" cy="965993"/>
            <a:chOff x="4835382" y="73243"/>
            <a:chExt cx="2920830" cy="3227535"/>
          </a:xfrm>
          <a:solidFill>
            <a:srgbClr val="0070C0"/>
          </a:solidFill>
        </p:grpSpPr>
        <p:sp>
          <p:nvSpPr>
            <p:cNvPr id="79" name="Freeform 111">
              <a:extLst>
                <a:ext uri="{FF2B5EF4-FFF2-40B4-BE49-F238E27FC236}">
                  <a16:creationId xmlns:a16="http://schemas.microsoft.com/office/drawing/2014/main" id="{E3AB1C32-6460-440F-9CE6-EE29C02B955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0" name="Oval 37">
              <a:extLst>
                <a:ext uri="{FF2B5EF4-FFF2-40B4-BE49-F238E27FC236}">
                  <a16:creationId xmlns:a16="http://schemas.microsoft.com/office/drawing/2014/main" id="{2544231B-D82D-4F8E-8425-1E8E4003BBBA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D1349B-ED92-449E-9AA0-CA1BE334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Avenir Next LT Pro" panose="020B0504020202020204" pitchFamily="34" charset="0"/>
              </a:rPr>
              <a:t>TERIMA KASIH</a:t>
            </a:r>
            <a:endParaRPr lang="id-ID" sz="2000" b="1" dirty="0">
              <a:latin typeface="Avenir Next LT Pro" panose="020B05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36002-7565-4D7B-A1F6-AE62AD7C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6816" cy="11333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Avenir Next LT Pro" panose="020B0504020202020204" pitchFamily="34" charset="0"/>
              </a:rPr>
              <a:t>Dokumen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versi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Oktober</a:t>
            </a:r>
            <a:r>
              <a:rPr lang="en-US" sz="1600" dirty="0">
                <a:latin typeface="Avenir Next LT Pro" panose="020B0504020202020204" pitchFamily="34" charset="0"/>
              </a:rPr>
              <a:t> 2021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Avenir Next LT Pro" panose="020B0504020202020204" pitchFamily="34" charset="0"/>
              </a:rPr>
              <a:t>Disiapkan</a:t>
            </a:r>
            <a:r>
              <a:rPr lang="en-US" sz="1600" dirty="0">
                <a:latin typeface="Avenir Next LT Pro" panose="020B0504020202020204" pitchFamily="34" charset="0"/>
              </a:rPr>
              <a:t> oleh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Avenir Next LT Pro" panose="020B0504020202020204" pitchFamily="34" charset="0"/>
              </a:rPr>
              <a:t>Pokja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Penguatan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Moderasi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Beragama</a:t>
            </a:r>
            <a:endParaRPr lang="en-US" sz="1600" dirty="0">
              <a:latin typeface="Avenir Next LT Pro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Avenir Next LT Pro" panose="020B0504020202020204" pitchFamily="34" charset="0"/>
              </a:rPr>
              <a:t>Kementerian Agama</a:t>
            </a:r>
            <a:endParaRPr lang="id-ID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맑은 고딕</vt:lpstr>
      <vt:lpstr>Arial</vt:lpstr>
      <vt:lpstr>Avenir Next LT Pro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Alamsyah M Djafar</dc:creator>
  <cp:lastModifiedBy>Alamsyah M Djafar</cp:lastModifiedBy>
  <cp:revision>16</cp:revision>
  <dcterms:created xsi:type="dcterms:W3CDTF">2021-10-26T23:38:13Z</dcterms:created>
  <dcterms:modified xsi:type="dcterms:W3CDTF">2021-11-18T01:23:47Z</dcterms:modified>
</cp:coreProperties>
</file>