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3" r:id="rId7"/>
    <p:sldId id="264" r:id="rId8"/>
    <p:sldId id="269" r:id="rId9"/>
    <p:sldId id="270" r:id="rId10"/>
    <p:sldId id="267" r:id="rId11"/>
    <p:sldId id="260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791"/>
    <a:srgbClr val="000066"/>
    <a:srgbClr val="3777A7"/>
    <a:srgbClr val="5596C7"/>
    <a:srgbClr val="9BBEED"/>
    <a:srgbClr val="BEC9D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2D15-E125-4E0C-A569-EDCD1ABFE23B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ru-RU" sz="6000" b="1" dirty="0">
                <a:latin typeface="Bahnschrift Condensed" pitchFamily="34" charset="0"/>
              </a:rPr>
              <a:t>Сайт для создания персональной карты мира</a:t>
            </a:r>
            <a:endParaRPr lang="ru-RU" sz="6000" dirty="0">
              <a:solidFill>
                <a:srgbClr val="000066"/>
              </a:solidFill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50912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6400" dirty="0">
                <a:solidFill>
                  <a:srgbClr val="2F6791"/>
                </a:solidFill>
              </a:rPr>
              <a:t>Работу выполняли: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Обучающиеся 10 «К» класса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ГБОУ Инженерная школа №1581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Палий Дарья Александровна</a:t>
            </a:r>
          </a:p>
          <a:p>
            <a:pPr algn="r"/>
            <a:r>
              <a:rPr lang="ru-RU" sz="6400" dirty="0" err="1">
                <a:solidFill>
                  <a:srgbClr val="2F6791"/>
                </a:solidFill>
              </a:rPr>
              <a:t>Камышан</a:t>
            </a:r>
            <a:r>
              <a:rPr lang="ru-RU" sz="6400" dirty="0">
                <a:solidFill>
                  <a:srgbClr val="2F6791"/>
                </a:solidFill>
              </a:rPr>
              <a:t> София Алексеевна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Докучаева Анжела Михайловна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Научный руководитель: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Гришина Арина Александровна</a:t>
            </a:r>
          </a:p>
          <a:p>
            <a:pPr algn="r"/>
            <a:endParaRPr lang="ru-RU" dirty="0">
              <a:solidFill>
                <a:srgbClr val="2F679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ВЫВОД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7200" dirty="0">
                <a:solidFill>
                  <a:srgbClr val="2F6791"/>
                </a:solidFill>
              </a:rPr>
              <a:t>Мы создали платформу для планирования путешествий с помощью виртуальной карты, которая будет выполнять следующие функции: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Создание персонального профиля пользователя с возможностью добавления информации о себе.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Добавление меток на карту с указанием мест, которые пользователь хочет посетить или уже посетил.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Обмен картой и опытом с другими пользователями с использованием </a:t>
            </a:r>
            <a:r>
              <a:rPr lang="en-US" sz="7200" dirty="0">
                <a:solidFill>
                  <a:srgbClr val="2F6791"/>
                </a:solidFill>
              </a:rPr>
              <a:t>QR</a:t>
            </a:r>
            <a:r>
              <a:rPr lang="ru-RU" sz="7200" dirty="0">
                <a:solidFill>
                  <a:srgbClr val="2F6791"/>
                </a:solidFill>
              </a:rPr>
              <a:t>-кодов.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Возможность сохранения карты в личном кабинете для последующего доступа и редактирования.</a:t>
            </a:r>
          </a:p>
          <a:p>
            <a:r>
              <a:rPr lang="ru-RU" sz="7200" dirty="0">
                <a:solidFill>
                  <a:srgbClr val="2F6791"/>
                </a:solidFill>
              </a:rPr>
              <a:t>Мы создали платформу для планирования путешествий с помощью виртуальной карты, которая будет выполнять следующие функции: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Создание персонального профиля пользователя с возможностью добавления информации о себе.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Добавление меток на карту с указанием мест, которые пользователь хочет посетить или уже посетил.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Обмен картой и опытом с другими пользователями с использованием </a:t>
            </a:r>
            <a:r>
              <a:rPr lang="en-US" sz="7200" dirty="0">
                <a:solidFill>
                  <a:srgbClr val="2F6791"/>
                </a:solidFill>
              </a:rPr>
              <a:t>QR</a:t>
            </a:r>
            <a:r>
              <a:rPr lang="ru-RU" sz="7200" dirty="0">
                <a:solidFill>
                  <a:srgbClr val="2F6791"/>
                </a:solidFill>
              </a:rPr>
              <a:t>-кодов.</a:t>
            </a:r>
          </a:p>
          <a:p>
            <a:pPr lvl="0"/>
            <a:r>
              <a:rPr lang="ru-RU" sz="7200" dirty="0">
                <a:solidFill>
                  <a:srgbClr val="2F6791"/>
                </a:solidFill>
              </a:rPr>
              <a:t>Возможность сохранения карты в личном кабинете для последующего доступа и редактирования.</a:t>
            </a:r>
          </a:p>
          <a:p>
            <a:endParaRPr lang="ru-RU" dirty="0">
              <a:solidFill>
                <a:srgbClr val="2F679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СПИСОК ИСПОЛЬЗУЕМОЙ ЛИТЕРАТУРЫ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Баранов, С. В. "Основы работы с </a:t>
            </a:r>
            <a:r>
              <a:rPr lang="ru-RU" sz="1800" dirty="0" err="1">
                <a:solidFill>
                  <a:srgbClr val="2F6791"/>
                </a:solidFill>
              </a:rPr>
              <a:t>Django</a:t>
            </a:r>
            <a:r>
              <a:rPr lang="ru-RU" sz="1800" dirty="0">
                <a:solidFill>
                  <a:srgbClr val="2F6791"/>
                </a:solidFill>
              </a:rPr>
              <a:t>." М.: Издательство, 2021.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Дронов, В. А. «</a:t>
            </a:r>
            <a:r>
              <a:rPr lang="en-US" sz="1800" dirty="0" err="1">
                <a:solidFill>
                  <a:srgbClr val="2F6791"/>
                </a:solidFill>
              </a:rPr>
              <a:t>Django</a:t>
            </a:r>
            <a:r>
              <a:rPr lang="ru-RU" sz="1800" dirty="0">
                <a:solidFill>
                  <a:srgbClr val="2F6791"/>
                </a:solidFill>
              </a:rPr>
              <a:t> 2.1 Практика создания </a:t>
            </a:r>
            <a:r>
              <a:rPr lang="ru-RU" sz="1800" dirty="0" err="1">
                <a:solidFill>
                  <a:srgbClr val="2F6791"/>
                </a:solidFill>
              </a:rPr>
              <a:t>веб-сайтов</a:t>
            </a:r>
            <a:r>
              <a:rPr lang="ru-RU" sz="1800" dirty="0">
                <a:solidFill>
                  <a:srgbClr val="2F6791"/>
                </a:solidFill>
              </a:rPr>
              <a:t> на </a:t>
            </a:r>
            <a:r>
              <a:rPr lang="en-US" sz="1800" dirty="0">
                <a:solidFill>
                  <a:srgbClr val="2F6791"/>
                </a:solidFill>
              </a:rPr>
              <a:t>Python</a:t>
            </a:r>
            <a:r>
              <a:rPr lang="ru-RU" sz="1800" dirty="0">
                <a:solidFill>
                  <a:srgbClr val="2F6791"/>
                </a:solidFill>
              </a:rPr>
              <a:t>.» </a:t>
            </a:r>
            <a:r>
              <a:rPr lang="ru-RU" sz="1800" dirty="0" err="1">
                <a:solidFill>
                  <a:srgbClr val="2F6791"/>
                </a:solidFill>
              </a:rPr>
              <a:t>Спб</a:t>
            </a:r>
            <a:r>
              <a:rPr lang="ru-RU" sz="1800" dirty="0">
                <a:solidFill>
                  <a:srgbClr val="2F6791"/>
                </a:solidFill>
              </a:rPr>
              <a:t>: «</a:t>
            </a:r>
            <a:r>
              <a:rPr lang="ru-RU" sz="1800" dirty="0" err="1">
                <a:solidFill>
                  <a:srgbClr val="2F6791"/>
                </a:solidFill>
              </a:rPr>
              <a:t>БХВ-Петербург</a:t>
            </a:r>
            <a:r>
              <a:rPr lang="ru-RU" sz="1800" dirty="0">
                <a:solidFill>
                  <a:srgbClr val="2F6791"/>
                </a:solidFill>
              </a:rPr>
              <a:t>», 2019.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Сергеев, С. Ф., </a:t>
            </a:r>
            <a:r>
              <a:rPr lang="ru-RU" sz="1800" dirty="0" err="1">
                <a:solidFill>
                  <a:srgbClr val="2F6791"/>
                </a:solidFill>
              </a:rPr>
              <a:t>Падерно</a:t>
            </a:r>
            <a:r>
              <a:rPr lang="ru-RU" sz="1800" dirty="0">
                <a:solidFill>
                  <a:srgbClr val="2F6791"/>
                </a:solidFill>
              </a:rPr>
              <a:t>, Н. А., </a:t>
            </a:r>
            <a:r>
              <a:rPr lang="ru-RU" sz="1800" dirty="0" err="1">
                <a:solidFill>
                  <a:srgbClr val="2F6791"/>
                </a:solidFill>
              </a:rPr>
              <a:t>Назаренко</a:t>
            </a:r>
            <a:r>
              <a:rPr lang="ru-RU" sz="1800" dirty="0">
                <a:solidFill>
                  <a:srgbClr val="2F6791"/>
                </a:solidFill>
              </a:rPr>
              <a:t>, Н. А. «Введение в проектирование интеллектуальных интерфейсов.» </a:t>
            </a:r>
            <a:r>
              <a:rPr lang="ru-RU" sz="1800" dirty="0" err="1">
                <a:solidFill>
                  <a:srgbClr val="2F6791"/>
                </a:solidFill>
              </a:rPr>
              <a:t>Спб</a:t>
            </a:r>
            <a:r>
              <a:rPr lang="ru-RU" sz="1800" dirty="0">
                <a:solidFill>
                  <a:srgbClr val="2F6791"/>
                </a:solidFill>
              </a:rPr>
              <a:t>: СПбГУ ИТМО, 2011.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Силин, П. А. "Проектирование и разработка </a:t>
            </a:r>
            <a:r>
              <a:rPr lang="ru-RU" sz="1800" dirty="0" err="1">
                <a:solidFill>
                  <a:srgbClr val="2F6791"/>
                </a:solidFill>
              </a:rPr>
              <a:t>веб-приложений</a:t>
            </a:r>
            <a:r>
              <a:rPr lang="ru-RU" sz="1800" dirty="0">
                <a:solidFill>
                  <a:srgbClr val="2F6791"/>
                </a:solidFill>
              </a:rPr>
              <a:t>." М.: Издательство, 2020.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Степанов, И. А. "Методы тестирования программного обеспечения." М.: Издательство, 2017.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Шабанов, Д. Ю. "Дизайн пользовательского интерфейса." М.: Издательство, 2020.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СПАСИБО ЗА ВНИМАНИЕ!</a:t>
            </a:r>
          </a:p>
        </p:txBody>
      </p:sp>
      <p:pic>
        <p:nvPicPr>
          <p:cNvPr id="3074" name="Picture 2" descr="C:\Users\mikha\Documents\Анжела\image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624736" cy="4414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ОГЛАВЛЕНИЕ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4258816" cy="4525963"/>
          </a:xfrm>
        </p:spPr>
        <p:txBody>
          <a:bodyPr/>
          <a:lstStyle/>
          <a:p>
            <a:r>
              <a:rPr lang="ru-RU" sz="2400" dirty="0">
                <a:solidFill>
                  <a:srgbClr val="2F6791"/>
                </a:solidFill>
              </a:rPr>
              <a:t>РАБОТА И ЕЁ АКТУАЛЬНОСТЬ</a:t>
            </a:r>
          </a:p>
          <a:p>
            <a:r>
              <a:rPr lang="ru-RU" sz="2400" dirty="0">
                <a:solidFill>
                  <a:srgbClr val="2F6791"/>
                </a:solidFill>
              </a:rPr>
              <a:t>ЦЕЛЬ И ЗАДАЧИ</a:t>
            </a:r>
          </a:p>
          <a:p>
            <a:r>
              <a:rPr lang="ru-RU" sz="2400" dirty="0">
                <a:solidFill>
                  <a:srgbClr val="2F6791"/>
                </a:solidFill>
              </a:rPr>
              <a:t>МЕТОДИКА ВЫПОЛНЕНИЯ РАБОТЫ</a:t>
            </a:r>
          </a:p>
          <a:p>
            <a:r>
              <a:rPr lang="ru-RU" sz="2400" dirty="0">
                <a:solidFill>
                  <a:srgbClr val="2F6791"/>
                </a:solidFill>
              </a:rPr>
              <a:t>ВЫВОД</a:t>
            </a:r>
          </a:p>
          <a:p>
            <a:r>
              <a:rPr lang="ru-RU" sz="2400" dirty="0">
                <a:solidFill>
                  <a:srgbClr val="2F6791"/>
                </a:solidFill>
              </a:rPr>
              <a:t>СПИСОК ИСПОЛЬЗУЕМОЙ ЛИТЕРАТУРЫ</a:t>
            </a:r>
          </a:p>
          <a:p>
            <a:endParaRPr lang="ru-RU" dirty="0"/>
          </a:p>
        </p:txBody>
      </p:sp>
      <p:sp>
        <p:nvSpPr>
          <p:cNvPr id="11266" name="AutoShape 2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 descr="f2f35367-4e8e-4f5c-98bc-2b4aa19c04e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24744"/>
            <a:ext cx="4032448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РАБОТА И ЕЁ 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Создание персональной визуальной карты мира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1.)Необходима путешественникам для сохранения истории туристических поездок и планирования новых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2.)Может быть использована в образовательных целях в рамках изучения географии и других наук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10244" name="AutoShape 4" descr="C:\Users\mikha\AppData\Local\Packages\Microsoft.Windows.Photos_8wekyb3d8bbwe\TempState\ShareServiceTempFolder\40884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ЦЕЛЬ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i="1" dirty="0">
                <a:solidFill>
                  <a:srgbClr val="2F6791"/>
                </a:solidFill>
              </a:rPr>
              <a:t>Цель: </a:t>
            </a:r>
            <a:r>
              <a:rPr lang="ru-RU" sz="1800" dirty="0">
                <a:solidFill>
                  <a:srgbClr val="2F6791"/>
                </a:solidFill>
              </a:rPr>
              <a:t>Создать платформу для планирования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путешествий с помощью виртуальной карты,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которая будет выполнять следующие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функции: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 Создание персонального профиля пользователя с возможностью добавления информации о себе.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Добавление меток на карту с указанием мест, которые пользователь хочет посетить или уже посетил.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Обмен картой и опытом с другими пользователями через </a:t>
            </a:r>
            <a:r>
              <a:rPr lang="en-US" sz="1800" dirty="0">
                <a:solidFill>
                  <a:srgbClr val="2F6791"/>
                </a:solidFill>
              </a:rPr>
              <a:t>QR</a:t>
            </a:r>
            <a:r>
              <a:rPr lang="ru-RU" sz="1800" dirty="0">
                <a:solidFill>
                  <a:srgbClr val="2F6791"/>
                </a:solidFill>
              </a:rPr>
              <a:t>-код.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Возможность сохранения карты в личном кабинете для последующего доступа и редактирования.</a:t>
            </a:r>
          </a:p>
          <a:p>
            <a:pPr>
              <a:buNone/>
            </a:pP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0" y="3140968"/>
            <a:ext cx="9144000" cy="72008"/>
          </a:xfrm>
          <a:prstGeom prst="flowChartProcess">
            <a:avLst/>
          </a:prstGeom>
          <a:solidFill>
            <a:srgbClr val="2F6791"/>
          </a:solidFill>
          <a:ln>
            <a:solidFill>
              <a:srgbClr val="2F6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40364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4380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8396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72412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16428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3429000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пользовательского интерфейса и дизайна.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267744" y="3429000"/>
            <a:ext cx="1728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верстки сайта.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707904" y="3429000"/>
            <a:ext cx="1656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Реализация основных функций.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3429000"/>
            <a:ext cx="133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базы данных.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3429000"/>
            <a:ext cx="2358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Запуск и продвижение среди пользователей.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МЕТОДИКА ВЫПОЛНЕНИЯ РАБОТЫ</a:t>
            </a:r>
            <a:br>
              <a:rPr lang="ru-RU" b="1" dirty="0"/>
            </a:br>
            <a:r>
              <a:rPr lang="ru-RU" sz="3100" dirty="0">
                <a:solidFill>
                  <a:srgbClr val="002060"/>
                </a:solidFill>
              </a:rPr>
              <a:t>2.1. Создание дизайна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выполнен в классическом стиле в сине – зеленой цветовой гамме на фоне карты мира. Мы выбрали данные цвета</a:t>
            </a:r>
            <a:r>
              <a:rPr lang="en-US" sz="1800" dirty="0">
                <a:solidFill>
                  <a:srgbClr val="2F6791"/>
                </a:solidFill>
              </a:rPr>
              <a:t>, </a:t>
            </a:r>
            <a:r>
              <a:rPr lang="ru-RU" sz="1800" dirty="0">
                <a:solidFill>
                  <a:srgbClr val="2F6791"/>
                </a:solidFill>
              </a:rPr>
              <a:t>так как они вызывают чувства спокойствия и доверия.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вверху страницы располагается логотип и название сайта. 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справа находится </a:t>
            </a:r>
            <a:r>
              <a:rPr lang="en-US" sz="1800" dirty="0">
                <a:solidFill>
                  <a:srgbClr val="2F6791"/>
                </a:solidFill>
              </a:rPr>
              <a:t>sidebar </a:t>
            </a:r>
            <a:r>
              <a:rPr lang="ru-RU" sz="1800" dirty="0">
                <a:solidFill>
                  <a:srgbClr val="2F6791"/>
                </a:solidFill>
              </a:rPr>
              <a:t>с необходимыми страничками и функциями.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944" y="1916832"/>
            <a:ext cx="4876800" cy="3159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ru-RU" sz="4400" b="1" dirty="0">
                <a:solidFill>
                  <a:srgbClr val="002060"/>
                </a:solidFill>
                <a:latin typeface="+mj-lt"/>
              </a:rPr>
              <a:t>РЕАЛИЗАЦИЯ ОСНОВНЫХ ФУНКЦИЙ </a:t>
            </a:r>
            <a:br>
              <a:rPr lang="ru-RU" sz="4000" dirty="0">
                <a:solidFill>
                  <a:srgbClr val="002060"/>
                </a:solidFill>
              </a:rPr>
            </a:br>
            <a:r>
              <a:rPr lang="ru-RU" sz="3100" dirty="0">
                <a:solidFill>
                  <a:srgbClr val="002060"/>
                </a:solidFill>
                <a:latin typeface="+mj-lt"/>
              </a:rPr>
              <a:t>2.2Создание верстки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используется свободный </a:t>
            </a:r>
            <a:r>
              <a:rPr lang="ru-RU" sz="1800" dirty="0" err="1">
                <a:solidFill>
                  <a:srgbClr val="2F6791"/>
                </a:solidFill>
              </a:rPr>
              <a:t>фреймворк</a:t>
            </a:r>
            <a:r>
              <a:rPr lang="ru-RU" sz="1800" dirty="0">
                <a:solidFill>
                  <a:srgbClr val="2F6791"/>
                </a:solidFill>
              </a:rPr>
              <a:t> для разработки быстрых и безопасных </a:t>
            </a:r>
            <a:r>
              <a:rPr lang="ru-RU" sz="1800" dirty="0" err="1">
                <a:solidFill>
                  <a:srgbClr val="2F6791"/>
                </a:solidFill>
              </a:rPr>
              <a:t>веб-приложений</a:t>
            </a:r>
            <a:r>
              <a:rPr lang="ru-RU" sz="1800" dirty="0">
                <a:solidFill>
                  <a:srgbClr val="2F6791"/>
                </a:solidFill>
              </a:rPr>
              <a:t> и сайтов на языке </a:t>
            </a:r>
            <a:r>
              <a:rPr lang="ru-RU" sz="1800" dirty="0" err="1">
                <a:solidFill>
                  <a:srgbClr val="2F6791"/>
                </a:solidFill>
              </a:rPr>
              <a:t>Python</a:t>
            </a:r>
            <a:r>
              <a:rPr lang="ru-RU" sz="1800" dirty="0">
                <a:solidFill>
                  <a:srgbClr val="2F6791"/>
                </a:solidFill>
              </a:rPr>
              <a:t> – </a:t>
            </a:r>
            <a:r>
              <a:rPr lang="en-US" sz="1800" dirty="0" err="1">
                <a:solidFill>
                  <a:srgbClr val="2F6791"/>
                </a:solidFill>
              </a:rPr>
              <a:t>Django</a:t>
            </a:r>
            <a:endParaRPr lang="ru-RU" sz="1800" dirty="0">
              <a:solidFill>
                <a:srgbClr val="2F6791"/>
              </a:solidFill>
            </a:endParaRPr>
          </a:p>
          <a:p>
            <a:r>
              <a:rPr lang="ru-RU" sz="1800" dirty="0">
                <a:solidFill>
                  <a:srgbClr val="2F6791"/>
                </a:solidFill>
              </a:rPr>
              <a:t>среда разработки - </a:t>
            </a:r>
            <a:r>
              <a:rPr lang="en-US" sz="1800" dirty="0">
                <a:solidFill>
                  <a:srgbClr val="2F6791"/>
                </a:solidFill>
              </a:rPr>
              <a:t>Visual Studio Code</a:t>
            </a:r>
            <a:endParaRPr lang="ru-RU" sz="1800" dirty="0">
              <a:solidFill>
                <a:srgbClr val="2F6791"/>
              </a:solidFill>
            </a:endParaRPr>
          </a:p>
          <a:p>
            <a:r>
              <a:rPr lang="ru-RU" sz="1800" dirty="0">
                <a:solidFill>
                  <a:srgbClr val="2F6791"/>
                </a:solidFill>
              </a:rPr>
              <a:t>созданы шаблоны </a:t>
            </a:r>
            <a:r>
              <a:rPr lang="ru-RU" sz="1800" i="1" dirty="0">
                <a:solidFill>
                  <a:srgbClr val="2F6791"/>
                </a:solidFill>
              </a:rPr>
              <a:t>HTML,</a:t>
            </a:r>
            <a:r>
              <a:rPr lang="ru-RU" sz="1800" dirty="0">
                <a:solidFill>
                  <a:srgbClr val="2F6791"/>
                </a:solidFill>
              </a:rPr>
              <a:t> в которых содержится весь необходимый </a:t>
            </a:r>
            <a:r>
              <a:rPr lang="ru-RU" sz="1800" dirty="0" err="1">
                <a:solidFill>
                  <a:srgbClr val="2F6791"/>
                </a:solidFill>
              </a:rPr>
              <a:t>контент</a:t>
            </a:r>
            <a:r>
              <a:rPr lang="ru-RU" sz="1800" dirty="0">
                <a:solidFill>
                  <a:srgbClr val="2F6791"/>
                </a:solidFill>
              </a:rPr>
              <a:t> страницы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23528" y="4293096"/>
            <a:ext cx="338437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django.urls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path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.views import index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urlpatterns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[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path 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‘’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index),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211960" y="3629054"/>
            <a:ext cx="46450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&lt;!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doctype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html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&lt;html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&lt;head&gt;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="UTF-8"&gt;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name="viewport" content="width=device-width,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intial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-scale=1.0"&gt;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http-equiv="X-UA-Compatible" content="IE-edge"&gt;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&gt;Мечты на карте &lt;/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&lt;/head&gt;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&lt;body&gt;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&lt;h1&gt;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&lt;/h1&gt;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&lt;/body&gt;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1560" y="4077072"/>
            <a:ext cx="2952328" cy="17281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11960" y="3501008"/>
            <a:ext cx="4680520" cy="3168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/>
              <a:t>2.3Создание базы данных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3240360" cy="5257800"/>
          </a:xfrm>
        </p:spPr>
        <p:txBody>
          <a:bodyPr/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Для хранения сведений о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зарегистрированных на сайте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пользователях, а также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регистрации их действий (установка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флажков, комментарии и.д.)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Используется база данных.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В качестве системы управления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базами данных (СУБД) в проекте используется </a:t>
            </a:r>
            <a:r>
              <a:rPr lang="ru-RU" sz="1800" dirty="0" err="1">
                <a:solidFill>
                  <a:srgbClr val="2F6791"/>
                </a:solidFill>
              </a:rPr>
              <a:t>PostgreSQL</a:t>
            </a:r>
            <a:r>
              <a:rPr lang="ru-RU" sz="1800" dirty="0">
                <a:solidFill>
                  <a:srgbClr val="2F679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/>
          <a:srcRect l="28756" t="7105" r="219" b="7993"/>
          <a:stretch/>
        </p:blipFill>
        <p:spPr bwMode="auto">
          <a:xfrm>
            <a:off x="3707904" y="1556792"/>
            <a:ext cx="4932040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/>
              <a:t>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Методы :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тестирование черного ящика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тестирование белого ящика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метод тестирования за столом 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55576" y="3789040"/>
          <a:ext cx="3312368" cy="1698227"/>
        </p:xfrm>
        <a:graphic>
          <a:graphicData uri="http://schemas.openxmlformats.org/drawingml/2006/table">
            <a:tbl>
              <a:tblPr/>
              <a:tblGrid>
                <a:gridCol w="110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№ пользователя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Удобство использования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Удобство эксплуатации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Средняя оценка: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7,5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644008" y="2780928"/>
          <a:ext cx="4104457" cy="3881376"/>
        </p:xfrm>
        <a:graphic>
          <a:graphicData uri="http://schemas.openxmlformats.org/drawingml/2006/table">
            <a:tbl>
              <a:tblPr/>
              <a:tblGrid>
                <a:gridCol w="30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4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Номер теста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Назначение теста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Значение исходных данных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Ожидаемый результат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Реакция программы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Вывод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 «Выбрать страну»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«Выбрать страну»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поисковика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поисковика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9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«Мои визиты»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«Мои визиты» 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страницы «Мои визиты»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страницы «Мои визиты» с посещенными странами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«Вход в аккаунт»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«Вход в аккаунт»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страницы входа в аккаунт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страницы входа в </a:t>
                      </a:r>
                      <a:r>
                        <a:rPr lang="ru-RU" sz="1000" dirty="0" err="1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аккаунт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436096" y="2420888"/>
            <a:ext cx="385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F6791"/>
                </a:solidFill>
              </a:rPr>
              <a:t>Оценочное тестирование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3429000"/>
            <a:ext cx="326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F6791"/>
                </a:solidFill>
              </a:rPr>
              <a:t>Функциональное тестирование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000046"/>
      </a:dk1>
      <a:lt1>
        <a:srgbClr val="BDD3E1"/>
      </a:lt1>
      <a:dk2>
        <a:srgbClr val="0000B4"/>
      </a:dk2>
      <a:lt2>
        <a:srgbClr val="BDD3E1"/>
      </a:lt2>
      <a:accent1>
        <a:srgbClr val="DEE9F0"/>
      </a:accent1>
      <a:accent2>
        <a:srgbClr val="438086"/>
      </a:accent2>
      <a:accent3>
        <a:srgbClr val="326064"/>
      </a:accent3>
      <a:accent4>
        <a:srgbClr val="83BBC1"/>
      </a:accent4>
      <a:accent5>
        <a:srgbClr val="326064"/>
      </a:accent5>
      <a:accent6>
        <a:srgbClr val="5C92B5"/>
      </a:accent6>
      <a:hlink>
        <a:srgbClr val="326064"/>
      </a:hlink>
      <a:folHlink>
        <a:srgbClr val="32606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828</Words>
  <Application>Microsoft Office PowerPoint</Application>
  <PresentationFormat>Экран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Calibri</vt:lpstr>
      <vt:lpstr>Times New Roman</vt:lpstr>
      <vt:lpstr>Wingdings</vt:lpstr>
      <vt:lpstr>Тема Office</vt:lpstr>
      <vt:lpstr>Сайт для создания персональной карты мира</vt:lpstr>
      <vt:lpstr>ОГЛАВЛЕНИЕ</vt:lpstr>
      <vt:lpstr>РАБОТА И ЕЁ АКТУАЛЬНОСТЬ</vt:lpstr>
      <vt:lpstr>ЦЕЛЬ </vt:lpstr>
      <vt:lpstr>ЗАДАЧИ</vt:lpstr>
      <vt:lpstr>МЕТОДИКА ВЫПОЛНЕНИЯ РАБОТЫ 2.1. Создание дизайна </vt:lpstr>
      <vt:lpstr>РЕАЛИЗАЦИЯ ОСНОВНЫХ ФУНКЦИЙ  2.2Создание верстки сайта </vt:lpstr>
      <vt:lpstr>2.3Создание базы данных </vt:lpstr>
      <vt:lpstr>ТЕСТИРОВАНИЕ</vt:lpstr>
      <vt:lpstr>ВЫВОД</vt:lpstr>
      <vt:lpstr>СПИСОК ИСПОЛЬЗУЕМОЙ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mikhaelvd@outlook.com</dc:creator>
  <cp:lastModifiedBy>Sofia</cp:lastModifiedBy>
  <cp:revision>25</cp:revision>
  <dcterms:created xsi:type="dcterms:W3CDTF">2024-12-17T13:48:07Z</dcterms:created>
  <dcterms:modified xsi:type="dcterms:W3CDTF">2024-12-27T21:05:18Z</dcterms:modified>
</cp:coreProperties>
</file>