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4" r:id="rId5"/>
    <p:sldId id="345" r:id="rId6"/>
    <p:sldId id="346" r:id="rId7"/>
    <p:sldId id="347" r:id="rId8"/>
    <p:sldId id="348" r:id="rId9"/>
    <p:sldId id="357" r:id="rId10"/>
    <p:sldId id="349" r:id="rId11"/>
    <p:sldId id="358" r:id="rId12"/>
    <p:sldId id="350" r:id="rId13"/>
    <p:sldId id="361" r:id="rId14"/>
    <p:sldId id="351" r:id="rId15"/>
    <p:sldId id="352" r:id="rId16"/>
    <p:sldId id="359" r:id="rId17"/>
    <p:sldId id="360" r:id="rId18"/>
    <p:sldId id="353" r:id="rId19"/>
    <p:sldId id="354" r:id="rId20"/>
    <p:sldId id="356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431C2-C84F-46F0-B86E-D180D12942D9}" v="106" dt="2025-09-25T10:42:41.262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6807" autoAdjust="0"/>
  </p:normalViewPr>
  <p:slideViewPr>
    <p:cSldViewPr snapToGrid="0">
      <p:cViewPr>
        <p:scale>
          <a:sx n="75" d="100"/>
          <a:sy n="75" d="100"/>
        </p:scale>
        <p:origin x="-188" y="440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Locicero" userId="41aa47d42fb4c606" providerId="LiveId" clId="{3BA6FDF3-7490-4F2E-B67C-73F838311E62}"/>
    <pc:docChg chg="undo custSel addSld delSld modSld sldOrd">
      <pc:chgData name="Sofia Locicero" userId="41aa47d42fb4c606" providerId="LiveId" clId="{3BA6FDF3-7490-4F2E-B67C-73F838311E62}" dt="2025-09-25T10:47:57.672" v="3074" actId="113"/>
      <pc:docMkLst>
        <pc:docMk/>
      </pc:docMkLst>
      <pc:sldChg chg="modSp mod">
        <pc:chgData name="Sofia Locicero" userId="41aa47d42fb4c606" providerId="LiveId" clId="{3BA6FDF3-7490-4F2E-B67C-73F838311E62}" dt="2025-09-25T09:07:21.208" v="2307" actId="20577"/>
        <pc:sldMkLst>
          <pc:docMk/>
          <pc:sldMk cId="810374094" sldId="345"/>
        </pc:sldMkLst>
        <pc:spChg chg="mod">
          <ac:chgData name="Sofia Locicero" userId="41aa47d42fb4c606" providerId="LiveId" clId="{3BA6FDF3-7490-4F2E-B67C-73F838311E62}" dt="2025-09-25T09:07:21.208" v="2307" actId="20577"/>
          <ac:spMkLst>
            <pc:docMk/>
            <pc:sldMk cId="810374094" sldId="345"/>
            <ac:spMk id="7" creationId="{0C0D5F39-EF49-BECB-8276-8B8A46F07AC2}"/>
          </ac:spMkLst>
        </pc:spChg>
      </pc:sldChg>
      <pc:sldChg chg="modSp mod">
        <pc:chgData name="Sofia Locicero" userId="41aa47d42fb4c606" providerId="LiveId" clId="{3BA6FDF3-7490-4F2E-B67C-73F838311E62}" dt="2025-09-22T09:05:59.835" v="2253" actId="20577"/>
        <pc:sldMkLst>
          <pc:docMk/>
          <pc:sldMk cId="3671577520" sldId="346"/>
        </pc:sldMkLst>
        <pc:spChg chg="mod">
          <ac:chgData name="Sofia Locicero" userId="41aa47d42fb4c606" providerId="LiveId" clId="{3BA6FDF3-7490-4F2E-B67C-73F838311E62}" dt="2025-09-22T09:05:59.835" v="2253" actId="20577"/>
          <ac:spMkLst>
            <pc:docMk/>
            <pc:sldMk cId="3671577520" sldId="346"/>
            <ac:spMk id="5" creationId="{86CAAB16-CA4A-433A-A23C-3299D976EDC0}"/>
          </ac:spMkLst>
        </pc:spChg>
      </pc:sldChg>
      <pc:sldChg chg="addSp modSp mod">
        <pc:chgData name="Sofia Locicero" userId="41aa47d42fb4c606" providerId="LiveId" clId="{3BA6FDF3-7490-4F2E-B67C-73F838311E62}" dt="2025-09-18T15:43:09.080" v="617" actId="1076"/>
        <pc:sldMkLst>
          <pc:docMk/>
          <pc:sldMk cId="1427108074" sldId="347"/>
        </pc:sldMkLst>
        <pc:spChg chg="add mod">
          <ac:chgData name="Sofia Locicero" userId="41aa47d42fb4c606" providerId="LiveId" clId="{3BA6FDF3-7490-4F2E-B67C-73F838311E62}" dt="2025-09-18T15:43:09.080" v="617" actId="1076"/>
          <ac:spMkLst>
            <pc:docMk/>
            <pc:sldMk cId="1427108074" sldId="347"/>
            <ac:spMk id="4" creationId="{CB7A26F6-7592-EF87-ED2F-DE38F622004B}"/>
          </ac:spMkLst>
        </pc:spChg>
        <pc:spChg chg="mod">
          <ac:chgData name="Sofia Locicero" userId="41aa47d42fb4c606" providerId="LiveId" clId="{3BA6FDF3-7490-4F2E-B67C-73F838311E62}" dt="2025-09-18T15:43:06.165" v="616" actId="14100"/>
          <ac:spMkLst>
            <pc:docMk/>
            <pc:sldMk cId="1427108074" sldId="347"/>
            <ac:spMk id="28" creationId="{7CC1959B-E6A9-5770-EC41-43538A9E36CE}"/>
          </ac:spMkLst>
        </pc:spChg>
      </pc:sldChg>
      <pc:sldChg chg="modSp mod">
        <pc:chgData name="Sofia Locicero" userId="41aa47d42fb4c606" providerId="LiveId" clId="{3BA6FDF3-7490-4F2E-B67C-73F838311E62}" dt="2025-09-22T09:07:52.686" v="2256" actId="113"/>
        <pc:sldMkLst>
          <pc:docMk/>
          <pc:sldMk cId="762554544" sldId="348"/>
        </pc:sldMkLst>
        <pc:spChg chg="mod">
          <ac:chgData name="Sofia Locicero" userId="41aa47d42fb4c606" providerId="LiveId" clId="{3BA6FDF3-7490-4F2E-B67C-73F838311E62}" dt="2025-09-22T09:07:52.686" v="2256" actId="113"/>
          <ac:spMkLst>
            <pc:docMk/>
            <pc:sldMk cId="762554544" sldId="348"/>
            <ac:spMk id="13" creationId="{0217D91F-92B4-537C-7B7E-8172D89F69E2}"/>
          </ac:spMkLst>
        </pc:spChg>
      </pc:sldChg>
      <pc:sldChg chg="modSp mod ord">
        <pc:chgData name="Sofia Locicero" userId="41aa47d42fb4c606" providerId="LiveId" clId="{3BA6FDF3-7490-4F2E-B67C-73F838311E62}" dt="2025-09-22T09:03:19.534" v="2250"/>
        <pc:sldMkLst>
          <pc:docMk/>
          <pc:sldMk cId="1386263332" sldId="349"/>
        </pc:sldMkLst>
        <pc:spChg chg="mod">
          <ac:chgData name="Sofia Locicero" userId="41aa47d42fb4c606" providerId="LiveId" clId="{3BA6FDF3-7490-4F2E-B67C-73F838311E62}" dt="2025-09-18T15:55:36.020" v="896" actId="114"/>
          <ac:spMkLst>
            <pc:docMk/>
            <pc:sldMk cId="1386263332" sldId="349"/>
            <ac:spMk id="10" creationId="{5F098455-F3AD-4CE1-6F83-28C95857EE25}"/>
          </ac:spMkLst>
        </pc:spChg>
        <pc:graphicFrameChg chg="mod">
          <ac:chgData name="Sofia Locicero" userId="41aa47d42fb4c606" providerId="LiveId" clId="{3BA6FDF3-7490-4F2E-B67C-73F838311E62}" dt="2025-09-18T16:53:42.357" v="1582"/>
          <ac:graphicFrameMkLst>
            <pc:docMk/>
            <pc:sldMk cId="1386263332" sldId="349"/>
            <ac:graphicFrameMk id="11" creationId="{397A5933-482C-A9CB-132B-7DFF52AEECF1}"/>
          </ac:graphicFrameMkLst>
        </pc:graphicFrameChg>
      </pc:sldChg>
      <pc:sldChg chg="modSp mod">
        <pc:chgData name="Sofia Locicero" userId="41aa47d42fb4c606" providerId="LiveId" clId="{3BA6FDF3-7490-4F2E-B67C-73F838311E62}" dt="2025-09-25T10:32:45.721" v="3053" actId="1076"/>
        <pc:sldMkLst>
          <pc:docMk/>
          <pc:sldMk cId="485500553" sldId="350"/>
        </pc:sldMkLst>
        <pc:spChg chg="mod">
          <ac:chgData name="Sofia Locicero" userId="41aa47d42fb4c606" providerId="LiveId" clId="{3BA6FDF3-7490-4F2E-B67C-73F838311E62}" dt="2025-09-25T09:13:33.080" v="2317" actId="207"/>
          <ac:spMkLst>
            <pc:docMk/>
            <pc:sldMk cId="485500553" sldId="350"/>
            <ac:spMk id="8" creationId="{E65E832F-DC64-28CC-592D-2CA44C5718DC}"/>
          </ac:spMkLst>
        </pc:spChg>
        <pc:spChg chg="mod">
          <ac:chgData name="Sofia Locicero" userId="41aa47d42fb4c606" providerId="LiveId" clId="{3BA6FDF3-7490-4F2E-B67C-73F838311E62}" dt="2025-09-25T10:32:45.721" v="3053" actId="1076"/>
          <ac:spMkLst>
            <pc:docMk/>
            <pc:sldMk cId="485500553" sldId="350"/>
            <ac:spMk id="10" creationId="{843FB3A3-19CC-6EEF-27F5-D2BF4644DC11}"/>
          </ac:spMkLst>
        </pc:spChg>
        <pc:graphicFrameChg chg="mod">
          <ac:chgData name="Sofia Locicero" userId="41aa47d42fb4c606" providerId="LiveId" clId="{3BA6FDF3-7490-4F2E-B67C-73F838311E62}" dt="2025-09-18T16:53:18.845" v="1580"/>
          <ac:graphicFrameMkLst>
            <pc:docMk/>
            <pc:sldMk cId="485500553" sldId="350"/>
            <ac:graphicFrameMk id="6" creationId="{D6535BED-75CE-114F-ED2C-DA0FE0AC5DE0}"/>
          </ac:graphicFrameMkLst>
        </pc:graphicFrameChg>
      </pc:sldChg>
      <pc:sldChg chg="modSp mod">
        <pc:chgData name="Sofia Locicero" userId="41aa47d42fb4c606" providerId="LiveId" clId="{3BA6FDF3-7490-4F2E-B67C-73F838311E62}" dt="2025-09-25T09:42:56.986" v="2448" actId="1076"/>
        <pc:sldMkLst>
          <pc:docMk/>
          <pc:sldMk cId="3030076204" sldId="351"/>
        </pc:sldMkLst>
        <pc:spChg chg="mod">
          <ac:chgData name="Sofia Locicero" userId="41aa47d42fb4c606" providerId="LiveId" clId="{3BA6FDF3-7490-4F2E-B67C-73F838311E62}" dt="2025-09-23T10:00:16.080" v="2303" actId="14100"/>
          <ac:spMkLst>
            <pc:docMk/>
            <pc:sldMk cId="3030076204" sldId="351"/>
            <ac:spMk id="4" creationId="{7E93159D-E72A-4C5B-E9D2-18BA09A87C77}"/>
          </ac:spMkLst>
        </pc:spChg>
        <pc:spChg chg="mod">
          <ac:chgData name="Sofia Locicero" userId="41aa47d42fb4c606" providerId="LiveId" clId="{3BA6FDF3-7490-4F2E-B67C-73F838311E62}" dt="2025-09-25T09:42:56.986" v="2448" actId="1076"/>
          <ac:spMkLst>
            <pc:docMk/>
            <pc:sldMk cId="3030076204" sldId="351"/>
            <ac:spMk id="13" creationId="{AE3509DA-8B41-D369-20A6-C40D3C8A036B}"/>
          </ac:spMkLst>
        </pc:spChg>
      </pc:sldChg>
      <pc:sldChg chg="modSp mod">
        <pc:chgData name="Sofia Locicero" userId="41aa47d42fb4c606" providerId="LiveId" clId="{3BA6FDF3-7490-4F2E-B67C-73F838311E62}" dt="2025-09-22T09:08:52.042" v="2260" actId="20577"/>
        <pc:sldMkLst>
          <pc:docMk/>
          <pc:sldMk cId="2902754129" sldId="352"/>
        </pc:sldMkLst>
        <pc:spChg chg="mod">
          <ac:chgData name="Sofia Locicero" userId="41aa47d42fb4c606" providerId="LiveId" clId="{3BA6FDF3-7490-4F2E-B67C-73F838311E62}" dt="2025-09-22T09:08:52.042" v="2260" actId="20577"/>
          <ac:spMkLst>
            <pc:docMk/>
            <pc:sldMk cId="2902754129" sldId="352"/>
            <ac:spMk id="10" creationId="{F3F9FB22-CA85-FC72-AA81-4708F62AB6C2}"/>
          </ac:spMkLst>
        </pc:spChg>
      </pc:sldChg>
      <pc:sldChg chg="addSp delSp modSp mod ord">
        <pc:chgData name="Sofia Locicero" userId="41aa47d42fb4c606" providerId="LiveId" clId="{3BA6FDF3-7490-4F2E-B67C-73F838311E62}" dt="2025-09-25T10:47:57.672" v="3074" actId="113"/>
        <pc:sldMkLst>
          <pc:docMk/>
          <pc:sldMk cId="2595549996" sldId="353"/>
        </pc:sldMkLst>
        <pc:spChg chg="mod">
          <ac:chgData name="Sofia Locicero" userId="41aa47d42fb4c606" providerId="LiveId" clId="{3BA6FDF3-7490-4F2E-B67C-73F838311E62}" dt="2025-09-17T12:21:56.060" v="202" actId="20577"/>
          <ac:spMkLst>
            <pc:docMk/>
            <pc:sldMk cId="2595549996" sldId="353"/>
            <ac:spMk id="4" creationId="{09E21A35-90B9-F235-7F48-11B56D97F6A4}"/>
          </ac:spMkLst>
        </pc:spChg>
        <pc:spChg chg="mod">
          <ac:chgData name="Sofia Locicero" userId="41aa47d42fb4c606" providerId="LiveId" clId="{3BA6FDF3-7490-4F2E-B67C-73F838311E62}" dt="2025-09-25T10:47:57.672" v="3074" actId="113"/>
          <ac:spMkLst>
            <pc:docMk/>
            <pc:sldMk cId="2595549996" sldId="353"/>
            <ac:spMk id="5" creationId="{26342BB7-ACF3-5240-804A-0BA9C5D19FF1}"/>
          </ac:spMkLst>
        </pc:spChg>
      </pc:sldChg>
      <pc:sldChg chg="addSp delSp modSp mod">
        <pc:chgData name="Sofia Locicero" userId="41aa47d42fb4c606" providerId="LiveId" clId="{3BA6FDF3-7490-4F2E-B67C-73F838311E62}" dt="2025-09-22T09:01:53.375" v="2247" actId="20577"/>
        <pc:sldMkLst>
          <pc:docMk/>
          <pc:sldMk cId="1382360909" sldId="354"/>
        </pc:sldMkLst>
        <pc:spChg chg="mod">
          <ac:chgData name="Sofia Locicero" userId="41aa47d42fb4c606" providerId="LiveId" clId="{3BA6FDF3-7490-4F2E-B67C-73F838311E62}" dt="2025-09-19T14:31:37.188" v="1892" actId="20577"/>
          <ac:spMkLst>
            <pc:docMk/>
            <pc:sldMk cId="1382360909" sldId="354"/>
            <ac:spMk id="3" creationId="{7FF8F842-D95F-32E4-59B0-60283CC86021}"/>
          </ac:spMkLst>
        </pc:spChg>
        <pc:spChg chg="mod">
          <ac:chgData name="Sofia Locicero" userId="41aa47d42fb4c606" providerId="LiveId" clId="{3BA6FDF3-7490-4F2E-B67C-73F838311E62}" dt="2025-09-18T15:58:54.328" v="991" actId="12"/>
          <ac:spMkLst>
            <pc:docMk/>
            <pc:sldMk cId="1382360909" sldId="354"/>
            <ac:spMk id="4" creationId="{96E6187B-AC94-F6E4-6B8F-FAB5DD4D46C2}"/>
          </ac:spMkLst>
        </pc:spChg>
        <pc:spChg chg="add mod">
          <ac:chgData name="Sofia Locicero" userId="41aa47d42fb4c606" providerId="LiveId" clId="{3BA6FDF3-7490-4F2E-B67C-73F838311E62}" dt="2025-09-22T09:01:53.375" v="2247" actId="20577"/>
          <ac:spMkLst>
            <pc:docMk/>
            <pc:sldMk cId="1382360909" sldId="354"/>
            <ac:spMk id="7" creationId="{4F7F26A8-7443-4F13-A00B-D658F3E15C97}"/>
          </ac:spMkLst>
        </pc:spChg>
      </pc:sldChg>
      <pc:sldChg chg="addSp delSp modSp del mod">
        <pc:chgData name="Sofia Locicero" userId="41aa47d42fb4c606" providerId="LiveId" clId="{3BA6FDF3-7490-4F2E-B67C-73F838311E62}" dt="2025-09-17T12:21:28.955" v="191" actId="47"/>
        <pc:sldMkLst>
          <pc:docMk/>
          <pc:sldMk cId="3574082888" sldId="355"/>
        </pc:sldMkLst>
      </pc:sldChg>
      <pc:sldChg chg="modSp mod ord">
        <pc:chgData name="Sofia Locicero" userId="41aa47d42fb4c606" providerId="LiveId" clId="{3BA6FDF3-7490-4F2E-B67C-73F838311E62}" dt="2025-09-23T09:57:06.642" v="2300" actId="20577"/>
        <pc:sldMkLst>
          <pc:docMk/>
          <pc:sldMk cId="3303844537" sldId="356"/>
        </pc:sldMkLst>
        <pc:spChg chg="mod">
          <ac:chgData name="Sofia Locicero" userId="41aa47d42fb4c606" providerId="LiveId" clId="{3BA6FDF3-7490-4F2E-B67C-73F838311E62}" dt="2025-09-17T12:21:12.564" v="186" actId="20577"/>
          <ac:spMkLst>
            <pc:docMk/>
            <pc:sldMk cId="3303844537" sldId="356"/>
            <ac:spMk id="4" creationId="{9B961152-381E-D654-15E9-7C4F09608779}"/>
          </ac:spMkLst>
        </pc:spChg>
        <pc:spChg chg="mod">
          <ac:chgData name="Sofia Locicero" userId="41aa47d42fb4c606" providerId="LiveId" clId="{3BA6FDF3-7490-4F2E-B67C-73F838311E62}" dt="2025-09-23T09:57:06.642" v="2300" actId="20577"/>
          <ac:spMkLst>
            <pc:docMk/>
            <pc:sldMk cId="3303844537" sldId="356"/>
            <ac:spMk id="5" creationId="{CFD569DC-1A68-51FF-4CCE-F334F8B3D5A3}"/>
          </ac:spMkLst>
        </pc:spChg>
      </pc:sldChg>
      <pc:sldChg chg="modSp mod">
        <pc:chgData name="Sofia Locicero" userId="41aa47d42fb4c606" providerId="LiveId" clId="{3BA6FDF3-7490-4F2E-B67C-73F838311E62}" dt="2025-09-22T09:07:43.446" v="2255" actId="113"/>
        <pc:sldMkLst>
          <pc:docMk/>
          <pc:sldMk cId="2559799482" sldId="357"/>
        </pc:sldMkLst>
        <pc:spChg chg="mod">
          <ac:chgData name="Sofia Locicero" userId="41aa47d42fb4c606" providerId="LiveId" clId="{3BA6FDF3-7490-4F2E-B67C-73F838311E62}" dt="2025-09-22T09:07:43.446" v="2255" actId="113"/>
          <ac:spMkLst>
            <pc:docMk/>
            <pc:sldMk cId="2559799482" sldId="357"/>
            <ac:spMk id="7" creationId="{577485D4-B63F-5226-D9D7-E19E57D59D2B}"/>
          </ac:spMkLst>
        </pc:spChg>
      </pc:sldChg>
      <pc:sldChg chg="modSp mod">
        <pc:chgData name="Sofia Locicero" userId="41aa47d42fb4c606" providerId="LiveId" clId="{3BA6FDF3-7490-4F2E-B67C-73F838311E62}" dt="2025-09-23T09:59:25.251" v="2302" actId="20577"/>
        <pc:sldMkLst>
          <pc:docMk/>
          <pc:sldMk cId="3856617333" sldId="358"/>
        </pc:sldMkLst>
        <pc:spChg chg="mod">
          <ac:chgData name="Sofia Locicero" userId="41aa47d42fb4c606" providerId="LiveId" clId="{3BA6FDF3-7490-4F2E-B67C-73F838311E62}" dt="2025-09-23T09:59:25.251" v="2302" actId="20577"/>
          <ac:spMkLst>
            <pc:docMk/>
            <pc:sldMk cId="3856617333" sldId="358"/>
            <ac:spMk id="3" creationId="{A4C2B861-7416-935B-A29E-26106AC7686A}"/>
          </ac:spMkLst>
        </pc:spChg>
        <pc:graphicFrameChg chg="mod">
          <ac:chgData name="Sofia Locicero" userId="41aa47d42fb4c606" providerId="LiveId" clId="{3BA6FDF3-7490-4F2E-B67C-73F838311E62}" dt="2025-09-18T16:53:26.558" v="1581"/>
          <ac:graphicFrameMkLst>
            <pc:docMk/>
            <pc:sldMk cId="3856617333" sldId="358"/>
            <ac:graphicFrameMk id="6" creationId="{AFA4033B-4B51-32D6-AAA5-FC8D3831F1D8}"/>
          </ac:graphicFrameMkLst>
        </pc:graphicFrameChg>
      </pc:sldChg>
      <pc:sldChg chg="addSp delSp modSp new mod">
        <pc:chgData name="Sofia Locicero" userId="41aa47d42fb4c606" providerId="LiveId" clId="{3BA6FDF3-7490-4F2E-B67C-73F838311E62}" dt="2025-09-25T09:26:35.071" v="2321" actId="20577"/>
        <pc:sldMkLst>
          <pc:docMk/>
          <pc:sldMk cId="1559253506" sldId="359"/>
        </pc:sldMkLst>
        <pc:spChg chg="mod">
          <ac:chgData name="Sofia Locicero" userId="41aa47d42fb4c606" providerId="LiveId" clId="{3BA6FDF3-7490-4F2E-B67C-73F838311E62}" dt="2025-09-17T12:22:20.425" v="234" actId="20577"/>
          <ac:spMkLst>
            <pc:docMk/>
            <pc:sldMk cId="1559253506" sldId="359"/>
            <ac:spMk id="2" creationId="{CEF1CDD4-ED38-97EE-47BD-02A43D9DC474}"/>
          </ac:spMkLst>
        </pc:spChg>
        <pc:spChg chg="mod">
          <ac:chgData name="Sofia Locicero" userId="41aa47d42fb4c606" providerId="LiveId" clId="{3BA6FDF3-7490-4F2E-B67C-73F838311E62}" dt="2025-09-22T09:09:20.574" v="2263" actId="113"/>
          <ac:spMkLst>
            <pc:docMk/>
            <pc:sldMk cId="1559253506" sldId="359"/>
            <ac:spMk id="4" creationId="{258A7306-19BA-C336-1AF3-8BE18A797D27}"/>
          </ac:spMkLst>
        </pc:spChg>
        <pc:spChg chg="add mod">
          <ac:chgData name="Sofia Locicero" userId="41aa47d42fb4c606" providerId="LiveId" clId="{3BA6FDF3-7490-4F2E-B67C-73F838311E62}" dt="2025-09-25T09:26:35.071" v="2321" actId="20577"/>
          <ac:spMkLst>
            <pc:docMk/>
            <pc:sldMk cId="1559253506" sldId="359"/>
            <ac:spMk id="7" creationId="{3EB6131A-3C20-632C-6D84-02AE982233C3}"/>
          </ac:spMkLst>
        </pc:spChg>
      </pc:sldChg>
      <pc:sldChg chg="addSp delSp modSp new mod ord modClrScheme chgLayout">
        <pc:chgData name="Sofia Locicero" userId="41aa47d42fb4c606" providerId="LiveId" clId="{3BA6FDF3-7490-4F2E-B67C-73F838311E62}" dt="2025-09-23T09:53:36.176" v="2289" actId="20577"/>
        <pc:sldMkLst>
          <pc:docMk/>
          <pc:sldMk cId="167545527" sldId="360"/>
        </pc:sldMkLst>
        <pc:spChg chg="mod ord">
          <ac:chgData name="Sofia Locicero" userId="41aa47d42fb4c606" providerId="LiveId" clId="{3BA6FDF3-7490-4F2E-B67C-73F838311E62}" dt="2025-09-18T16:51:46.052" v="1578" actId="700"/>
          <ac:spMkLst>
            <pc:docMk/>
            <pc:sldMk cId="167545527" sldId="360"/>
            <ac:spMk id="2" creationId="{7634BD12-6F08-3DE2-23F2-BCAB26992D13}"/>
          </ac:spMkLst>
        </pc:spChg>
        <pc:spChg chg="mod ord">
          <ac:chgData name="Sofia Locicero" userId="41aa47d42fb4c606" providerId="LiveId" clId="{3BA6FDF3-7490-4F2E-B67C-73F838311E62}" dt="2025-09-18T16:51:46.052" v="1578" actId="700"/>
          <ac:spMkLst>
            <pc:docMk/>
            <pc:sldMk cId="167545527" sldId="360"/>
            <ac:spMk id="5" creationId="{55C39C76-F995-C012-5FC8-9E2294D63D79}"/>
          </ac:spMkLst>
        </pc:spChg>
        <pc:spChg chg="add mod">
          <ac:chgData name="Sofia Locicero" userId="41aa47d42fb4c606" providerId="LiveId" clId="{3BA6FDF3-7490-4F2E-B67C-73F838311E62}" dt="2025-09-23T09:53:36.176" v="2289" actId="20577"/>
          <ac:spMkLst>
            <pc:docMk/>
            <pc:sldMk cId="167545527" sldId="360"/>
            <ac:spMk id="9" creationId="{D7CD24C9-763A-ED5D-AFCA-593FDF5DF2E2}"/>
          </ac:spMkLst>
        </pc:spChg>
        <pc:graphicFrameChg chg="add mod ord">
          <ac:chgData name="Sofia Locicero" userId="41aa47d42fb4c606" providerId="LiveId" clId="{3BA6FDF3-7490-4F2E-B67C-73F838311E62}" dt="2025-09-19T15:48:56.408" v="2222" actId="1076"/>
          <ac:graphicFrameMkLst>
            <pc:docMk/>
            <pc:sldMk cId="167545527" sldId="360"/>
            <ac:graphicFrameMk id="8" creationId="{6F68B179-2E95-0DD8-E80E-53600AE48EB9}"/>
          </ac:graphicFrameMkLst>
        </pc:graphicFrameChg>
      </pc:sldChg>
      <pc:sldChg chg="addSp delSp modSp new mod ord">
        <pc:chgData name="Sofia Locicero" userId="41aa47d42fb4c606" providerId="LiveId" clId="{3BA6FDF3-7490-4F2E-B67C-73F838311E62}" dt="2025-09-25T10:42:42.561" v="3071" actId="27636"/>
        <pc:sldMkLst>
          <pc:docMk/>
          <pc:sldMk cId="2634995636" sldId="361"/>
        </pc:sldMkLst>
        <pc:spChg chg="mod">
          <ac:chgData name="Sofia Locicero" userId="41aa47d42fb4c606" providerId="LiveId" clId="{3BA6FDF3-7490-4F2E-B67C-73F838311E62}" dt="2025-09-25T09:43:43.123" v="2481" actId="20577"/>
          <ac:spMkLst>
            <pc:docMk/>
            <pc:sldMk cId="2634995636" sldId="361"/>
            <ac:spMk id="2" creationId="{1160EDA7-413B-4AE4-EC73-C515D6E563FA}"/>
          </ac:spMkLst>
        </pc:spChg>
        <pc:spChg chg="del">
          <ac:chgData name="Sofia Locicero" userId="41aa47d42fb4c606" providerId="LiveId" clId="{3BA6FDF3-7490-4F2E-B67C-73F838311E62}" dt="2025-09-25T09:26:05.964" v="2320" actId="1957"/>
          <ac:spMkLst>
            <pc:docMk/>
            <pc:sldMk cId="2634995636" sldId="361"/>
            <ac:spMk id="3" creationId="{46F32B50-ACD1-5F96-3876-D2D34ABAA112}"/>
          </ac:spMkLst>
        </pc:spChg>
        <pc:spChg chg="add del mod">
          <ac:chgData name="Sofia Locicero" userId="41aa47d42fb4c606" providerId="LiveId" clId="{3BA6FDF3-7490-4F2E-B67C-73F838311E62}" dt="2025-09-25T10:42:42.561" v="3071" actId="27636"/>
          <ac:spMkLst>
            <pc:docMk/>
            <pc:sldMk cId="2634995636" sldId="361"/>
            <ac:spMk id="4" creationId="{6D885CBB-AA97-19BD-F354-53ACB2CF9942}"/>
          </ac:spMkLst>
        </pc:spChg>
        <pc:spChg chg="add mod">
          <ac:chgData name="Sofia Locicero" userId="41aa47d42fb4c606" providerId="LiveId" clId="{3BA6FDF3-7490-4F2E-B67C-73F838311E62}" dt="2025-09-25T09:28:23.459" v="2388"/>
          <ac:spMkLst>
            <pc:docMk/>
            <pc:sldMk cId="2634995636" sldId="361"/>
            <ac:spMk id="9" creationId="{2AFC77F1-2D8A-F29D-BE40-327752A65D20}"/>
          </ac:spMkLst>
        </pc:spChg>
        <pc:graphicFrameChg chg="add mod">
          <ac:chgData name="Sofia Locicero" userId="41aa47d42fb4c606" providerId="LiveId" clId="{3BA6FDF3-7490-4F2E-B67C-73F838311E62}" dt="2025-09-25T10:08:30.264" v="2504"/>
          <ac:graphicFrameMkLst>
            <pc:docMk/>
            <pc:sldMk cId="2634995636" sldId="361"/>
            <ac:graphicFrameMk id="8" creationId="{B6406807-A585-CD71-AE85-C57E5D073677}"/>
          </ac:graphicFrameMkLst>
        </pc:graphicFrameChg>
      </pc:sldChg>
      <pc:sldChg chg="new del">
        <pc:chgData name="Sofia Locicero" userId="41aa47d42fb4c606" providerId="LiveId" clId="{3BA6FDF3-7490-4F2E-B67C-73F838311E62}" dt="2025-09-19T08:09:07.169" v="1637" actId="2696"/>
        <pc:sldMkLst>
          <pc:docMk/>
          <pc:sldMk cId="4195503596" sldId="3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800">
                <a:latin typeface="Times New Roman" panose="02020603050405020304" pitchFamily="18" charset="0"/>
                <a:cs typeface="Times New Roman" panose="02020603050405020304" pitchFamily="18" charset="0"/>
              </a:rPr>
              <a:t>Authors per category </a:t>
            </a:r>
          </a:p>
        </c:rich>
      </c:tx>
      <c:layout>
        <c:manualLayout>
          <c:xMode val="edge"/>
          <c:yMode val="edge"/>
          <c:x val="0.35118568884943052"/>
          <c:y val="4.6692607003891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358288836983"/>
          <c:y val="0.13685286103542235"/>
          <c:w val="0.80270560755705256"/>
          <c:h val="0.27596226050762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9-489C-BB22-9FE05D41A35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Oncology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9-489C-BB22-9FE05D41A35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Multidisciplinarity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9-489C-BB22-9FE05D41A35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Cardiology and Cardiovasular Medicine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C9-489C-BB22-9FE05D41A35C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Infectious Diseases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5773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C9-489C-BB22-9FE05D41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1568"/>
        <c:axId val="163952048"/>
      </c:barChart>
      <c:catAx>
        <c:axId val="16395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3952048"/>
        <c:crosses val="autoZero"/>
        <c:auto val="1"/>
        <c:lblAlgn val="ctr"/>
        <c:lblOffset val="100"/>
        <c:noMultiLvlLbl val="0"/>
      </c:catAx>
      <c:valAx>
        <c:axId val="163952048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395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615329377290976E-2"/>
          <c:y val="0.52315754468021203"/>
          <c:w val="0.56841875938796604"/>
          <c:h val="0.47684304053433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>
                <a:latin typeface="Times New Roman" panose="02020603050405020304" pitchFamily="18" charset="0"/>
                <a:cs typeface="Times New Roman" panose="02020603050405020304" pitchFamily="18" charset="0"/>
              </a:rPr>
              <a:t>Areas per document for keywords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0753625372447332E-2"/>
          <c:y val="0.15566212218881975"/>
          <c:w val="0.87347978423853667"/>
          <c:h val="0.31631915367885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Kaons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3.6362999999999999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C-4C4E-9EF7-52D0A57912C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Quark Models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BC-4C4E-9EF7-52D0A57912C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Deterioration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2.4700000000000002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BC-4C4E-9EF7-52D0A57912C4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Elemantary Particles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2.4500000000000002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BC-4C4E-9EF7-52D0A57912C4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Atrial Fibrillation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C-4C4E-9EF7-52D0A5791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3066943"/>
        <c:axId val="1243067423"/>
      </c:barChart>
      <c:catAx>
        <c:axId val="124306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7423"/>
        <c:crosses val="autoZero"/>
        <c:auto val="1"/>
        <c:lblAlgn val="ctr"/>
        <c:lblOffset val="100"/>
        <c:noMultiLvlLbl val="0"/>
      </c:catAx>
      <c:valAx>
        <c:axId val="12430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257665576283917E-2"/>
          <c:y val="0.68007819795287638"/>
          <c:w val="0.83548434124120174"/>
          <c:h val="0.27401514558193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by research category</a:t>
            </a:r>
            <a:endParaRPr lang="it-IT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5159944367176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14887099474179"/>
          <c:y val="0.15728882833787469"/>
          <c:w val="0.82479978597946468"/>
          <c:h val="0.38012492901760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724</c:v>
                </c:pt>
                <c:pt idx="1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5-4A15-8BBD-19C621E5FC1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Computer Science Applications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647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25-4A15-8BBD-19C621E5FC1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Materials Science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540</c:v>
                </c:pt>
                <c:pt idx="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25-4A15-8BBD-19C621E5FC10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Foglio1!$E$2:$E$3</c:f>
              <c:numCache>
                <c:formatCode>General</c:formatCode>
                <c:ptCount val="2"/>
                <c:pt idx="0">
                  <c:v>568</c:v>
                </c:pt>
                <c:pt idx="1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25-4A15-8BBD-19C621E5FC10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Foglio1!$F$2:$F$3</c:f>
              <c:numCache>
                <c:formatCode>General</c:formatCode>
                <c:ptCount val="2"/>
                <c:pt idx="0">
                  <c:v>484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25-4A15-8BBD-19C621E5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163872"/>
        <c:axId val="129164352"/>
      </c:barChart>
      <c:catAx>
        <c:axId val="12916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4352"/>
        <c:crosses val="autoZero"/>
        <c:auto val="1"/>
        <c:lblAlgn val="ctr"/>
        <c:lblOffset val="100"/>
        <c:noMultiLvlLbl val="0"/>
      </c:catAx>
      <c:valAx>
        <c:axId val="1291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910984353659535E-2"/>
          <c:y val="0.6638647330584494"/>
          <c:w val="0.84815180439023707"/>
          <c:h val="0.29526317366935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36766832717338"/>
          <c:y val="4.2090129879613317E-2"/>
          <c:w val="0.75504901173067651"/>
          <c:h val="0.504732373699837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Collaborazioni internazionali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Nuclear and High Energy Physics</c:v>
                </c:pt>
                <c:pt idx="1">
                  <c:v>Physics and Astronomy</c:v>
                </c:pt>
                <c:pt idx="2">
                  <c:v>Nature and Landscape Conservation</c:v>
                </c:pt>
                <c:pt idx="3">
                  <c:v>Trasportation</c:v>
                </c:pt>
                <c:pt idx="4">
                  <c:v>Mathematical Physics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0.92569999999999997</c:v>
                </c:pt>
                <c:pt idx="1">
                  <c:v>0.85260000000000002</c:v>
                </c:pt>
                <c:pt idx="2">
                  <c:v>0.83299999999999996</c:v>
                </c:pt>
                <c:pt idx="3">
                  <c:v>0.79</c:v>
                </c:pt>
                <c:pt idx="4">
                  <c:v>0.68400000000000005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1-49DB-986C-043C0816A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38935456"/>
        <c:axId val="1438937856"/>
      </c:barChart>
      <c:scatterChart>
        <c:scatterStyle val="lineMarker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Pubblicazioni Totali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Foglio1!$A$2:$A$6</c:f>
              <c:strCache>
                <c:ptCount val="5"/>
                <c:pt idx="0">
                  <c:v>Nuclear and High Energy Physics</c:v>
                </c:pt>
                <c:pt idx="1">
                  <c:v>Physics and Astronomy</c:v>
                </c:pt>
                <c:pt idx="2">
                  <c:v>Nature and Landscape Conservation</c:v>
                </c:pt>
                <c:pt idx="3">
                  <c:v>Trasportation</c:v>
                </c:pt>
                <c:pt idx="4">
                  <c:v>Mathematical Physics</c:v>
                </c:pt>
              </c:strCache>
            </c:strRef>
          </c:xVal>
          <c:yVal>
            <c:numRef>
              <c:f>Foglio1!$C$2:$C$6</c:f>
              <c:numCache>
                <c:formatCode>General</c:formatCode>
                <c:ptCount val="5"/>
                <c:pt idx="0">
                  <c:v>229</c:v>
                </c:pt>
                <c:pt idx="1">
                  <c:v>95</c:v>
                </c:pt>
                <c:pt idx="2">
                  <c:v>12</c:v>
                </c:pt>
                <c:pt idx="3">
                  <c:v>29</c:v>
                </c:pt>
                <c:pt idx="4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41-49DB-986C-043C0816A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629616"/>
        <c:axId val="1222629136"/>
      </c:scatterChart>
      <c:catAx>
        <c:axId val="143893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438937856"/>
        <c:crosses val="autoZero"/>
        <c:auto val="1"/>
        <c:lblAlgn val="ctr"/>
        <c:lblOffset val="100"/>
        <c:noMultiLvlLbl val="0"/>
      </c:catAx>
      <c:valAx>
        <c:axId val="143893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8935456"/>
        <c:crosses val="autoZero"/>
        <c:crossBetween val="between"/>
      </c:valAx>
      <c:valAx>
        <c:axId val="12226291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22629616"/>
        <c:crosses val="max"/>
        <c:crossBetween val="midCat"/>
      </c:valAx>
      <c:valAx>
        <c:axId val="1222629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2629136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Evoluzione</a:t>
            </a:r>
            <a:r>
              <a:rPr lang="it-IT" baseline="0" dirty="0"/>
              <a:t> temporale 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128</c:v>
                </c:pt>
                <c:pt idx="1">
                  <c:v>141</c:v>
                </c:pt>
                <c:pt idx="2">
                  <c:v>149</c:v>
                </c:pt>
                <c:pt idx="3">
                  <c:v>146</c:v>
                </c:pt>
                <c:pt idx="4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A-49E5-987F-169E45EA8B4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General Material Science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62</c:v>
                </c:pt>
                <c:pt idx="1">
                  <c:v>68</c:v>
                </c:pt>
                <c:pt idx="2">
                  <c:v>111</c:v>
                </c:pt>
                <c:pt idx="3">
                  <c:v>140</c:v>
                </c:pt>
                <c:pt idx="4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CA-49E5-987F-169E45EA8B4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Medicine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51</c:v>
                </c:pt>
                <c:pt idx="1">
                  <c:v>77</c:v>
                </c:pt>
                <c:pt idx="2">
                  <c:v>74</c:v>
                </c:pt>
                <c:pt idx="3">
                  <c:v>112</c:v>
                </c:pt>
                <c:pt idx="4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CA-49E5-987F-169E45EA8B45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96</c:v>
                </c:pt>
                <c:pt idx="1">
                  <c:v>102</c:v>
                </c:pt>
                <c:pt idx="2">
                  <c:v>116</c:v>
                </c:pt>
                <c:pt idx="3">
                  <c:v>133</c:v>
                </c:pt>
                <c:pt idx="4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CA-49E5-987F-169E45EA8B45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Computer Science Application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Foglio1!$F$2:$F$6</c:f>
              <c:numCache>
                <c:formatCode>General</c:formatCode>
                <c:ptCount val="5"/>
                <c:pt idx="0">
                  <c:v>113</c:v>
                </c:pt>
                <c:pt idx="1">
                  <c:v>103</c:v>
                </c:pt>
                <c:pt idx="2">
                  <c:v>115</c:v>
                </c:pt>
                <c:pt idx="3">
                  <c:v>147</c:v>
                </c:pt>
                <c:pt idx="4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CA-49E5-987F-169E45EA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159919"/>
        <c:axId val="383164239"/>
      </c:lineChart>
      <c:catAx>
        <c:axId val="38315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64239"/>
        <c:crosses val="autoZero"/>
        <c:auto val="1"/>
        <c:lblAlgn val="ctr"/>
        <c:lblOffset val="100"/>
        <c:noMultiLvlLbl val="0"/>
      </c:catAx>
      <c:valAx>
        <c:axId val="38316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5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2CB9AA75-C254-4EC0-AB8F-34B0033E3911}" type="datetime1">
              <a:rPr lang="it-IT" smtClean="0"/>
              <a:t>25/09/2025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7F75FB2-D12E-4669-8522-D3E2C7E6DC9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0984F24-0376-46BA-BF8B-C1A1ECC78988}" type="datetime1">
              <a:rPr lang="it-IT" smtClean="0"/>
              <a:pPr/>
              <a:t>25/09/2025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D18E0B9-48E4-499D-93B2-B07D00395B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it-IT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tabel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it-IT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it-IT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it-IT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it-IT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it-IT" sz="1800" b="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marL="457200" indent="0">
              <a:spcBef>
                <a:spcPts val="1000"/>
              </a:spcBef>
              <a:buNone/>
              <a:defRPr lang="it-IT" sz="1600"/>
            </a:lvl2pPr>
            <a:lvl3pPr marL="914400" indent="0">
              <a:spcBef>
                <a:spcPts val="1000"/>
              </a:spcBef>
              <a:buNone/>
              <a:defRPr lang="it-IT" sz="1400"/>
            </a:lvl3pPr>
            <a:lvl4pPr marL="1371600" indent="0">
              <a:spcBef>
                <a:spcPts val="1000"/>
              </a:spcBef>
              <a:buNone/>
              <a:defRPr lang="it-IT" sz="1200"/>
            </a:lvl4pPr>
            <a:lvl5pPr marL="1828800" indent="0">
              <a:spcBef>
                <a:spcPts val="100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it-IT" sz="1800"/>
            </a:lvl1pPr>
            <a:lvl2pPr marL="457200" indent="0">
              <a:lnSpc>
                <a:spcPct val="125000"/>
              </a:lnSpc>
              <a:buNone/>
              <a:defRPr lang="it-IT" sz="1600"/>
            </a:lvl2pPr>
            <a:lvl3pPr marL="914400" indent="0">
              <a:lnSpc>
                <a:spcPct val="125000"/>
              </a:lnSpc>
              <a:buNone/>
              <a:defRPr lang="it-IT" sz="1400"/>
            </a:lvl3pPr>
            <a:lvl4pPr marL="1371600" indent="0">
              <a:lnSpc>
                <a:spcPct val="125000"/>
              </a:lnSpc>
              <a:buNone/>
              <a:defRPr lang="it-IT" sz="1200"/>
            </a:lvl4pPr>
            <a:lvl5pPr marL="1828800" indent="0">
              <a:lnSpc>
                <a:spcPct val="125000"/>
              </a:lnSpc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Cornic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rnic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130"/>
                    </a14:imgEffect>
                    <a14:imgEffect>
                      <a14:saturation sat="244000"/>
                    </a14:imgEffect>
                  </a14:imgLayer>
                </a14:imgProps>
              </a:ext>
            </a:extLst>
          </a:blip>
          <a:srcRect t="13354" b="13354"/>
          <a:stretch/>
        </p:blipFill>
        <p:spPr>
          <a:xfrm>
            <a:off x="47206" y="0"/>
            <a:ext cx="12144794" cy="6858000"/>
          </a:xfrm>
          <a:effectLst>
            <a:outerShdw dir="5400000" algn="ctr" rotWithShape="0">
              <a:srgbClr val="000000">
                <a:alpha val="98000"/>
              </a:srgbClr>
            </a:outerShdw>
            <a:softEdge rad="0"/>
          </a:effectLst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612475"/>
            <a:ext cx="5568859" cy="3079029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/>
                </a:solidFill>
              </a:rPr>
              <a:t>Analysis of </a:t>
            </a:r>
            <a:r>
              <a:rPr lang="it-IT" dirty="0" err="1">
                <a:solidFill>
                  <a:schemeClr val="tx1"/>
                </a:solidFill>
              </a:rPr>
              <a:t>Thematica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Crtitical</a:t>
            </a:r>
            <a:r>
              <a:rPr lang="it-IT" dirty="0">
                <a:solidFill>
                  <a:schemeClr val="tx1"/>
                </a:solidFill>
              </a:rPr>
              <a:t> Mass in the </a:t>
            </a:r>
            <a:r>
              <a:rPr lang="it-IT" dirty="0" err="1">
                <a:solidFill>
                  <a:schemeClr val="tx1"/>
                </a:solidFill>
              </a:rPr>
              <a:t>UNIMORE</a:t>
            </a:r>
            <a:r>
              <a:rPr lang="it-IT" dirty="0">
                <a:solidFill>
                  <a:schemeClr val="tx1"/>
                </a:solidFill>
              </a:rPr>
              <a:t> Knowledge </a:t>
            </a:r>
            <a:r>
              <a:rPr lang="it-IT" dirty="0" err="1">
                <a:solidFill>
                  <a:schemeClr val="tx1"/>
                </a:solidFill>
              </a:rPr>
              <a:t>Graph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5A6B37-8EC6-AAF3-A805-53378C7E56D5}"/>
              </a:ext>
            </a:extLst>
          </p:cNvPr>
          <p:cNvSpPr txBox="1"/>
          <p:nvPr/>
        </p:nvSpPr>
        <p:spPr>
          <a:xfrm>
            <a:off x="8452635" y="3691504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Sofia Locicero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282178@studenti.unimore.it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EDA7-413B-4AE4-EC73-C515D6E5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Percentuale di collaborazioni internazionali 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6406807-A585-CD71-AE85-C57E5D07367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53454968"/>
              </p:ext>
            </p:extLst>
          </p:nvPr>
        </p:nvGraphicFramePr>
        <p:xfrm>
          <a:off x="746760" y="1684868"/>
          <a:ext cx="373380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885CBB-AA97-19BD-F354-53ACB2CF99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2153285"/>
            <a:ext cx="6720840" cy="3500438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Le grandi categorie come </a:t>
            </a:r>
            <a:r>
              <a:rPr lang="it-IT" b="1" dirty="0" err="1">
                <a:solidFill>
                  <a:schemeClr val="tx1"/>
                </a:solidFill>
              </a:rPr>
              <a:t>Nuclear</a:t>
            </a:r>
            <a:r>
              <a:rPr lang="it-IT" b="1" dirty="0">
                <a:solidFill>
                  <a:schemeClr val="tx1"/>
                </a:solidFill>
              </a:rPr>
              <a:t> and High Energy </a:t>
            </a:r>
            <a:r>
              <a:rPr lang="it-IT" b="1" dirty="0" err="1">
                <a:solidFill>
                  <a:schemeClr val="tx1"/>
                </a:solidFill>
              </a:rPr>
              <a:t>Physics</a:t>
            </a:r>
            <a:r>
              <a:rPr lang="it-IT" dirty="0">
                <a:solidFill>
                  <a:schemeClr val="tx1"/>
                </a:solidFill>
              </a:rPr>
              <a:t> mantengono un numero elevato di collaborazioni internazionali (212 su 229, 92.6%).</a:t>
            </a:r>
          </a:p>
          <a:p>
            <a:r>
              <a:rPr lang="it-IT" dirty="0">
                <a:solidFill>
                  <a:schemeClr val="tx1"/>
                </a:solidFill>
              </a:rPr>
              <a:t>Anche categorie con pochi documenti, come </a:t>
            </a:r>
            <a:r>
              <a:rPr lang="it-IT" b="1" dirty="0">
                <a:solidFill>
                  <a:schemeClr val="tx1"/>
                </a:solidFill>
              </a:rPr>
              <a:t>Nature and </a:t>
            </a:r>
            <a:r>
              <a:rPr lang="it-IT" b="1" dirty="0" err="1">
                <a:solidFill>
                  <a:schemeClr val="tx1"/>
                </a:solidFill>
              </a:rPr>
              <a:t>Landscape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Conservation</a:t>
            </a:r>
            <a:r>
              <a:rPr lang="it-IT" dirty="0">
                <a:solidFill>
                  <a:schemeClr val="tx1"/>
                </a:solidFill>
              </a:rPr>
              <a:t> (12 doc, 10 collaborazioni) o </a:t>
            </a:r>
            <a:r>
              <a:rPr lang="it-IT" b="1" dirty="0" err="1">
                <a:solidFill>
                  <a:schemeClr val="tx1"/>
                </a:solidFill>
              </a:rPr>
              <a:t>Transportation</a:t>
            </a:r>
            <a:r>
              <a:rPr lang="it-IT" dirty="0">
                <a:solidFill>
                  <a:schemeClr val="tx1"/>
                </a:solidFill>
              </a:rPr>
              <a:t> (29 doc, 23 collaborazioni), mostrano alta percentuale di internazionalità.</a:t>
            </a:r>
          </a:p>
          <a:p>
            <a:r>
              <a:rPr lang="it-IT" dirty="0">
                <a:solidFill>
                  <a:schemeClr val="tx1"/>
                </a:solidFill>
              </a:rPr>
              <a:t>Alcune categorie con pochi documenti raggiungono il </a:t>
            </a:r>
            <a:r>
              <a:rPr lang="it-IT" b="1" dirty="0">
                <a:solidFill>
                  <a:schemeClr val="tx1"/>
                </a:solidFill>
              </a:rPr>
              <a:t>100% di collaborazioni internazionali</a:t>
            </a:r>
            <a:r>
              <a:rPr lang="it-IT" dirty="0">
                <a:solidFill>
                  <a:schemeClr val="tx1"/>
                </a:solidFill>
              </a:rPr>
              <a:t>, ma il loro impatto assoluto è piccolo.</a:t>
            </a:r>
          </a:p>
          <a:p>
            <a:r>
              <a:rPr lang="it-IT" dirty="0">
                <a:solidFill>
                  <a:schemeClr val="tx1"/>
                </a:solidFill>
              </a:rPr>
              <a:t>Confrontare volume e percentuale permette di identificare sia le aree con più collaborazione assoluta sia quelle con maggiore propensione alla collaborazione internazionale.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0A9DE1-2768-F41D-7FC0-D811FF4F5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499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0" y="664914"/>
            <a:ext cx="10515600" cy="60254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Pubblicazioni, autori e collaborazioni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6990" y="2216329"/>
            <a:ext cx="4618010" cy="4108271"/>
          </a:xfrm>
        </p:spPr>
        <p:txBody>
          <a:bodyPr rtlCol="0">
            <a:normAutofit fontScale="25000" lnSpcReduction="20000"/>
          </a:bodyPr>
          <a:lstStyle>
            <a:defPPr>
              <a:defRPr lang="it-IT"/>
            </a:defPPr>
          </a:lstStyle>
          <a:p>
            <a:r>
              <a:rPr lang="it-IT" sz="7200" b="0" noProof="1">
                <a:solidFill>
                  <a:schemeClr val="tx1"/>
                </a:solidFill>
              </a:rPr>
              <a:t>La maggior parte </a:t>
            </a:r>
            <a:r>
              <a:rPr lang="it-IT" sz="7200" b="0" dirty="0">
                <a:solidFill>
                  <a:schemeClr val="tx1"/>
                </a:solidFill>
              </a:rPr>
              <a:t>delle categorie ha più collaborazioni</a:t>
            </a:r>
            <a:r>
              <a:rPr lang="it-IT" sz="7200" dirty="0">
                <a:solidFill>
                  <a:schemeClr val="tx1"/>
                </a:solidFill>
              </a:rPr>
              <a:t> locali </a:t>
            </a:r>
            <a:r>
              <a:rPr lang="it-IT" sz="7200" b="0" dirty="0">
                <a:solidFill>
                  <a:schemeClr val="tx1"/>
                </a:solidFill>
              </a:rPr>
              <a:t>che</a:t>
            </a:r>
            <a:r>
              <a:rPr lang="it-IT" sz="7200" dirty="0">
                <a:solidFill>
                  <a:schemeClr val="tx1"/>
                </a:solidFill>
              </a:rPr>
              <a:t> internazionali</a:t>
            </a:r>
            <a:r>
              <a:rPr lang="it-IT" sz="7200" b="0" dirty="0">
                <a:solidFill>
                  <a:schemeClr val="tx1"/>
                </a:solidFill>
              </a:rPr>
              <a:t>.</a:t>
            </a:r>
          </a:p>
          <a:p>
            <a:r>
              <a:rPr lang="it-IT" sz="7200" noProof="1">
                <a:solidFill>
                  <a:schemeClr val="tx1"/>
                </a:solidFill>
              </a:rPr>
              <a:t>Electrical and Electronic Engineering </a:t>
            </a:r>
            <a:r>
              <a:rPr lang="it-IT" sz="7200" b="0" noProof="1">
                <a:solidFill>
                  <a:schemeClr val="tx1"/>
                </a:solidFill>
              </a:rPr>
              <a:t>mostra il numero più alto di collaborazioni sia locali che internazionali (724 locali, 305 internazionali)</a:t>
            </a:r>
          </a:p>
          <a:p>
            <a:r>
              <a:rPr lang="it-IT" sz="7200" dirty="0">
                <a:solidFill>
                  <a:schemeClr val="tx1"/>
                </a:solidFill>
              </a:rPr>
              <a:t>General Medicine </a:t>
            </a:r>
            <a:r>
              <a:rPr lang="it-IT" sz="7200" b="0" dirty="0">
                <a:solidFill>
                  <a:schemeClr val="tx1"/>
                </a:solidFill>
              </a:rPr>
              <a:t>presenta il maggior numero di autori, ma prevalenza di collaborazioni locali (484 locali, 143 internazionali)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I settori tecnici mostrano maggiore diffusione internazionale.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Le scienze tecniche combinano alta produttività con reti di collaborazione internazionali, la medicina ha molti autori ma collaborazioni prevalentemente locali </a:t>
            </a:r>
          </a:p>
          <a:p>
            <a:pPr marL="0" indent="0">
              <a:buNone/>
            </a:pPr>
            <a:endParaRPr lang="it-IT" sz="7200" b="0" dirty="0">
              <a:solidFill>
                <a:schemeClr val="tx1"/>
              </a:solidFill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3E130B89-5A58-731D-A884-A013894D8E8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354790" y="1665171"/>
            <a:ext cx="5090450" cy="4226644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3509DA-8B41-D369-20A6-C40D3C8A036B}"/>
              </a:ext>
            </a:extLst>
          </p:cNvPr>
          <p:cNvSpPr txBox="1"/>
          <p:nvPr/>
        </p:nvSpPr>
        <p:spPr>
          <a:xfrm>
            <a:off x="944445" y="966185"/>
            <a:ext cx="509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Il grafico riportato confronta pubblicazioni totali, collaborazioni locali e internazionali e autori coinvolti per ciascuna categoria considerata </a:t>
            </a:r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Impatto scientifico: citazioni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dirty="0">
                <a:solidFill>
                  <a:schemeClr val="tx1"/>
                </a:solidFill>
              </a:rPr>
              <a:t>Il grafico riporta la </a:t>
            </a:r>
            <a:r>
              <a:rPr lang="it-IT" b="1" dirty="0">
                <a:solidFill>
                  <a:schemeClr val="tx1"/>
                </a:solidFill>
              </a:rPr>
              <a:t>distribuzione delle citazioni </a:t>
            </a:r>
            <a:r>
              <a:rPr lang="it-IT" dirty="0">
                <a:solidFill>
                  <a:schemeClr val="tx1"/>
                </a:solidFill>
              </a:rPr>
              <a:t>per le categorie principali.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Le categorie con più pubblicazioni non sempre hanno i documenti più citati. In alcune aree, singoli lavori ad alto impatto incidono fortemente sulle metriche complessive.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Alcune aree (es. Biologia Cellulare e Cardiologia) hanno pochi documenti ma con altissimo numero di citazioni, fino a oltre 4.000.</a:t>
            </a:r>
            <a:br>
              <a:rPr lang="it-IT" dirty="0"/>
            </a:b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pic>
        <p:nvPicPr>
          <p:cNvPr id="7" name="Segnaposto immagine 6" descr="Immagine che contiene testo, diagramm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D32B22DF-1CF7-6952-7B31-41E7F53FF4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r="47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1CDD4-ED38-97EE-47BD-02A43D9D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Impatto scientifico: H-index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A7306-19BA-C336-1AF3-8BE18A797D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L’H-index è stato calcolato per </a:t>
            </a:r>
            <a:r>
              <a:rPr lang="it-IT" b="1" dirty="0">
                <a:solidFill>
                  <a:schemeClr val="tx1"/>
                </a:solidFill>
              </a:rPr>
              <a:t>singoli autori e tra co-autori.</a:t>
            </a:r>
          </a:p>
          <a:p>
            <a:r>
              <a:rPr lang="it-IT" dirty="0">
                <a:solidFill>
                  <a:schemeClr val="tx1"/>
                </a:solidFill>
              </a:rPr>
              <a:t>I ricercatori con H-index più alto (38–39) contribuiscono in modo significativo alla visibilità dell’ateneo.</a:t>
            </a:r>
          </a:p>
          <a:p>
            <a:r>
              <a:rPr lang="it-IT" dirty="0">
                <a:solidFill>
                  <a:schemeClr val="tx1"/>
                </a:solidFill>
              </a:rPr>
              <a:t>Gli autori con valori di H-index più elevati tendono a mostrare un elevato numero di collaborazioni internazionali, suggerendo una </a:t>
            </a:r>
            <a:r>
              <a:rPr lang="it-IT" b="1" dirty="0">
                <a:solidFill>
                  <a:schemeClr val="tx1"/>
                </a:solidFill>
              </a:rPr>
              <a:t>relazione positiva</a:t>
            </a:r>
            <a:r>
              <a:rPr lang="it-IT" dirty="0">
                <a:solidFill>
                  <a:schemeClr val="tx1"/>
                </a:solidFill>
              </a:rPr>
              <a:t> tra collaborazioni internazionali e impatto scientifico (H-index).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7CDF5-E0C3-BD40-EE3B-11CBD6D3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B6131A-3C20-632C-6D84-02AE982233C3}"/>
              </a:ext>
            </a:extLst>
          </p:cNvPr>
          <p:cNvSpPr txBox="1"/>
          <p:nvPr/>
        </p:nvSpPr>
        <p:spPr>
          <a:xfrm>
            <a:off x="522515" y="1685201"/>
            <a:ext cx="59528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</a:t>
            </a:r>
            <a:r>
              <a:rPr lang="it-IT" sz="1600" dirty="0" err="1">
                <a:effectLst/>
              </a:rPr>
              <a:t>a:Author</a:t>
            </a:r>
            <a:r>
              <a:rPr lang="it-IT" sz="1600" dirty="0">
                <a:effectLst/>
              </a:rPr>
              <a:t>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</a:t>
            </a:r>
            <a:r>
              <a:rPr lang="it-IT" sz="1600" dirty="0" err="1">
                <a:effectLst/>
              </a:rPr>
              <a:t>WORKS_IN</a:t>
            </a:r>
            <a:r>
              <a:rPr lang="it-IT" sz="1600" dirty="0">
                <a:effectLst/>
              </a:rPr>
              <a:t>]-(</a:t>
            </a:r>
            <a:r>
              <a:rPr lang="it-IT" sz="1600" dirty="0" err="1">
                <a:effectLst/>
              </a:rPr>
              <a:t>dep:Department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collect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toInteger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d.N_Cit_NoSelf</a:t>
            </a:r>
            <a:r>
              <a:rPr lang="it-IT" sz="1600" dirty="0">
                <a:effectLst/>
              </a:rPr>
              <a:t>)) </a:t>
            </a:r>
            <a:r>
              <a:rPr lang="it-IT" sz="1600" dirty="0" err="1">
                <a:effectLst/>
              </a:rPr>
              <a:t>as</a:t>
            </a:r>
            <a:r>
              <a:rPr lang="it-IT" sz="1600" dirty="0">
                <a:effectLst/>
              </a:rPr>
              <a:t> citazioni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unwind</a:t>
            </a:r>
            <a:r>
              <a:rPr lang="it-IT" sz="1600" dirty="0">
                <a:effectLst/>
              </a:rPr>
              <a:t> range(1, size(citazioni)) AS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citazioni, 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size([c </a:t>
            </a:r>
            <a:r>
              <a:rPr lang="it-IT" sz="1600" dirty="0"/>
              <a:t>in</a:t>
            </a:r>
            <a:r>
              <a:rPr lang="it-IT" sz="1600" dirty="0">
                <a:effectLst/>
              </a:rPr>
              <a:t> citazioni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c &gt;= i]) &gt;=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max(i)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br>
              <a:rPr lang="it-IT" sz="1600" dirty="0">
                <a:effectLst/>
              </a:rPr>
            </a:br>
            <a:br>
              <a:rPr lang="it-IT" sz="1600" dirty="0">
                <a:effectLst/>
              </a:rPr>
            </a:b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 d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a.Author_name</a:t>
            </a:r>
            <a:r>
              <a:rPr lang="it-IT" sz="1600" dirty="0">
                <a:effectLst/>
              </a:rPr>
              <a:t>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autore,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/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 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</a:rPr>
              <a:t>return</a:t>
            </a:r>
            <a:r>
              <a:rPr lang="it-IT" sz="1600" dirty="0">
                <a:effectLst/>
              </a:rPr>
              <a:t> 1 }) AS </a:t>
            </a:r>
            <a:r>
              <a:rPr lang="it-IT" sz="1600" dirty="0" err="1">
                <a:effectLst/>
              </a:rPr>
              <a:t>local_collab</a:t>
            </a:r>
            <a:r>
              <a:rPr lang="it-IT" sz="1600" dirty="0">
                <a:effectLst/>
              </a:rPr>
              <a:t>, //somma su tutti i doc scritti da autore 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>
                <a:solidFill>
                  <a:srgbClr val="92D050"/>
                </a:solidFill>
                <a:effectLst/>
              </a:rPr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 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HAS_INTERNATIONAL_COLLABORATION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1 }) 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>
                <a:effectLst/>
              </a:rPr>
              <a:t>international_collab</a:t>
            </a:r>
            <a:endParaRPr lang="it-IT" sz="1600" dirty="0"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</a:rPr>
              <a:t>order</a:t>
            </a:r>
            <a:r>
              <a:rPr lang="it-IT" sz="1600" dirty="0">
                <a:solidFill>
                  <a:srgbClr val="92D050"/>
                </a:solidFill>
              </a:rPr>
              <a:t> by</a:t>
            </a:r>
            <a:r>
              <a:rPr lang="it-IT" sz="1600" dirty="0">
                <a:solidFill>
                  <a:srgbClr val="92D050"/>
                </a:solidFill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desc</a:t>
            </a:r>
            <a:r>
              <a:rPr lang="it-IT" sz="1600" dirty="0">
                <a:effectLst/>
              </a:rPr>
              <a:t>, </a:t>
            </a:r>
            <a:r>
              <a:rPr lang="it-IT" sz="1600" dirty="0" err="1">
                <a:effectLst/>
              </a:rPr>
              <a:t>international_collab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</a:rPr>
              <a:t>desc</a:t>
            </a:r>
            <a:endParaRPr lang="it-IT" sz="1600" dirty="0">
              <a:solidFill>
                <a:srgbClr val="92D050"/>
              </a:solidFill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limit</a:t>
            </a:r>
            <a:r>
              <a:rPr lang="it-IT" sz="1600" dirty="0">
                <a:effectLst/>
              </a:rPr>
              <a:t> 20;</a:t>
            </a:r>
          </a:p>
          <a:p>
            <a:pPr>
              <a:buNone/>
            </a:pPr>
            <a:br>
              <a:rPr lang="it-IT" sz="1600" dirty="0">
                <a:effectLst/>
              </a:rPr>
            </a:br>
            <a:endParaRPr lang="it-IT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4BD12-6F08-3DE2-23F2-BCAB269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temporale delle pubblicazioni 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F68B179-2E95-0DD8-E80E-53600AE48EB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6845338"/>
              </p:ext>
            </p:extLst>
          </p:nvPr>
        </p:nvGraphicFramePr>
        <p:xfrm>
          <a:off x="6095998" y="1940375"/>
          <a:ext cx="5178425" cy="41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C39C76-F995-C012-5FC8-9E2294D6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CD24C9-763A-ED5D-AFCA-593FDF5DF2E2}"/>
              </a:ext>
            </a:extLst>
          </p:cNvPr>
          <p:cNvSpPr txBox="1"/>
          <p:nvPr/>
        </p:nvSpPr>
        <p:spPr>
          <a:xfrm>
            <a:off x="916169" y="2184154"/>
            <a:ext cx="459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L’analisi per anno e categoria mostra aree </a:t>
            </a:r>
            <a:r>
              <a:rPr lang="it-IT" b="1" dirty="0"/>
              <a:t>consolidate</a:t>
            </a:r>
            <a:r>
              <a:rPr lang="it-IT" dirty="0"/>
              <a:t> (Ingegneria, Computer Science) e aree </a:t>
            </a:r>
            <a:r>
              <a:rPr lang="it-IT" b="1" dirty="0"/>
              <a:t>in forte crescita</a:t>
            </a:r>
            <a:r>
              <a:rPr lang="it-IT" dirty="0"/>
              <a:t> (General Medicine, General </a:t>
            </a:r>
            <a:r>
              <a:rPr lang="it-IT" dirty="0" err="1"/>
              <a:t>Material</a:t>
            </a:r>
            <a:r>
              <a:rPr lang="it-IT" dirty="0"/>
              <a:t> Science).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 Medicine cresce da 51 pubblicazioni (2017) a 179 (2021).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 </a:t>
            </a:r>
            <a:r>
              <a:rPr lang="it-IT" dirty="0" err="1"/>
              <a:t>Materials</a:t>
            </a:r>
            <a:r>
              <a:rPr lang="it-IT" dirty="0"/>
              <a:t> Science più che raddoppia nello stesso periodo (62 → 155).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aree ingegneristiche mantengono un output costante e alto nel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COVID-19 contribuisce significativamente all’aumento delle pubblicazioni mediche nel 2020–2021.</a:t>
            </a:r>
          </a:p>
        </p:txBody>
      </p:sp>
    </p:spTree>
    <p:extLst>
      <p:ext uri="{BB962C8B-B14F-4D97-AF65-F5344CB8AC3E}">
        <p14:creationId xmlns:p14="http://schemas.microsoft.com/office/powerpoint/2010/main" val="16754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Conclusioni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1" y="2057400"/>
            <a:ext cx="9954259" cy="3886195"/>
          </a:xfr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</a:lstStyle>
          <a:p>
            <a:r>
              <a:rPr lang="it-IT" sz="2000" dirty="0" err="1">
                <a:solidFill>
                  <a:schemeClr val="tx1"/>
                </a:solidFill>
              </a:rPr>
              <a:t>UNIMORE</a:t>
            </a:r>
            <a:r>
              <a:rPr lang="it-IT" sz="2000" dirty="0">
                <a:solidFill>
                  <a:schemeClr val="tx1"/>
                </a:solidFill>
              </a:rPr>
              <a:t> mostra </a:t>
            </a:r>
            <a:r>
              <a:rPr lang="it-IT" sz="2000" b="1" dirty="0">
                <a:solidFill>
                  <a:schemeClr val="tx1"/>
                </a:solidFill>
              </a:rPr>
              <a:t>punti di forza</a:t>
            </a:r>
            <a:r>
              <a:rPr lang="it-IT" sz="2000" dirty="0">
                <a:solidFill>
                  <a:schemeClr val="tx1"/>
                </a:solidFill>
              </a:rPr>
              <a:t> nelle scienze </a:t>
            </a:r>
            <a:r>
              <a:rPr lang="it-IT" sz="2000" b="1" dirty="0">
                <a:solidFill>
                  <a:schemeClr val="tx1"/>
                </a:solidFill>
              </a:rPr>
              <a:t>mediche, fisiche e ingegneristiche</a:t>
            </a:r>
            <a:r>
              <a:rPr lang="it-IT" sz="2000" dirty="0">
                <a:solidFill>
                  <a:schemeClr val="tx1"/>
                </a:solidFill>
              </a:rPr>
              <a:t>, con reti produttive e collaborative. </a:t>
            </a:r>
          </a:p>
          <a:p>
            <a:r>
              <a:rPr lang="it-IT" sz="2000" dirty="0">
                <a:solidFill>
                  <a:schemeClr val="tx1"/>
                </a:solidFill>
              </a:rPr>
              <a:t>Le collaborazioni internazionali rafforzano l’impatto nelle aree tecniche, mentre la medicina coinvolge molti autori, soprattutto a livello locale.</a:t>
            </a:r>
          </a:p>
          <a:p>
            <a:r>
              <a:rPr lang="it-IT" sz="2000" dirty="0">
                <a:solidFill>
                  <a:schemeClr val="tx1"/>
                </a:solidFill>
              </a:rPr>
              <a:t>Alcune categorie, pur con pochi documenti, raggiungono alte percentuali di collaborazioni internazionali, mentre altre, con elevata produzione, mantengono comunque alta </a:t>
            </a:r>
            <a:r>
              <a:rPr lang="it-IT" sz="2000" b="1" dirty="0">
                <a:solidFill>
                  <a:schemeClr val="tx1"/>
                </a:solidFill>
              </a:rPr>
              <a:t>internazionalità</a:t>
            </a:r>
            <a:r>
              <a:rPr lang="it-IT" sz="2000" dirty="0">
                <a:solidFill>
                  <a:schemeClr val="tx1"/>
                </a:solidFill>
              </a:rPr>
              <a:t>.   </a:t>
            </a:r>
          </a:p>
          <a:p>
            <a:r>
              <a:rPr lang="it-IT" sz="2000" dirty="0">
                <a:solidFill>
                  <a:schemeClr val="tx1"/>
                </a:solidFill>
              </a:rPr>
              <a:t>Sfruttare queste differenze, insieme all’impatto scientifico misurato tramite citazioni e H-index degli autori, può guidare strategie di partnership e pianificazione scientifica, supportata dall’analisi del </a:t>
            </a:r>
            <a:r>
              <a:rPr lang="it-IT" sz="2000" b="1" dirty="0">
                <a:solidFill>
                  <a:schemeClr val="tx1"/>
                </a:solidFill>
              </a:rPr>
              <a:t>Knowledge </a:t>
            </a:r>
            <a:r>
              <a:rPr lang="it-IT" sz="2000" b="1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r>
              <a:rPr lang="it-IT" sz="2000" dirty="0" err="1">
                <a:solidFill>
                  <a:schemeClr val="tx1"/>
                </a:solidFill>
              </a:rPr>
              <a:t>UNIMORE</a:t>
            </a:r>
            <a:r>
              <a:rPr lang="it-IT" sz="2000" dirty="0">
                <a:solidFill>
                  <a:schemeClr val="tx1"/>
                </a:solidFill>
              </a:rPr>
              <a:t> può valorizzare sia categorie con molte pubblicazioni e collaborazioni totali, strategiche per produzione e influenza complessiva, sia categorie più piccole con alta propensione alla collaborazione internazionale, sfruttandone il potenziale di </a:t>
            </a:r>
            <a:r>
              <a:rPr lang="it-IT" sz="2000" b="1" dirty="0">
                <a:solidFill>
                  <a:schemeClr val="tx1"/>
                </a:solidFill>
              </a:rPr>
              <a:t>visibilità globale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  <a:br>
              <a:rPr lang="it-IT" sz="2000" dirty="0">
                <a:solidFill>
                  <a:schemeClr val="tx1"/>
                </a:solidFill>
              </a:rPr>
            </a:b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Vantaggi 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F7F26A8-7443-4F13-A00B-D658F3E15C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56145" y="2153285"/>
            <a:ext cx="9780155" cy="3500438"/>
          </a:xfrm>
        </p:spPr>
        <p:txBody>
          <a:bodyPr>
            <a:normAutofit/>
          </a:bodyPr>
          <a:lstStyle/>
          <a:p>
            <a:r>
              <a:rPr lang="it-IT" sz="2000" b="0" dirty="0">
                <a:solidFill>
                  <a:schemeClr val="tx1"/>
                </a:solidFill>
              </a:rPr>
              <a:t>Integra dati e relazioni in un unico modello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Consente analisi multi-livello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Evidenzia cluster tematici e collaborazioni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Flessibile e facile da estendere, fornisce strumenti per monitorare l’evoluzione delle aree di ricerca e individuare opportunità per sviluppare nuovi progetti e collaborazioni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Rende visibili connessioni interdisciplinari non immediatamente rilevabili nei database tradizionali</a:t>
            </a:r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Future Work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744980"/>
            <a:ext cx="4572000" cy="336804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Aggiornamento dinamico del Knowledge </a:t>
            </a:r>
            <a:r>
              <a:rPr lang="it-IT" sz="2000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 con nuove pubblicazioni.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Analisi delle reti di co-autori e delle interazioni tra SSD.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Studio dell’evoluzione temporale.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Strumenti predittivi per individuare temi emergenti.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930400"/>
            <a:ext cx="4799012" cy="3403600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r>
              <a:rPr lang="it-IT" sz="2200" dirty="0">
                <a:solidFill>
                  <a:schemeClr val="tx1"/>
                </a:solidFill>
              </a:rPr>
              <a:t>L’analisi si concentra sulla massa critica tematica delle pubblicazioni di </a:t>
            </a:r>
            <a:r>
              <a:rPr lang="it-IT" sz="2200" dirty="0" err="1">
                <a:solidFill>
                  <a:schemeClr val="tx1"/>
                </a:solidFill>
              </a:rPr>
              <a:t>UNIMORE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Lo scopo è capire le aree di forza e i punti di interesse nella ricerca.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Questi dati aiutano a guidare strategie e partnership nazionali e internazionali.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-1269" b="638"/>
          <a:stretch>
            <a:fillRect/>
          </a:stretch>
        </p:blipFill>
        <p:spPr>
          <a:xfrm>
            <a:off x="382587" y="412748"/>
            <a:ext cx="5713413" cy="6032500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D8442956-9B42-7642-4172-CB4D3C2E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1219201"/>
          </a:xfrm>
        </p:spPr>
        <p:txBody>
          <a:bodyPr/>
          <a:lstStyle/>
          <a:p>
            <a:r>
              <a:rPr lang="it-IT" dirty="0"/>
              <a:t>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CAAB16-CA4A-433A-A23C-3299D976EDC0}"/>
              </a:ext>
            </a:extLst>
          </p:cNvPr>
          <p:cNvSpPr txBox="1"/>
          <p:nvPr/>
        </p:nvSpPr>
        <p:spPr>
          <a:xfrm>
            <a:off x="6478742" y="2133600"/>
            <a:ext cx="479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contiene diversi tipi di nodi, tra cui: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Documenti (pubblicazioni)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Autori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Keyword 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SSD e aree CUN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Source e </a:t>
            </a:r>
            <a:r>
              <a:rPr lang="it-IT" sz="2000" dirty="0" err="1"/>
              <a:t>Category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Collaborazioni locali e internazionali</a:t>
            </a:r>
          </a:p>
          <a:p>
            <a:endParaRPr lang="it-IT" sz="2000" dirty="0"/>
          </a:p>
          <a:p>
            <a:r>
              <a:rPr lang="it-IT" sz="2000" dirty="0"/>
              <a:t>Le relazioni permettono di ricostruire cluster tematici, collaborazioni e collegamenti interdisciplinari.</a:t>
            </a:r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8102601" cy="77216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Obiettivi e Metodologia 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9" y="2086888"/>
            <a:ext cx="4533901" cy="3031212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2000" dirty="0">
                <a:solidFill>
                  <a:schemeClr val="tx1"/>
                </a:solidFill>
              </a:rPr>
              <a:t>L’obiettivo dell’analisi è misurare la massa critica tematica attraverso: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Numero di pubblicazioni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Ricercatori coinvolti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Interdisciplinarità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Collaborazioni locali e internazionali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Impatto scientifico (citazioni e H-index) </a:t>
            </a:r>
          </a:p>
          <a:p>
            <a:pPr rtl="0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7A26F6-7592-EF87-ED2F-DE38F622004B}"/>
              </a:ext>
            </a:extLst>
          </p:cNvPr>
          <p:cNvSpPr txBox="1"/>
          <p:nvPr/>
        </p:nvSpPr>
        <p:spPr>
          <a:xfrm>
            <a:off x="6096000" y="2167116"/>
            <a:ext cx="490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dati sono stati estratti dal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 query </a:t>
            </a:r>
            <a:r>
              <a:rPr lang="it-IT" sz="2000" dirty="0" err="1"/>
              <a:t>Cypher</a:t>
            </a:r>
            <a:r>
              <a:rPr lang="it-IT" sz="2000" dirty="0"/>
              <a:t> su </a:t>
            </a:r>
            <a:r>
              <a:rPr lang="it-IT" sz="2000" b="1" dirty="0"/>
              <a:t>Neo4j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Sono state calcolate metriche di produttività, collaborazioni, interdisciplinarità e impatto scientifico.</a:t>
            </a:r>
            <a:br>
              <a:rPr lang="it-IT" sz="2000" dirty="0"/>
            </a:br>
            <a:r>
              <a:rPr lang="it-IT" sz="2000" dirty="0"/>
              <a:t>Le informazioni vengono aggregate per </a:t>
            </a:r>
            <a:r>
              <a:rPr lang="it-IT" sz="2000" b="1" dirty="0" err="1"/>
              <a:t>topic</a:t>
            </a:r>
            <a:r>
              <a:rPr lang="it-IT" sz="2000" b="1" dirty="0"/>
              <a:t>, keyword, area e categoria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5460"/>
            <a:ext cx="4114800" cy="14306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 per Topic e Keyword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C08D4AD5-A3A3-3BDC-5BDF-69F9E75484F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37105873"/>
              </p:ext>
            </p:extLst>
          </p:nvPr>
        </p:nvGraphicFramePr>
        <p:xfrm>
          <a:off x="6096000" y="1012821"/>
          <a:ext cx="5181600" cy="241617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8657992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33524037"/>
                    </a:ext>
                  </a:extLst>
                </a:gridCol>
              </a:tblGrid>
              <a:tr h="3419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Topic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effectLst/>
                        </a:rPr>
                        <a:t>Number of Publications </a:t>
                      </a:r>
                      <a:endParaRPr lang="it-IT" sz="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00292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200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546842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Deterioration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107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19842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Animals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987689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89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975794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Human Immunodeficiency Virus 1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84357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Internet of Things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72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89564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17D91F-92B4-537C-7B7E-8172D89F69E2}"/>
              </a:ext>
            </a:extLst>
          </p:cNvPr>
          <p:cNvSpPr txBox="1"/>
          <p:nvPr/>
        </p:nvSpPr>
        <p:spPr>
          <a:xfrm>
            <a:off x="914400" y="2096115"/>
            <a:ext cx="5072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t:Topic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t.TopicScopus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k:KeyWord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k.KeyWordAU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it-IT" dirty="0"/>
          </a:p>
          <a:p>
            <a:r>
              <a:rPr lang="it-IT" dirty="0"/>
              <a:t>I risultati mostrano la forte presenza di temi medici (COVID-19, fibrillazione atriale) accanto a temi tecnologici emergenti come l’IoT</a:t>
            </a:r>
          </a:p>
          <a:p>
            <a:r>
              <a:rPr lang="it-IT" dirty="0"/>
              <a:t>La distribuzione conferma il forte impegno di </a:t>
            </a:r>
            <a:r>
              <a:rPr lang="it-IT" dirty="0" err="1"/>
              <a:t>UNIMORE</a:t>
            </a:r>
            <a:r>
              <a:rPr lang="it-IT" dirty="0"/>
              <a:t> su temi medici ad </a:t>
            </a:r>
            <a:r>
              <a:rPr lang="it-IT" b="1" dirty="0"/>
              <a:t>alta priorità </a:t>
            </a:r>
            <a:r>
              <a:rPr lang="it-IT" dirty="0"/>
              <a:t>(COVID-19, fibrillazione atriale), che rappresentano aree di forza strategiche.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BDA1253D-38A4-2092-FD0F-DB34E08E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8856"/>
              </p:ext>
            </p:extLst>
          </p:nvPr>
        </p:nvGraphicFramePr>
        <p:xfrm>
          <a:off x="6096000" y="3907552"/>
          <a:ext cx="5181600" cy="226742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284">
                  <a:extLst>
                    <a:ext uri="{9D8B030D-6E8A-4147-A177-3AD203B41FA5}">
                      <a16:colId xmlns:a16="http://schemas.microsoft.com/office/drawing/2014/main" val="2137176411"/>
                    </a:ext>
                  </a:extLst>
                </a:gridCol>
                <a:gridCol w="2591316">
                  <a:extLst>
                    <a:ext uri="{9D8B030D-6E8A-4147-A177-3AD203B41FA5}">
                      <a16:colId xmlns:a16="http://schemas.microsoft.com/office/drawing/2014/main" val="3077805024"/>
                    </a:ext>
                  </a:extLst>
                </a:gridCol>
              </a:tblGrid>
              <a:tr h="3239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Keyword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Number of Publications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91175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192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53124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94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547423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HIV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670865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>
                          <a:effectLst/>
                        </a:rPr>
                        <a:t>Hadron-Hadron Scattering (experiments)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16908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B physics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62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61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85C21-BB47-E324-0DCB-A1F4916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1091384"/>
          </a:xfrm>
        </p:spPr>
        <p:txBody>
          <a:bodyPr/>
          <a:lstStyle/>
          <a:p>
            <a:r>
              <a:rPr lang="it-IT" dirty="0"/>
              <a:t>Pubblicazioni per categoria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3D7BBC4-652C-09DA-D822-EBBDD0DD3D6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53669769"/>
              </p:ext>
            </p:extLst>
          </p:nvPr>
        </p:nvGraphicFramePr>
        <p:xfrm>
          <a:off x="6705600" y="2438401"/>
          <a:ext cx="4659086" cy="240574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329079">
                  <a:extLst>
                    <a:ext uri="{9D8B030D-6E8A-4147-A177-3AD203B41FA5}">
                      <a16:colId xmlns:a16="http://schemas.microsoft.com/office/drawing/2014/main" val="2656380651"/>
                    </a:ext>
                  </a:extLst>
                </a:gridCol>
                <a:gridCol w="2330007">
                  <a:extLst>
                    <a:ext uri="{9D8B030D-6E8A-4147-A177-3AD203B41FA5}">
                      <a16:colId xmlns:a16="http://schemas.microsoft.com/office/drawing/2014/main" val="1028642537"/>
                    </a:ext>
                  </a:extLst>
                </a:gridCol>
              </a:tblGrid>
              <a:tr h="34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Category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effectLst/>
                        </a:rPr>
                        <a:t>Number of Publications</a:t>
                      </a:r>
                      <a:endParaRPr lang="it-IT" sz="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402884"/>
                  </a:ext>
                </a:extLst>
              </a:tr>
              <a:tr h="68735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Electrical and Electronic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735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9718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Computer Science Applications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662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46310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Mechanical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572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481505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Materials Science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554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23519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Medicine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493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7864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56B4D2-5457-4154-1BD4-48416D05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7485D4-B63F-5226-D9D7-E19E57D59D2B}"/>
              </a:ext>
            </a:extLst>
          </p:cNvPr>
          <p:cNvSpPr txBox="1"/>
          <p:nvPr/>
        </p:nvSpPr>
        <p:spPr>
          <a:xfrm>
            <a:off x="914400" y="2438401"/>
            <a:ext cx="5181600" cy="416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]-(s)-[: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(d)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by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1600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dirty="0"/>
              <a:t>Le categorie più produttive risultano essere Electric and Electronic Engineering, Computer Science Application, </a:t>
            </a:r>
            <a:r>
              <a:rPr lang="it-IT" dirty="0" err="1"/>
              <a:t>Mechanical</a:t>
            </a:r>
            <a:r>
              <a:rPr lang="it-IT" dirty="0"/>
              <a:t> Engineering, seguiti da General </a:t>
            </a:r>
            <a:r>
              <a:rPr lang="it-IT" dirty="0" err="1"/>
              <a:t>Material</a:t>
            </a:r>
            <a:r>
              <a:rPr lang="it-IT" dirty="0"/>
              <a:t> Science e General Medicine.                  Il profilo complessivo è fortemente </a:t>
            </a:r>
            <a:r>
              <a:rPr lang="it-IT" b="1" dirty="0"/>
              <a:t>tecnico-medico</a:t>
            </a:r>
            <a:r>
              <a:rPr lang="it-IT" dirty="0"/>
              <a:t>, le scienze mediche e ingegneristiche sono i pilastri principali.</a:t>
            </a:r>
            <a:endParaRPr lang="it-IT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it-IT" sz="1800" kern="100" dirty="0">
              <a:solidFill>
                <a:srgbClr val="92D05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2"/>
            <a:ext cx="4802372" cy="1363488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Autori coinvolti per categoria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392679"/>
            <a:ext cx="5747657" cy="2882835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r>
              <a:rPr lang="it-IT" sz="1900" dirty="0">
                <a:solidFill>
                  <a:srgbClr val="00B050"/>
                </a:solidFill>
              </a:rPr>
              <a:t>match</a:t>
            </a:r>
            <a:r>
              <a:rPr lang="it-IT" sz="1900" dirty="0">
                <a:solidFill>
                  <a:schemeClr val="tx1"/>
                </a:solidFill>
              </a:rPr>
              <a:t> (</a:t>
            </a:r>
            <a:r>
              <a:rPr lang="it-IT" sz="1900" dirty="0" err="1">
                <a:solidFill>
                  <a:schemeClr val="tx1"/>
                </a:solidFill>
              </a:rPr>
              <a:t>a:Author</a:t>
            </a:r>
            <a:r>
              <a:rPr lang="it-IT" sz="1900" dirty="0">
                <a:solidFill>
                  <a:schemeClr val="tx1"/>
                </a:solidFill>
              </a:rPr>
              <a:t>)-[:WRITE]-(</a:t>
            </a:r>
            <a:r>
              <a:rPr lang="it-IT" sz="1900" dirty="0" err="1">
                <a:solidFill>
                  <a:schemeClr val="tx1"/>
                </a:solidFill>
              </a:rPr>
              <a:t>d:Document</a:t>
            </a:r>
            <a:r>
              <a:rPr lang="it-IT" sz="1900" dirty="0">
                <a:solidFill>
                  <a:schemeClr val="tx1"/>
                </a:solidFill>
              </a:rPr>
              <a:t>)-[:</a:t>
            </a:r>
            <a:r>
              <a:rPr lang="it-IT" sz="1900" dirty="0" err="1">
                <a:solidFill>
                  <a:schemeClr val="tx1"/>
                </a:solidFill>
              </a:rPr>
              <a:t>PUBLISHED_IN</a:t>
            </a:r>
            <a:r>
              <a:rPr lang="it-IT" sz="1900" dirty="0">
                <a:solidFill>
                  <a:schemeClr val="tx1"/>
                </a:solidFill>
              </a:rPr>
              <a:t>]-(s)-[:</a:t>
            </a:r>
            <a:r>
              <a:rPr lang="it-IT" sz="1900" dirty="0" err="1">
                <a:solidFill>
                  <a:schemeClr val="tx1"/>
                </a:solidFill>
              </a:rPr>
              <a:t>BELONGS_TO_CATEGORY</a:t>
            </a:r>
            <a:r>
              <a:rPr lang="it-IT" sz="1900" dirty="0">
                <a:solidFill>
                  <a:schemeClr val="tx1"/>
                </a:solidFill>
              </a:rPr>
              <a:t>]-(</a:t>
            </a:r>
            <a:r>
              <a:rPr lang="it-IT" sz="1900" dirty="0" err="1">
                <a:solidFill>
                  <a:schemeClr val="tx1"/>
                </a:solidFill>
              </a:rPr>
              <a:t>c:Category</a:t>
            </a:r>
            <a:r>
              <a:rPr lang="it-IT" sz="1900" dirty="0">
                <a:solidFill>
                  <a:schemeClr val="tx1"/>
                </a:solidFill>
              </a:rPr>
              <a:t>)</a:t>
            </a:r>
          </a:p>
          <a:p>
            <a:r>
              <a:rPr lang="it-IT" sz="1900" dirty="0" err="1">
                <a:solidFill>
                  <a:srgbClr val="00B050"/>
                </a:solidFill>
              </a:rPr>
              <a:t>return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c.SubjectCategory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cat</a:t>
            </a:r>
            <a:r>
              <a:rPr lang="it-IT" sz="1900" dirty="0">
                <a:solidFill>
                  <a:schemeClr val="tx1"/>
                </a:solidFill>
              </a:rPr>
              <a:t>, </a:t>
            </a:r>
            <a:r>
              <a:rPr lang="it-IT" sz="1900" dirty="0" err="1">
                <a:solidFill>
                  <a:srgbClr val="00B050"/>
                </a:solidFill>
              </a:rPr>
              <a:t>count</a:t>
            </a:r>
            <a:r>
              <a:rPr lang="it-IT" sz="1900" dirty="0">
                <a:solidFill>
                  <a:schemeClr val="tx1"/>
                </a:solidFill>
              </a:rPr>
              <a:t>(</a:t>
            </a:r>
            <a:r>
              <a:rPr lang="it-IT" sz="1900" dirty="0" err="1">
                <a:solidFill>
                  <a:schemeClr val="tx1"/>
                </a:solidFill>
              </a:rPr>
              <a:t>distinct</a:t>
            </a:r>
            <a:r>
              <a:rPr lang="it-IT" sz="1900" dirty="0">
                <a:solidFill>
                  <a:schemeClr val="tx1"/>
                </a:solidFill>
              </a:rPr>
              <a:t> a)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endParaRPr lang="it-IT" sz="1900" dirty="0">
              <a:solidFill>
                <a:schemeClr val="tx1"/>
              </a:solidFill>
            </a:endParaRPr>
          </a:p>
          <a:p>
            <a:r>
              <a:rPr lang="it-IT" sz="1900" dirty="0" err="1">
                <a:solidFill>
                  <a:srgbClr val="00B050"/>
                </a:solidFill>
              </a:rPr>
              <a:t>order</a:t>
            </a:r>
            <a:r>
              <a:rPr lang="it-IT" sz="1900" dirty="0">
                <a:solidFill>
                  <a:srgbClr val="00B050"/>
                </a:solidFill>
              </a:rPr>
              <a:t> by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rgbClr val="00B050"/>
                </a:solidFill>
              </a:rPr>
              <a:t>desc</a:t>
            </a:r>
            <a:endParaRPr lang="it-IT" sz="1900" dirty="0">
              <a:solidFill>
                <a:srgbClr val="00B050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r>
              <a:rPr lang="it-IT" sz="1900" dirty="0">
                <a:solidFill>
                  <a:schemeClr val="tx1"/>
                </a:solidFill>
              </a:rPr>
              <a:t>La query conta quanti autori hanno pubblicato in ciascuna categoria di ricerca.</a:t>
            </a:r>
            <a:br>
              <a:rPr lang="it-IT" sz="1900" dirty="0">
                <a:solidFill>
                  <a:schemeClr val="tx1"/>
                </a:solidFill>
              </a:rPr>
            </a:br>
            <a:r>
              <a:rPr lang="it-IT" sz="1900" dirty="0">
                <a:solidFill>
                  <a:schemeClr val="tx1"/>
                </a:solidFill>
              </a:rPr>
              <a:t>Le categorie mediche mostrano i gruppi di ricerca più numerosi, evidenziando un forte impegno di risorse umane</a:t>
            </a:r>
            <a:r>
              <a:rPr lang="it-IT" sz="1900" i="1" dirty="0">
                <a:solidFill>
                  <a:schemeClr val="tx1"/>
                </a:solidFill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pPr rtl="0"/>
            <a:endParaRPr lang="it-IT" noProof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graphicFrame>
        <p:nvGraphicFramePr>
          <p:cNvPr id="11" name="Segnaposto immagine 10">
            <a:extLst>
              <a:ext uri="{FF2B5EF4-FFF2-40B4-BE49-F238E27FC236}">
                <a16:creationId xmlns:a16="http://schemas.microsoft.com/office/drawing/2014/main" id="{397A5933-482C-A9CB-132B-7DFF52AEECF1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217744686"/>
              </p:ext>
            </p:extLst>
          </p:nvPr>
        </p:nvGraphicFramePr>
        <p:xfrm>
          <a:off x="6474867" y="1582486"/>
          <a:ext cx="5256212" cy="4078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459837-8516-18D1-FF9C-5FC5D49A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7" y="605063"/>
            <a:ext cx="4953000" cy="884516"/>
          </a:xfrm>
        </p:spPr>
        <p:txBody>
          <a:bodyPr/>
          <a:lstStyle/>
          <a:p>
            <a:r>
              <a:rPr lang="it-IT" dirty="0"/>
              <a:t>Interdisciplinarità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2B861-7416-935B-A29E-26106AC768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51967" y="1489579"/>
            <a:ext cx="5411268" cy="4738760"/>
          </a:xfrm>
        </p:spPr>
        <p:txBody>
          <a:bodyPr>
            <a:no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</a:t>
            </a:r>
            <a:r>
              <a:rPr lang="it-IT" sz="1400" dirty="0" err="1">
                <a:solidFill>
                  <a:schemeClr val="tx1"/>
                </a:solidFill>
              </a:rPr>
              <a:t>d:Document</a:t>
            </a:r>
            <a:r>
              <a:rPr lang="it-IT" sz="1400" dirty="0">
                <a:solidFill>
                  <a:schemeClr val="tx1"/>
                </a:solidFill>
              </a:rPr>
              <a:t>)-[:HAS]-&gt;(</a:t>
            </a:r>
            <a:r>
              <a:rPr lang="it-IT" sz="1400" dirty="0" err="1">
                <a:solidFill>
                  <a:schemeClr val="tx1"/>
                </a:solidFill>
              </a:rPr>
              <a:t>t:Topic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(d)&lt;-[:WRITE]-(</a:t>
            </a:r>
            <a:r>
              <a:rPr lang="it-IT" sz="1400" dirty="0" err="1">
                <a:solidFill>
                  <a:schemeClr val="tx1"/>
                </a:solidFill>
              </a:rPr>
              <a:t>a:Author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ASSOCIATED_WITH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s:SSD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PART_OF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ar:Area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d, t, </a:t>
            </a:r>
            <a:r>
              <a:rPr lang="it-IT" sz="1400" dirty="0" err="1">
                <a:solidFill>
                  <a:srgbClr val="00B050"/>
                </a:solidFill>
              </a:rPr>
              <a:t>collect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ar</a:t>
            </a:r>
            <a:r>
              <a:rPr lang="it-IT" sz="1400" dirty="0">
                <a:solidFill>
                  <a:schemeClr val="tx1"/>
                </a:solidFill>
              </a:rPr>
              <a:t>) AS 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 &gt; 1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t.TopicScopus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rgbClr val="00B050"/>
                </a:solidFill>
              </a:rPr>
              <a:t>count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d)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rgbClr val="00B050"/>
                </a:solidFill>
              </a:rPr>
              <a:t>avg</a:t>
            </a:r>
            <a:r>
              <a:rPr lang="it-IT" sz="1400" dirty="0">
                <a:solidFill>
                  <a:schemeClr val="tx1"/>
                </a:solidFill>
              </a:rPr>
              <a:t>(size(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 &gt;= 10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return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order</a:t>
            </a:r>
            <a:r>
              <a:rPr lang="it-IT" sz="1400" dirty="0">
                <a:solidFill>
                  <a:srgbClr val="00B050"/>
                </a:solidFill>
              </a:rPr>
              <a:t> by 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rgbClr val="00B050"/>
                </a:solidFill>
              </a:rPr>
              <a:t>desc</a:t>
            </a:r>
            <a:endParaRPr lang="it-IT" sz="1400" dirty="0">
              <a:solidFill>
                <a:srgbClr val="00B050"/>
              </a:solidFill>
            </a:endParaRPr>
          </a:p>
          <a:p>
            <a:endParaRPr lang="it-IT" sz="1400" dirty="0"/>
          </a:p>
          <a:p>
            <a:r>
              <a:rPr lang="it-IT" sz="1400" dirty="0">
                <a:solidFill>
                  <a:schemeClr val="tx1"/>
                </a:solidFill>
              </a:rPr>
              <a:t>La query calcola quante  aree di ricerca diverse sono coinvolte tra co-autori. Solo </a:t>
            </a:r>
            <a:r>
              <a:rPr lang="it-IT" sz="1400" dirty="0" err="1">
                <a:solidFill>
                  <a:schemeClr val="tx1"/>
                </a:solidFill>
              </a:rPr>
              <a:t>topic</a:t>
            </a:r>
            <a:r>
              <a:rPr lang="it-IT" sz="1400" dirty="0">
                <a:solidFill>
                  <a:schemeClr val="tx1"/>
                </a:solidFill>
              </a:rPr>
              <a:t> con almeno 10 pubblicazioni sono considerate in questo caso.</a:t>
            </a:r>
          </a:p>
          <a:p>
            <a:r>
              <a:rPr lang="it-IT" sz="1400" dirty="0">
                <a:solidFill>
                  <a:schemeClr val="tx1"/>
                </a:solidFill>
              </a:rPr>
              <a:t>Alcuni </a:t>
            </a:r>
            <a:r>
              <a:rPr lang="it-IT" sz="1400" dirty="0" err="1">
                <a:solidFill>
                  <a:schemeClr val="tx1"/>
                </a:solidFill>
              </a:rPr>
              <a:t>topics</a:t>
            </a:r>
            <a:r>
              <a:rPr lang="it-IT" sz="1400" dirty="0">
                <a:solidFill>
                  <a:schemeClr val="tx1"/>
                </a:solidFill>
              </a:rPr>
              <a:t> mostrano forte collaborazione tra aree, con una media fino a 3,6 aree per documento.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254C9-DDAB-D3D6-2204-BC2E64DE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graphicFrame>
        <p:nvGraphicFramePr>
          <p:cNvPr id="6" name="Segnaposto immagine 5">
            <a:extLst>
              <a:ext uri="{FF2B5EF4-FFF2-40B4-BE49-F238E27FC236}">
                <a16:creationId xmlns:a16="http://schemas.microsoft.com/office/drawing/2014/main" id="{AFA4033B-4B51-32D6-AAA5-FC8D3831F1D8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634339917"/>
              </p:ext>
            </p:extLst>
          </p:nvPr>
        </p:nvGraphicFramePr>
        <p:xfrm>
          <a:off x="6474867" y="1285799"/>
          <a:ext cx="5277983" cy="446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1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Collaborazioni locali e internazionali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2239" y="1678781"/>
            <a:ext cx="4953001" cy="3500438"/>
          </a:xfrm>
        </p:spPr>
        <p:txBody>
          <a:bodyPr rtlCol="0">
            <a:normAutofit fontScale="40000" lnSpcReduction="20000"/>
          </a:bodyPr>
          <a:lstStyle>
            <a:defPPr>
              <a:defRPr lang="it-IT"/>
            </a:defPPr>
          </a:lstStyle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HAS_INTERNATIONAL_COLLABORATION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InternationalCollaboration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(d)-[: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]-&gt;(:Source)-[: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3400" kern="1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d)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3400" kern="10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noProof="1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6535BED-75CE-114F-ED2C-DA0FE0AC5DE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51280949"/>
              </p:ext>
            </p:extLst>
          </p:nvPr>
        </p:nvGraphicFramePr>
        <p:xfrm>
          <a:off x="746760" y="2070853"/>
          <a:ext cx="513715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3FB3A3-19CC-6EEF-27F5-D2BF4644DC11}"/>
              </a:ext>
            </a:extLst>
          </p:cNvPr>
          <p:cNvSpPr txBox="1"/>
          <p:nvPr/>
        </p:nvSpPr>
        <p:spPr>
          <a:xfrm>
            <a:off x="6187440" y="4949597"/>
            <a:ext cx="525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query mostra il numero di collaborazioni internazionali per ciascuna categoria.</a:t>
            </a:r>
          </a:p>
          <a:p>
            <a:r>
              <a:rPr lang="it-IT" sz="1600" dirty="0"/>
              <a:t>In generale, le collaborazioni internazionali sono più diffuse nelle aree tecniche rispetto a quelle mediche.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38_TF66722518_Win32" id="{5F526DBE-2F88-40A9-B8F0-E6D461D277A5}" vid="{5836265D-2628-4C79-BF1D-F2E8C20C2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</Template>
  <TotalTime>5749</TotalTime>
  <Words>1624</Words>
  <Application>Microsoft Office PowerPoint</Application>
  <PresentationFormat>Widescreen</PresentationFormat>
  <Paragraphs>189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Aptos</vt:lpstr>
      <vt:lpstr>Arial</vt:lpstr>
      <vt:lpstr>Bodoni MT</vt:lpstr>
      <vt:lpstr>Calibri</vt:lpstr>
      <vt:lpstr>Source Sans Pro Light</vt:lpstr>
      <vt:lpstr>Times New Roman</vt:lpstr>
      <vt:lpstr>Personalizzata</vt:lpstr>
      <vt:lpstr>Analysis of Thematica Crtitical Mass in the UNIMORE Knowledge Graph</vt:lpstr>
      <vt:lpstr>Introduzione</vt:lpstr>
      <vt:lpstr>Knowledge Graph</vt:lpstr>
      <vt:lpstr>Obiettivi e Metodologia </vt:lpstr>
      <vt:lpstr>Pubblicazioni per Topic e Keyword</vt:lpstr>
      <vt:lpstr>Pubblicazioni per categoria</vt:lpstr>
      <vt:lpstr>Autori coinvolti per categoria </vt:lpstr>
      <vt:lpstr>Interdisciplinarità</vt:lpstr>
      <vt:lpstr>Collaborazioni locali e internazionali</vt:lpstr>
      <vt:lpstr>Percentuale di collaborazioni internazionali </vt:lpstr>
      <vt:lpstr>Pubblicazioni, autori e collaborazioni </vt:lpstr>
      <vt:lpstr>Impatto scientifico: citazioni</vt:lpstr>
      <vt:lpstr>Impatto scientifico: H-index </vt:lpstr>
      <vt:lpstr>Evoluzione temporale delle pubblicazioni </vt:lpstr>
      <vt:lpstr>Conclusioni</vt:lpstr>
      <vt:lpstr>Vantaggi Knowledge Graph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Locicero</dc:creator>
  <cp:lastModifiedBy>Sofia Locicero</cp:lastModifiedBy>
  <cp:revision>1</cp:revision>
  <dcterms:created xsi:type="dcterms:W3CDTF">2025-09-16T15:47:57Z</dcterms:created>
  <dcterms:modified xsi:type="dcterms:W3CDTF">2025-09-25T10:48:01Z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