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4" r:id="rId5"/>
    <p:sldId id="345" r:id="rId6"/>
    <p:sldId id="346" r:id="rId7"/>
    <p:sldId id="347" r:id="rId8"/>
    <p:sldId id="348" r:id="rId9"/>
    <p:sldId id="357" r:id="rId10"/>
    <p:sldId id="349" r:id="rId11"/>
    <p:sldId id="358" r:id="rId12"/>
    <p:sldId id="350" r:id="rId13"/>
    <p:sldId id="351" r:id="rId14"/>
    <p:sldId id="352" r:id="rId15"/>
    <p:sldId id="359" r:id="rId16"/>
    <p:sldId id="360" r:id="rId17"/>
    <p:sldId id="353" r:id="rId18"/>
    <p:sldId id="354" r:id="rId19"/>
    <p:sldId id="356" r:id="rId2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431C2-C84F-46F0-B86E-D180D12942D9}" v="72" dt="2025-09-19T15:41:28.102"/>
  </p1510:revLst>
</p1510:revInfo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6807" autoAdjust="0"/>
  </p:normalViewPr>
  <p:slideViewPr>
    <p:cSldViewPr snapToGrid="0">
      <p:cViewPr varScale="1">
        <p:scale>
          <a:sx n="50" d="100"/>
          <a:sy n="50" d="100"/>
        </p:scale>
        <p:origin x="60" y="1356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82" d="100"/>
          <a:sy n="82" d="100"/>
        </p:scale>
        <p:origin x="39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 Locicero" userId="41aa47d42fb4c606" providerId="LiveId" clId="{3BA6FDF3-7490-4F2E-B67C-73F838311E62}"/>
    <pc:docChg chg="undo custSel addSld delSld modSld sldOrd">
      <pc:chgData name="Sofia Locicero" userId="41aa47d42fb4c606" providerId="LiveId" clId="{3BA6FDF3-7490-4F2E-B67C-73F838311E62}" dt="2025-09-19T15:49:01.082" v="2223" actId="1076"/>
      <pc:docMkLst>
        <pc:docMk/>
      </pc:docMkLst>
      <pc:sldChg chg="modSp">
        <pc:chgData name="Sofia Locicero" userId="41aa47d42fb4c606" providerId="LiveId" clId="{3BA6FDF3-7490-4F2E-B67C-73F838311E62}" dt="2025-09-18T15:41:46.731" v="605"/>
        <pc:sldMkLst>
          <pc:docMk/>
          <pc:sldMk cId="3671577520" sldId="346"/>
        </pc:sldMkLst>
        <pc:spChg chg="mod">
          <ac:chgData name="Sofia Locicero" userId="41aa47d42fb4c606" providerId="LiveId" clId="{3BA6FDF3-7490-4F2E-B67C-73F838311E62}" dt="2025-09-18T15:41:46.731" v="605"/>
          <ac:spMkLst>
            <pc:docMk/>
            <pc:sldMk cId="3671577520" sldId="346"/>
            <ac:spMk id="5" creationId="{86CAAB16-CA4A-433A-A23C-3299D976EDC0}"/>
          </ac:spMkLst>
        </pc:spChg>
      </pc:sldChg>
      <pc:sldChg chg="addSp modSp mod">
        <pc:chgData name="Sofia Locicero" userId="41aa47d42fb4c606" providerId="LiveId" clId="{3BA6FDF3-7490-4F2E-B67C-73F838311E62}" dt="2025-09-18T15:43:09.080" v="617" actId="1076"/>
        <pc:sldMkLst>
          <pc:docMk/>
          <pc:sldMk cId="1427108074" sldId="347"/>
        </pc:sldMkLst>
        <pc:spChg chg="add mod">
          <ac:chgData name="Sofia Locicero" userId="41aa47d42fb4c606" providerId="LiveId" clId="{3BA6FDF3-7490-4F2E-B67C-73F838311E62}" dt="2025-09-18T15:43:09.080" v="617" actId="1076"/>
          <ac:spMkLst>
            <pc:docMk/>
            <pc:sldMk cId="1427108074" sldId="347"/>
            <ac:spMk id="4" creationId="{CB7A26F6-7592-EF87-ED2F-DE38F622004B}"/>
          </ac:spMkLst>
        </pc:spChg>
        <pc:spChg chg="mod">
          <ac:chgData name="Sofia Locicero" userId="41aa47d42fb4c606" providerId="LiveId" clId="{3BA6FDF3-7490-4F2E-B67C-73F838311E62}" dt="2025-09-18T15:43:06.165" v="616" actId="14100"/>
          <ac:spMkLst>
            <pc:docMk/>
            <pc:sldMk cId="1427108074" sldId="347"/>
            <ac:spMk id="28" creationId="{7CC1959B-E6A9-5770-EC41-43538A9E36CE}"/>
          </ac:spMkLst>
        </pc:spChg>
      </pc:sldChg>
      <pc:sldChg chg="modSp mod">
        <pc:chgData name="Sofia Locicero" userId="41aa47d42fb4c606" providerId="LiveId" clId="{3BA6FDF3-7490-4F2E-B67C-73F838311E62}" dt="2025-09-18T15:54:43.560" v="828" actId="1076"/>
        <pc:sldMkLst>
          <pc:docMk/>
          <pc:sldMk cId="762554544" sldId="348"/>
        </pc:sldMkLst>
        <pc:spChg chg="mod">
          <ac:chgData name="Sofia Locicero" userId="41aa47d42fb4c606" providerId="LiveId" clId="{3BA6FDF3-7490-4F2E-B67C-73F838311E62}" dt="2025-09-18T15:54:43.560" v="828" actId="1076"/>
          <ac:spMkLst>
            <pc:docMk/>
            <pc:sldMk cId="762554544" sldId="348"/>
            <ac:spMk id="13" creationId="{0217D91F-92B4-537C-7B7E-8172D89F69E2}"/>
          </ac:spMkLst>
        </pc:spChg>
      </pc:sldChg>
      <pc:sldChg chg="modSp mod">
        <pc:chgData name="Sofia Locicero" userId="41aa47d42fb4c606" providerId="LiveId" clId="{3BA6FDF3-7490-4F2E-B67C-73F838311E62}" dt="2025-09-18T16:53:42.357" v="1582"/>
        <pc:sldMkLst>
          <pc:docMk/>
          <pc:sldMk cId="1386263332" sldId="349"/>
        </pc:sldMkLst>
        <pc:spChg chg="mod">
          <ac:chgData name="Sofia Locicero" userId="41aa47d42fb4c606" providerId="LiveId" clId="{3BA6FDF3-7490-4F2E-B67C-73F838311E62}" dt="2025-09-18T15:55:36.020" v="896" actId="114"/>
          <ac:spMkLst>
            <pc:docMk/>
            <pc:sldMk cId="1386263332" sldId="349"/>
            <ac:spMk id="10" creationId="{5F098455-F3AD-4CE1-6F83-28C95857EE25}"/>
          </ac:spMkLst>
        </pc:spChg>
        <pc:graphicFrameChg chg="mod">
          <ac:chgData name="Sofia Locicero" userId="41aa47d42fb4c606" providerId="LiveId" clId="{3BA6FDF3-7490-4F2E-B67C-73F838311E62}" dt="2025-09-18T16:53:42.357" v="1582"/>
          <ac:graphicFrameMkLst>
            <pc:docMk/>
            <pc:sldMk cId="1386263332" sldId="349"/>
            <ac:graphicFrameMk id="11" creationId="{397A5933-482C-A9CB-132B-7DFF52AEECF1}"/>
          </ac:graphicFrameMkLst>
        </pc:graphicFrameChg>
      </pc:sldChg>
      <pc:sldChg chg="modSp mod">
        <pc:chgData name="Sofia Locicero" userId="41aa47d42fb4c606" providerId="LiveId" clId="{3BA6FDF3-7490-4F2E-B67C-73F838311E62}" dt="2025-09-18T16:53:18.845" v="1580"/>
        <pc:sldMkLst>
          <pc:docMk/>
          <pc:sldMk cId="485500553" sldId="350"/>
        </pc:sldMkLst>
        <pc:spChg chg="mod">
          <ac:chgData name="Sofia Locicero" userId="41aa47d42fb4c606" providerId="LiveId" clId="{3BA6FDF3-7490-4F2E-B67C-73F838311E62}" dt="2025-09-17T12:23:38.884" v="240" actId="1076"/>
          <ac:spMkLst>
            <pc:docMk/>
            <pc:sldMk cId="485500553" sldId="350"/>
            <ac:spMk id="8" creationId="{E65E832F-DC64-28CC-592D-2CA44C5718DC}"/>
          </ac:spMkLst>
        </pc:spChg>
        <pc:spChg chg="mod">
          <ac:chgData name="Sofia Locicero" userId="41aa47d42fb4c606" providerId="LiveId" clId="{3BA6FDF3-7490-4F2E-B67C-73F838311E62}" dt="2025-09-18T15:45:21.515" v="637" actId="1076"/>
          <ac:spMkLst>
            <pc:docMk/>
            <pc:sldMk cId="485500553" sldId="350"/>
            <ac:spMk id="10" creationId="{843FB3A3-19CC-6EEF-27F5-D2BF4644DC11}"/>
          </ac:spMkLst>
        </pc:spChg>
        <pc:graphicFrameChg chg="mod">
          <ac:chgData name="Sofia Locicero" userId="41aa47d42fb4c606" providerId="LiveId" clId="{3BA6FDF3-7490-4F2E-B67C-73F838311E62}" dt="2025-09-18T16:53:18.845" v="1580"/>
          <ac:graphicFrameMkLst>
            <pc:docMk/>
            <pc:sldMk cId="485500553" sldId="350"/>
            <ac:graphicFrameMk id="6" creationId="{D6535BED-75CE-114F-ED2C-DA0FE0AC5DE0}"/>
          </ac:graphicFrameMkLst>
        </pc:graphicFrameChg>
      </pc:sldChg>
      <pc:sldChg chg="modSp mod">
        <pc:chgData name="Sofia Locicero" userId="41aa47d42fb4c606" providerId="LiveId" clId="{3BA6FDF3-7490-4F2E-B67C-73F838311E62}" dt="2025-09-18T15:57:36.159" v="983" actId="14100"/>
        <pc:sldMkLst>
          <pc:docMk/>
          <pc:sldMk cId="3030076204" sldId="351"/>
        </pc:sldMkLst>
        <pc:spChg chg="mod">
          <ac:chgData name="Sofia Locicero" userId="41aa47d42fb4c606" providerId="LiveId" clId="{3BA6FDF3-7490-4F2E-B67C-73F838311E62}" dt="2025-09-18T15:57:36.159" v="983" actId="14100"/>
          <ac:spMkLst>
            <pc:docMk/>
            <pc:sldMk cId="3030076204" sldId="351"/>
            <ac:spMk id="4" creationId="{7E93159D-E72A-4C5B-E9D2-18BA09A87C77}"/>
          </ac:spMkLst>
        </pc:spChg>
        <pc:spChg chg="mod">
          <ac:chgData name="Sofia Locicero" userId="41aa47d42fb4c606" providerId="LiveId" clId="{3BA6FDF3-7490-4F2E-B67C-73F838311E62}" dt="2025-09-18T15:47:04.180" v="787" actId="14100"/>
          <ac:spMkLst>
            <pc:docMk/>
            <pc:sldMk cId="3030076204" sldId="351"/>
            <ac:spMk id="13" creationId="{AE3509DA-8B41-D369-20A6-C40D3C8A036B}"/>
          </ac:spMkLst>
        </pc:spChg>
      </pc:sldChg>
      <pc:sldChg chg="modSp mod">
        <pc:chgData name="Sofia Locicero" userId="41aa47d42fb4c606" providerId="LiveId" clId="{3BA6FDF3-7490-4F2E-B67C-73F838311E62}" dt="2025-09-19T08:16:07.121" v="1837" actId="207"/>
        <pc:sldMkLst>
          <pc:docMk/>
          <pc:sldMk cId="2902754129" sldId="352"/>
        </pc:sldMkLst>
        <pc:spChg chg="mod">
          <ac:chgData name="Sofia Locicero" userId="41aa47d42fb4c606" providerId="LiveId" clId="{3BA6FDF3-7490-4F2E-B67C-73F838311E62}" dt="2025-09-19T08:16:07.121" v="1837" actId="207"/>
          <ac:spMkLst>
            <pc:docMk/>
            <pc:sldMk cId="2902754129" sldId="352"/>
            <ac:spMk id="10" creationId="{F3F9FB22-CA85-FC72-AA81-4708F62AB6C2}"/>
          </ac:spMkLst>
        </pc:spChg>
      </pc:sldChg>
      <pc:sldChg chg="addSp delSp modSp mod ord">
        <pc:chgData name="Sofia Locicero" userId="41aa47d42fb4c606" providerId="LiveId" clId="{3BA6FDF3-7490-4F2E-B67C-73F838311E62}" dt="2025-09-19T15:48:24.568" v="2221"/>
        <pc:sldMkLst>
          <pc:docMk/>
          <pc:sldMk cId="2595549996" sldId="353"/>
        </pc:sldMkLst>
        <pc:spChg chg="mod">
          <ac:chgData name="Sofia Locicero" userId="41aa47d42fb4c606" providerId="LiveId" clId="{3BA6FDF3-7490-4F2E-B67C-73F838311E62}" dt="2025-09-17T12:21:56.060" v="202" actId="20577"/>
          <ac:spMkLst>
            <pc:docMk/>
            <pc:sldMk cId="2595549996" sldId="353"/>
            <ac:spMk id="4" creationId="{09E21A35-90B9-F235-7F48-11B56D97F6A4}"/>
          </ac:spMkLst>
        </pc:spChg>
        <pc:spChg chg="mod">
          <ac:chgData name="Sofia Locicero" userId="41aa47d42fb4c606" providerId="LiveId" clId="{3BA6FDF3-7490-4F2E-B67C-73F838311E62}" dt="2025-09-19T15:47:19.868" v="2055" actId="5793"/>
          <ac:spMkLst>
            <pc:docMk/>
            <pc:sldMk cId="2595549996" sldId="353"/>
            <ac:spMk id="5" creationId="{26342BB7-ACF3-5240-804A-0BA9C5D19FF1}"/>
          </ac:spMkLst>
        </pc:spChg>
        <pc:spChg chg="add del mod">
          <ac:chgData name="Sofia Locicero" userId="41aa47d42fb4c606" providerId="LiveId" clId="{3BA6FDF3-7490-4F2E-B67C-73F838311E62}" dt="2025-09-18T15:49:25.161" v="804" actId="478"/>
          <ac:spMkLst>
            <pc:docMk/>
            <pc:sldMk cId="2595549996" sldId="353"/>
            <ac:spMk id="6" creationId="{2528FD70-AFD2-4434-72BA-C6E6B000CABB}"/>
          </ac:spMkLst>
        </pc:spChg>
      </pc:sldChg>
      <pc:sldChg chg="addSp delSp modSp mod">
        <pc:chgData name="Sofia Locicero" userId="41aa47d42fb4c606" providerId="LiveId" clId="{3BA6FDF3-7490-4F2E-B67C-73F838311E62}" dt="2025-09-19T15:48:12.676" v="2219" actId="20577"/>
        <pc:sldMkLst>
          <pc:docMk/>
          <pc:sldMk cId="1382360909" sldId="354"/>
        </pc:sldMkLst>
        <pc:spChg chg="mod">
          <ac:chgData name="Sofia Locicero" userId="41aa47d42fb4c606" providerId="LiveId" clId="{3BA6FDF3-7490-4F2E-B67C-73F838311E62}" dt="2025-09-19T14:31:37.188" v="1892" actId="20577"/>
          <ac:spMkLst>
            <pc:docMk/>
            <pc:sldMk cId="1382360909" sldId="354"/>
            <ac:spMk id="3" creationId="{7FF8F842-D95F-32E4-59B0-60283CC86021}"/>
          </ac:spMkLst>
        </pc:spChg>
        <pc:spChg chg="mod">
          <ac:chgData name="Sofia Locicero" userId="41aa47d42fb4c606" providerId="LiveId" clId="{3BA6FDF3-7490-4F2E-B67C-73F838311E62}" dt="2025-09-18T15:58:54.328" v="991" actId="12"/>
          <ac:spMkLst>
            <pc:docMk/>
            <pc:sldMk cId="1382360909" sldId="354"/>
            <ac:spMk id="4" creationId="{96E6187B-AC94-F6E4-6B8F-FAB5DD4D46C2}"/>
          </ac:spMkLst>
        </pc:spChg>
        <pc:spChg chg="del mod">
          <ac:chgData name="Sofia Locicero" userId="41aa47d42fb4c606" providerId="LiveId" clId="{3BA6FDF3-7490-4F2E-B67C-73F838311E62}" dt="2025-09-18T15:58:58.816" v="993" actId="478"/>
          <ac:spMkLst>
            <pc:docMk/>
            <pc:sldMk cId="1382360909" sldId="354"/>
            <ac:spMk id="5" creationId="{B0085EB0-3E37-ABCC-75DA-43416C56B4CC}"/>
          </ac:spMkLst>
        </pc:spChg>
        <pc:spChg chg="add mod">
          <ac:chgData name="Sofia Locicero" userId="41aa47d42fb4c606" providerId="LiveId" clId="{3BA6FDF3-7490-4F2E-B67C-73F838311E62}" dt="2025-09-19T15:48:12.676" v="2219" actId="20577"/>
          <ac:spMkLst>
            <pc:docMk/>
            <pc:sldMk cId="1382360909" sldId="354"/>
            <ac:spMk id="7" creationId="{4F7F26A8-7443-4F13-A00B-D658F3E15C97}"/>
          </ac:spMkLst>
        </pc:spChg>
      </pc:sldChg>
      <pc:sldChg chg="addSp delSp modSp del mod">
        <pc:chgData name="Sofia Locicero" userId="41aa47d42fb4c606" providerId="LiveId" clId="{3BA6FDF3-7490-4F2E-B67C-73F838311E62}" dt="2025-09-17T12:21:28.955" v="191" actId="47"/>
        <pc:sldMkLst>
          <pc:docMk/>
          <pc:sldMk cId="3574082888" sldId="355"/>
        </pc:sldMkLst>
      </pc:sldChg>
      <pc:sldChg chg="modSp mod ord">
        <pc:chgData name="Sofia Locicero" userId="41aa47d42fb4c606" providerId="LiveId" clId="{3BA6FDF3-7490-4F2E-B67C-73F838311E62}" dt="2025-09-18T15:50:43.622" v="825" actId="207"/>
        <pc:sldMkLst>
          <pc:docMk/>
          <pc:sldMk cId="3303844537" sldId="356"/>
        </pc:sldMkLst>
        <pc:spChg chg="mod">
          <ac:chgData name="Sofia Locicero" userId="41aa47d42fb4c606" providerId="LiveId" clId="{3BA6FDF3-7490-4F2E-B67C-73F838311E62}" dt="2025-09-17T12:21:12.564" v="186" actId="20577"/>
          <ac:spMkLst>
            <pc:docMk/>
            <pc:sldMk cId="3303844537" sldId="356"/>
            <ac:spMk id="4" creationId="{9B961152-381E-D654-15E9-7C4F09608779}"/>
          </ac:spMkLst>
        </pc:spChg>
        <pc:spChg chg="mod">
          <ac:chgData name="Sofia Locicero" userId="41aa47d42fb4c606" providerId="LiveId" clId="{3BA6FDF3-7490-4F2E-B67C-73F838311E62}" dt="2025-09-18T15:50:43.622" v="825" actId="207"/>
          <ac:spMkLst>
            <pc:docMk/>
            <pc:sldMk cId="3303844537" sldId="356"/>
            <ac:spMk id="5" creationId="{CFD569DC-1A68-51FF-4CCE-F334F8B3D5A3}"/>
          </ac:spMkLst>
        </pc:spChg>
      </pc:sldChg>
      <pc:sldChg chg="modSp mod">
        <pc:chgData name="Sofia Locicero" userId="41aa47d42fb4c606" providerId="LiveId" clId="{3BA6FDF3-7490-4F2E-B67C-73F838311E62}" dt="2025-09-18T15:55:14.999" v="895" actId="20577"/>
        <pc:sldMkLst>
          <pc:docMk/>
          <pc:sldMk cId="2559799482" sldId="357"/>
        </pc:sldMkLst>
        <pc:spChg chg="mod">
          <ac:chgData name="Sofia Locicero" userId="41aa47d42fb4c606" providerId="LiveId" clId="{3BA6FDF3-7490-4F2E-B67C-73F838311E62}" dt="2025-09-18T15:55:14.999" v="895" actId="20577"/>
          <ac:spMkLst>
            <pc:docMk/>
            <pc:sldMk cId="2559799482" sldId="357"/>
            <ac:spMk id="7" creationId="{577485D4-B63F-5226-D9D7-E19E57D59D2B}"/>
          </ac:spMkLst>
        </pc:spChg>
      </pc:sldChg>
      <pc:sldChg chg="modSp mod">
        <pc:chgData name="Sofia Locicero" userId="41aa47d42fb4c606" providerId="LiveId" clId="{3BA6FDF3-7490-4F2E-B67C-73F838311E62}" dt="2025-09-18T16:53:26.558" v="1581"/>
        <pc:sldMkLst>
          <pc:docMk/>
          <pc:sldMk cId="3856617333" sldId="358"/>
        </pc:sldMkLst>
        <pc:spChg chg="mod">
          <ac:chgData name="Sofia Locicero" userId="41aa47d42fb4c606" providerId="LiveId" clId="{3BA6FDF3-7490-4F2E-B67C-73F838311E62}" dt="2025-09-18T15:44:46.937" v="632" actId="20577"/>
          <ac:spMkLst>
            <pc:docMk/>
            <pc:sldMk cId="3856617333" sldId="358"/>
            <ac:spMk id="3" creationId="{A4C2B861-7416-935B-A29E-26106AC7686A}"/>
          </ac:spMkLst>
        </pc:spChg>
        <pc:graphicFrameChg chg="mod">
          <ac:chgData name="Sofia Locicero" userId="41aa47d42fb4c606" providerId="LiveId" clId="{3BA6FDF3-7490-4F2E-B67C-73F838311E62}" dt="2025-09-18T16:53:26.558" v="1581"/>
          <ac:graphicFrameMkLst>
            <pc:docMk/>
            <pc:sldMk cId="3856617333" sldId="358"/>
            <ac:graphicFrameMk id="6" creationId="{AFA4033B-4B51-32D6-AAA5-FC8D3831F1D8}"/>
          </ac:graphicFrameMkLst>
        </pc:graphicFrameChg>
      </pc:sldChg>
      <pc:sldChg chg="addSp delSp modSp new mod">
        <pc:chgData name="Sofia Locicero" userId="41aa47d42fb4c606" providerId="LiveId" clId="{3BA6FDF3-7490-4F2E-B67C-73F838311E62}" dt="2025-09-19T14:31:03.617" v="1882" actId="20577"/>
        <pc:sldMkLst>
          <pc:docMk/>
          <pc:sldMk cId="1559253506" sldId="359"/>
        </pc:sldMkLst>
        <pc:spChg chg="mod">
          <ac:chgData name="Sofia Locicero" userId="41aa47d42fb4c606" providerId="LiveId" clId="{3BA6FDF3-7490-4F2E-B67C-73F838311E62}" dt="2025-09-17T12:22:20.425" v="234" actId="20577"/>
          <ac:spMkLst>
            <pc:docMk/>
            <pc:sldMk cId="1559253506" sldId="359"/>
            <ac:spMk id="2" creationId="{CEF1CDD4-ED38-97EE-47BD-02A43D9DC474}"/>
          </ac:spMkLst>
        </pc:spChg>
        <pc:spChg chg="del">
          <ac:chgData name="Sofia Locicero" userId="41aa47d42fb4c606" providerId="LiveId" clId="{3BA6FDF3-7490-4F2E-B67C-73F838311E62}" dt="2025-09-18T18:20:24.791" v="1615" actId="478"/>
          <ac:spMkLst>
            <pc:docMk/>
            <pc:sldMk cId="1559253506" sldId="359"/>
            <ac:spMk id="3" creationId="{CBCE1775-DFCD-F764-867D-AD2F6C34035C}"/>
          </ac:spMkLst>
        </pc:spChg>
        <pc:spChg chg="mod">
          <ac:chgData name="Sofia Locicero" userId="41aa47d42fb4c606" providerId="LiveId" clId="{3BA6FDF3-7490-4F2E-B67C-73F838311E62}" dt="2025-09-19T08:15:46.680" v="1835" actId="207"/>
          <ac:spMkLst>
            <pc:docMk/>
            <pc:sldMk cId="1559253506" sldId="359"/>
            <ac:spMk id="4" creationId="{258A7306-19BA-C336-1AF3-8BE18A797D27}"/>
          </ac:spMkLst>
        </pc:spChg>
        <pc:spChg chg="add mod">
          <ac:chgData name="Sofia Locicero" userId="41aa47d42fb4c606" providerId="LiveId" clId="{3BA6FDF3-7490-4F2E-B67C-73F838311E62}" dt="2025-09-19T14:31:03.617" v="1882" actId="20577"/>
          <ac:spMkLst>
            <pc:docMk/>
            <pc:sldMk cId="1559253506" sldId="359"/>
            <ac:spMk id="7" creationId="{3EB6131A-3C20-632C-6D84-02AE982233C3}"/>
          </ac:spMkLst>
        </pc:spChg>
      </pc:sldChg>
      <pc:sldChg chg="addSp delSp modSp new mod ord modClrScheme chgLayout">
        <pc:chgData name="Sofia Locicero" userId="41aa47d42fb4c606" providerId="LiveId" clId="{3BA6FDF3-7490-4F2E-B67C-73F838311E62}" dt="2025-09-19T15:49:01.082" v="2223" actId="1076"/>
        <pc:sldMkLst>
          <pc:docMk/>
          <pc:sldMk cId="167545527" sldId="360"/>
        </pc:sldMkLst>
        <pc:spChg chg="mod ord">
          <ac:chgData name="Sofia Locicero" userId="41aa47d42fb4c606" providerId="LiveId" clId="{3BA6FDF3-7490-4F2E-B67C-73F838311E62}" dt="2025-09-18T16:51:46.052" v="1578" actId="700"/>
          <ac:spMkLst>
            <pc:docMk/>
            <pc:sldMk cId="167545527" sldId="360"/>
            <ac:spMk id="2" creationId="{7634BD12-6F08-3DE2-23F2-BCAB26992D13}"/>
          </ac:spMkLst>
        </pc:spChg>
        <pc:spChg chg="del">
          <ac:chgData name="Sofia Locicero" userId="41aa47d42fb4c606" providerId="LiveId" clId="{3BA6FDF3-7490-4F2E-B67C-73F838311E62}" dt="2025-09-18T16:39:24.681" v="1548" actId="478"/>
          <ac:spMkLst>
            <pc:docMk/>
            <pc:sldMk cId="167545527" sldId="360"/>
            <ac:spMk id="3" creationId="{478B831C-DC99-EDD4-09EF-9C4A3DA9C70A}"/>
          </ac:spMkLst>
        </pc:spChg>
        <pc:spChg chg="del">
          <ac:chgData name="Sofia Locicero" userId="41aa47d42fb4c606" providerId="LiveId" clId="{3BA6FDF3-7490-4F2E-B67C-73F838311E62}" dt="2025-09-18T16:30:52.352" v="1465" actId="1957"/>
          <ac:spMkLst>
            <pc:docMk/>
            <pc:sldMk cId="167545527" sldId="360"/>
            <ac:spMk id="4" creationId="{3DAC5987-082E-FE15-1B08-49E3939F5D50}"/>
          </ac:spMkLst>
        </pc:spChg>
        <pc:spChg chg="mod ord">
          <ac:chgData name="Sofia Locicero" userId="41aa47d42fb4c606" providerId="LiveId" clId="{3BA6FDF3-7490-4F2E-B67C-73F838311E62}" dt="2025-09-18T16:51:46.052" v="1578" actId="700"/>
          <ac:spMkLst>
            <pc:docMk/>
            <pc:sldMk cId="167545527" sldId="360"/>
            <ac:spMk id="5" creationId="{55C39C76-F995-C012-5FC8-9E2294D63D79}"/>
          </ac:spMkLst>
        </pc:spChg>
        <pc:spChg chg="add mod">
          <ac:chgData name="Sofia Locicero" userId="41aa47d42fb4c606" providerId="LiveId" clId="{3BA6FDF3-7490-4F2E-B67C-73F838311E62}" dt="2025-09-19T15:49:01.082" v="2223" actId="1076"/>
          <ac:spMkLst>
            <pc:docMk/>
            <pc:sldMk cId="167545527" sldId="360"/>
            <ac:spMk id="9" creationId="{D7CD24C9-763A-ED5D-AFCA-593FDF5DF2E2}"/>
          </ac:spMkLst>
        </pc:spChg>
        <pc:spChg chg="add">
          <ac:chgData name="Sofia Locicero" userId="41aa47d42fb4c606" providerId="LiveId" clId="{3BA6FDF3-7490-4F2E-B67C-73F838311E62}" dt="2025-09-18T16:39:57.557" v="1557"/>
          <ac:spMkLst>
            <pc:docMk/>
            <pc:sldMk cId="167545527" sldId="360"/>
            <ac:spMk id="10" creationId="{536FB51C-E0FB-7E9F-448D-F8A650F5B79D}"/>
          </ac:spMkLst>
        </pc:spChg>
        <pc:graphicFrameChg chg="add mod ord">
          <ac:chgData name="Sofia Locicero" userId="41aa47d42fb4c606" providerId="LiveId" clId="{3BA6FDF3-7490-4F2E-B67C-73F838311E62}" dt="2025-09-19T15:48:56.408" v="2222" actId="1076"/>
          <ac:graphicFrameMkLst>
            <pc:docMk/>
            <pc:sldMk cId="167545527" sldId="360"/>
            <ac:graphicFrameMk id="8" creationId="{6F68B179-2E95-0DD8-E80E-53600AE48EB9}"/>
          </ac:graphicFrameMkLst>
        </pc:graphicFrameChg>
      </pc:sldChg>
      <pc:sldChg chg="new del">
        <pc:chgData name="Sofia Locicero" userId="41aa47d42fb4c606" providerId="LiveId" clId="{3BA6FDF3-7490-4F2E-B67C-73F838311E62}" dt="2025-09-19T08:09:07.169" v="1637" actId="2696"/>
        <pc:sldMkLst>
          <pc:docMk/>
          <pc:sldMk cId="4195503596" sldId="36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800">
                <a:latin typeface="Times New Roman" panose="02020603050405020304" pitchFamily="18" charset="0"/>
                <a:cs typeface="Times New Roman" panose="02020603050405020304" pitchFamily="18" charset="0"/>
              </a:rPr>
              <a:t>Authors per category </a:t>
            </a:r>
          </a:p>
        </c:rich>
      </c:tx>
      <c:layout>
        <c:manualLayout>
          <c:xMode val="edge"/>
          <c:yMode val="edge"/>
          <c:x val="0.35118568884943052"/>
          <c:y val="4.66926070038910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5358288836983"/>
          <c:y val="0.13685286103542235"/>
          <c:w val="0.80270560755705256"/>
          <c:h val="0.275962260507627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General Medicine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10047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9-489C-BB22-9FE05D41A35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Oncology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7313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C9-489C-BB22-9FE05D41A35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Multidisciplinarity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6673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C9-489C-BB22-9FE05D41A35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Cardiology and Cardiovasular Medicine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6598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C9-489C-BB22-9FE05D41A35C}"/>
            </c:ext>
          </c:extLst>
        </c:ser>
        <c:ser>
          <c:idx val="4"/>
          <c:order val="4"/>
          <c:tx>
            <c:strRef>
              <c:f>Foglio1!$F$1</c:f>
              <c:strCache>
                <c:ptCount val="1"/>
                <c:pt idx="0">
                  <c:v>Infectious Diseases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Foglio1!$F$2</c:f>
              <c:numCache>
                <c:formatCode>General</c:formatCode>
                <c:ptCount val="1"/>
                <c:pt idx="0">
                  <c:v>5773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C9-489C-BB22-9FE05D41A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951568"/>
        <c:axId val="163952048"/>
      </c:barChart>
      <c:catAx>
        <c:axId val="16395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3952048"/>
        <c:crosses val="autoZero"/>
        <c:auto val="1"/>
        <c:lblAlgn val="ctr"/>
        <c:lblOffset val="100"/>
        <c:noMultiLvlLbl val="0"/>
      </c:catAx>
      <c:valAx>
        <c:axId val="163952048"/>
        <c:scaling>
          <c:orientation val="minMax"/>
          <c:max val="1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395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7615329377290976E-2"/>
          <c:y val="0.52315754468021203"/>
          <c:w val="0.56841875938796604"/>
          <c:h val="0.476843040534330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900">
                <a:latin typeface="Times New Roman" panose="02020603050405020304" pitchFamily="18" charset="0"/>
                <a:cs typeface="Times New Roman" panose="02020603050405020304" pitchFamily="18" charset="0"/>
              </a:rPr>
              <a:t>Areas per document for keywords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0753625372447332E-2"/>
          <c:y val="0.15566212218881975"/>
          <c:w val="0.87347978423853667"/>
          <c:h val="0.316319153678858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Kaons</c:v>
                </c:pt>
              </c:strCache>
            </c:strRef>
          </c:tx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Topics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3.6362999999999999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BC-4C4E-9EF7-52D0A57912C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Quark Models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Topics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BC-4C4E-9EF7-52D0A57912C4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Deterioration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Topics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2.4700000000000002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BC-4C4E-9EF7-52D0A57912C4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Elemantary Particles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Topics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2.4500000000000002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BC-4C4E-9EF7-52D0A57912C4}"/>
            </c:ext>
          </c:extLst>
        </c:ser>
        <c:ser>
          <c:idx val="4"/>
          <c:order val="4"/>
          <c:tx>
            <c:strRef>
              <c:f>Foglio1!$F$1</c:f>
              <c:strCache>
                <c:ptCount val="1"/>
                <c:pt idx="0">
                  <c:v>Atrial Fibrillation</c:v>
                </c:pt>
              </c:strCache>
            </c:strRef>
          </c:tx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Topics</c:v>
                </c:pt>
              </c:strCache>
            </c:strRef>
          </c:cat>
          <c:val>
            <c:numRef>
              <c:f>Foglio1!$F$2</c:f>
              <c:numCache>
                <c:formatCode>General</c:formatCode>
                <c:ptCount val="1"/>
                <c:pt idx="0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BC-4C4E-9EF7-52D0A5791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3066943"/>
        <c:axId val="1243067423"/>
      </c:barChart>
      <c:catAx>
        <c:axId val="124306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3067423"/>
        <c:crosses val="autoZero"/>
        <c:auto val="1"/>
        <c:lblAlgn val="ctr"/>
        <c:lblOffset val="100"/>
        <c:noMultiLvlLbl val="0"/>
      </c:catAx>
      <c:valAx>
        <c:axId val="124306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3066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2257665576283917E-2"/>
          <c:y val="0.68007819795287638"/>
          <c:w val="0.83548434124120174"/>
          <c:h val="0.274015145581936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9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Collaborations by research category</a:t>
            </a:r>
            <a:endParaRPr lang="it-IT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151599443671766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314887099474179"/>
          <c:y val="0.15728882833787469"/>
          <c:w val="0.82479978597946468"/>
          <c:h val="0.380124929017603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Electrical and Electronic Engineering</c:v>
                </c:pt>
              </c:strCache>
            </c:strRef>
          </c:tx>
          <c:spPr>
            <a:solidFill>
              <a:schemeClr val="accent5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Local Collaboration</c:v>
                </c:pt>
                <c:pt idx="1">
                  <c:v>International Collaboration 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724</c:v>
                </c:pt>
                <c:pt idx="1">
                  <c:v>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25-4A15-8BBD-19C621E5FC1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Computer Science Applications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Local Collaboration</c:v>
                </c:pt>
                <c:pt idx="1">
                  <c:v>International Collaboration </c:v>
                </c:pt>
              </c:strCache>
            </c:strRef>
          </c:cat>
          <c:val>
            <c:numRef>
              <c:f>Foglio1!$C$2:$C$3</c:f>
              <c:numCache>
                <c:formatCode>General</c:formatCode>
                <c:ptCount val="2"/>
                <c:pt idx="0">
                  <c:v>647</c:v>
                </c:pt>
                <c:pt idx="1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25-4A15-8BBD-19C621E5FC1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General Materials Science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Local Collaboration</c:v>
                </c:pt>
                <c:pt idx="1">
                  <c:v>International Collaboration </c:v>
                </c:pt>
              </c:strCache>
            </c:strRef>
          </c:cat>
          <c:val>
            <c:numRef>
              <c:f>Foglio1!$D$2:$D$3</c:f>
              <c:numCache>
                <c:formatCode>General</c:formatCode>
                <c:ptCount val="2"/>
                <c:pt idx="0">
                  <c:v>540</c:v>
                </c:pt>
                <c:pt idx="1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25-4A15-8BBD-19C621E5FC10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Mechanical Engineering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Local Collaboration</c:v>
                </c:pt>
                <c:pt idx="1">
                  <c:v>International Collaboration </c:v>
                </c:pt>
              </c:strCache>
            </c:strRef>
          </c:cat>
          <c:val>
            <c:numRef>
              <c:f>Foglio1!$E$2:$E$3</c:f>
              <c:numCache>
                <c:formatCode>General</c:formatCode>
                <c:ptCount val="2"/>
                <c:pt idx="0">
                  <c:v>568</c:v>
                </c:pt>
                <c:pt idx="1">
                  <c:v>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25-4A15-8BBD-19C621E5FC10}"/>
            </c:ext>
          </c:extLst>
        </c:ser>
        <c:ser>
          <c:idx val="4"/>
          <c:order val="4"/>
          <c:tx>
            <c:strRef>
              <c:f>Foglio1!$F$1</c:f>
              <c:strCache>
                <c:ptCount val="1"/>
                <c:pt idx="0">
                  <c:v>General Medicine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Local Collaboration</c:v>
                </c:pt>
                <c:pt idx="1">
                  <c:v>International Collaboration </c:v>
                </c:pt>
              </c:strCache>
            </c:strRef>
          </c:cat>
          <c:val>
            <c:numRef>
              <c:f>Foglio1!$F$2:$F$3</c:f>
              <c:numCache>
                <c:formatCode>General</c:formatCode>
                <c:ptCount val="2"/>
                <c:pt idx="0">
                  <c:v>484</c:v>
                </c:pt>
                <c:pt idx="1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25-4A15-8BBD-19C621E5F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9163872"/>
        <c:axId val="129164352"/>
      </c:barChart>
      <c:catAx>
        <c:axId val="12916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9164352"/>
        <c:crosses val="autoZero"/>
        <c:auto val="1"/>
        <c:lblAlgn val="ctr"/>
        <c:lblOffset val="100"/>
        <c:noMultiLvlLbl val="0"/>
      </c:catAx>
      <c:valAx>
        <c:axId val="12916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916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7910984353659535E-2"/>
          <c:y val="0.6638647330584494"/>
          <c:w val="0.84815180439023707"/>
          <c:h val="0.295263173669359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Evoluzione</a:t>
            </a:r>
            <a:r>
              <a:rPr lang="it-IT" baseline="0" dirty="0"/>
              <a:t> temporale 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Electrical and Electronic Engineering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Foglio1!$A$2:$A$6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128</c:v>
                </c:pt>
                <c:pt idx="1">
                  <c:v>141</c:v>
                </c:pt>
                <c:pt idx="2">
                  <c:v>149</c:v>
                </c:pt>
                <c:pt idx="3">
                  <c:v>146</c:v>
                </c:pt>
                <c:pt idx="4">
                  <c:v>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CA-49E5-987F-169E45EA8B45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General Material Science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Foglio1!$A$2:$A$6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62</c:v>
                </c:pt>
                <c:pt idx="1">
                  <c:v>68</c:v>
                </c:pt>
                <c:pt idx="2">
                  <c:v>111</c:v>
                </c:pt>
                <c:pt idx="3">
                  <c:v>140</c:v>
                </c:pt>
                <c:pt idx="4">
                  <c:v>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CA-49E5-987F-169E45EA8B45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General Medicine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Foglio1!$A$2:$A$6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Foglio1!$D$2:$D$6</c:f>
              <c:numCache>
                <c:formatCode>General</c:formatCode>
                <c:ptCount val="5"/>
                <c:pt idx="0">
                  <c:v>51</c:v>
                </c:pt>
                <c:pt idx="1">
                  <c:v>77</c:v>
                </c:pt>
                <c:pt idx="2">
                  <c:v>74</c:v>
                </c:pt>
                <c:pt idx="3">
                  <c:v>112</c:v>
                </c:pt>
                <c:pt idx="4">
                  <c:v>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CA-49E5-987F-169E45EA8B45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Mechanical Engineering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Foglio1!$A$2:$A$6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Foglio1!$E$2:$E$6</c:f>
              <c:numCache>
                <c:formatCode>General</c:formatCode>
                <c:ptCount val="5"/>
                <c:pt idx="0">
                  <c:v>96</c:v>
                </c:pt>
                <c:pt idx="1">
                  <c:v>102</c:v>
                </c:pt>
                <c:pt idx="2">
                  <c:v>116</c:v>
                </c:pt>
                <c:pt idx="3">
                  <c:v>133</c:v>
                </c:pt>
                <c:pt idx="4">
                  <c:v>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3CA-49E5-987F-169E45EA8B45}"/>
            </c:ext>
          </c:extLst>
        </c:ser>
        <c:ser>
          <c:idx val="4"/>
          <c:order val="4"/>
          <c:tx>
            <c:strRef>
              <c:f>Foglio1!$F$1</c:f>
              <c:strCache>
                <c:ptCount val="1"/>
                <c:pt idx="0">
                  <c:v>Computer Science Application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Foglio1!$A$2:$A$6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Foglio1!$F$2:$F$6</c:f>
              <c:numCache>
                <c:formatCode>General</c:formatCode>
                <c:ptCount val="5"/>
                <c:pt idx="0">
                  <c:v>113</c:v>
                </c:pt>
                <c:pt idx="1">
                  <c:v>103</c:v>
                </c:pt>
                <c:pt idx="2">
                  <c:v>115</c:v>
                </c:pt>
                <c:pt idx="3">
                  <c:v>147</c:v>
                </c:pt>
                <c:pt idx="4">
                  <c:v>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3CA-49E5-987F-169E45EA8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3159919"/>
        <c:axId val="383164239"/>
      </c:lineChart>
      <c:catAx>
        <c:axId val="383159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83164239"/>
        <c:crosses val="autoZero"/>
        <c:auto val="1"/>
        <c:lblAlgn val="ctr"/>
        <c:lblOffset val="100"/>
        <c:noMultiLvlLbl val="0"/>
      </c:catAx>
      <c:valAx>
        <c:axId val="38316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8315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2CB9AA75-C254-4EC0-AB8F-34B0033E3911}" type="datetime1">
              <a:rPr lang="it-IT" smtClean="0"/>
              <a:t>16/09/2025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F7F75FB2-D12E-4669-8522-D3E2C7E6DC9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80984F24-0376-46BA-BF8B-C1A1ECC78988}" type="datetime1">
              <a:rPr lang="it-IT" smtClean="0"/>
              <a:pPr/>
              <a:t>16/09/2025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8D18E0B9-48E4-499D-93B2-B07D00395B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1756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947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846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580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4167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424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 rtlCol="0">
            <a:normAutofit/>
          </a:bodyPr>
          <a:lstStyle>
            <a:lvl1pPr marL="0" indent="0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rtlCol="0" anchor="b">
            <a:normAutofit/>
          </a:bodyPr>
          <a:lstStyle>
            <a:lvl1pPr algn="r">
              <a:defRPr lang="it-IT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/>
            </a:lvl1pPr>
            <a:lvl2pPr>
              <a:spcBef>
                <a:spcPts val="1000"/>
              </a:spcBef>
              <a:spcAft>
                <a:spcPts val="1200"/>
              </a:spcAft>
              <a:defRPr lang="it-IT" sz="1600"/>
            </a:lvl2pPr>
            <a:lvl3pPr>
              <a:spcBef>
                <a:spcPts val="1000"/>
              </a:spcBef>
              <a:spcAft>
                <a:spcPts val="1200"/>
              </a:spcAft>
              <a:defRPr lang="it-IT" sz="1400"/>
            </a:lvl3pPr>
            <a:lvl4pPr>
              <a:spcBef>
                <a:spcPts val="1000"/>
              </a:spcBef>
              <a:spcAft>
                <a:spcPts val="1200"/>
              </a:spcAft>
              <a:defRPr lang="it-IT" sz="1200"/>
            </a:lvl4pPr>
            <a:lvl5pPr>
              <a:spcBef>
                <a:spcPts val="1000"/>
              </a:spcBef>
              <a:spcAft>
                <a:spcPts val="1200"/>
              </a:spcAft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1" name="Segnaposto tabella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 rtlCol="0">
            <a:normAutofit/>
          </a:bodyPr>
          <a:lstStyle>
            <a:lvl1pPr>
              <a:defRPr lang="it-IT" sz="2000"/>
            </a:lvl1pPr>
          </a:lstStyle>
          <a:p>
            <a:pPr rtl="0"/>
            <a:r>
              <a:rPr lang="it-IT"/>
              <a:t>Fare clic sull'icona per inserire una tabella</a:t>
            </a:r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Cornic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 rtlCol="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lang="it-IT"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lang="it-IT"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lang="it-IT"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lang="it-IT"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lang="it-IT" sz="1800" b="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contenut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 b="1"/>
            </a:lvl1pPr>
            <a:lvl2pPr>
              <a:spcBef>
                <a:spcPts val="1000"/>
              </a:spcBef>
              <a:spcAft>
                <a:spcPts val="1200"/>
              </a:spcAft>
              <a:defRPr lang="it-IT" sz="1600" b="1"/>
            </a:lvl2pPr>
            <a:lvl3pPr>
              <a:spcBef>
                <a:spcPts val="1000"/>
              </a:spcBef>
              <a:spcAft>
                <a:spcPts val="1200"/>
              </a:spcAft>
              <a:defRPr lang="it-IT" sz="1400" b="1"/>
            </a:lvl3pPr>
            <a:lvl4pPr>
              <a:spcBef>
                <a:spcPts val="1000"/>
              </a:spcBef>
              <a:spcAft>
                <a:spcPts val="1200"/>
              </a:spcAft>
              <a:defRPr lang="it-IT" sz="1200" b="1"/>
            </a:lvl4pPr>
            <a:lvl5pPr>
              <a:spcBef>
                <a:spcPts val="1000"/>
              </a:spcBef>
              <a:spcAft>
                <a:spcPts val="1200"/>
              </a:spcAft>
              <a:defRPr lang="it-IT" sz="1200" b="1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Cornic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tabella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 rtlCol="0">
            <a:normAutofit/>
          </a:bodyPr>
          <a:lstStyle>
            <a:lvl1pPr>
              <a:defRPr lang="it-IT" sz="2400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 rtlCol="0">
            <a:normAutofit/>
          </a:bodyPr>
          <a:lstStyle>
            <a:lvl1pPr>
              <a:defRPr lang="it-IT" sz="48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it-IT" sz="1800"/>
            </a:lvl1pPr>
            <a:lvl2pPr marL="457200" indent="0">
              <a:spcBef>
                <a:spcPts val="1000"/>
              </a:spcBef>
              <a:buNone/>
              <a:defRPr lang="it-IT" sz="1600"/>
            </a:lvl2pPr>
            <a:lvl3pPr marL="914400" indent="0">
              <a:spcBef>
                <a:spcPts val="1000"/>
              </a:spcBef>
              <a:buNone/>
              <a:defRPr lang="it-IT" sz="1400"/>
            </a:lvl3pPr>
            <a:lvl4pPr marL="1371600" indent="0">
              <a:spcBef>
                <a:spcPts val="1000"/>
              </a:spcBef>
              <a:buNone/>
              <a:defRPr lang="it-IT" sz="1200"/>
            </a:lvl4pPr>
            <a:lvl5pPr marL="1828800" indent="0">
              <a:spcBef>
                <a:spcPts val="1000"/>
              </a:spcBef>
              <a:buNone/>
              <a:defRPr lang="it-IT" sz="1200"/>
            </a:lvl5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 rtlCol="0">
            <a:normAutofit/>
          </a:bodyPr>
          <a:lstStyle>
            <a:lvl1pPr>
              <a:defRPr lang="it-IT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buNone/>
              <a:defRPr lang="it-IT" sz="1800"/>
            </a:lvl1pPr>
            <a:lvl2pPr marL="457200" indent="0">
              <a:lnSpc>
                <a:spcPct val="125000"/>
              </a:lnSpc>
              <a:buNone/>
              <a:defRPr lang="it-IT" sz="1600"/>
            </a:lvl2pPr>
            <a:lvl3pPr marL="914400" indent="0">
              <a:lnSpc>
                <a:spcPct val="125000"/>
              </a:lnSpc>
              <a:buNone/>
              <a:defRPr lang="it-IT" sz="1400"/>
            </a:lvl3pPr>
            <a:lvl4pPr marL="1371600" indent="0">
              <a:lnSpc>
                <a:spcPct val="125000"/>
              </a:lnSpc>
              <a:buNone/>
              <a:defRPr lang="it-IT" sz="1200"/>
            </a:lvl4pPr>
            <a:lvl5pPr marL="1828800" indent="0">
              <a:lnSpc>
                <a:spcPct val="125000"/>
              </a:lnSpc>
              <a:buNone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3" name="Cornic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 rtlCol="0">
            <a:normAutofit/>
          </a:bodyPr>
          <a:lstStyle>
            <a:lvl1pPr>
              <a:defRPr lang="it-IT" sz="48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rtlCol="0" anchor="b"/>
          <a:lstStyle>
            <a:lvl1pPr>
              <a:defRPr lang="it-IT" sz="48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it-IT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it-IT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it-IT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it-IT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3" name="Cornic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contenuto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rtlCol="0"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6" name="Cornic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immagin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rtlCol="0" anchor="b">
            <a:normAutofit/>
          </a:bodyPr>
          <a:lstStyle>
            <a:lvl1pPr>
              <a:defRPr lang="it-IT" sz="48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contenuto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it-IT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it-IT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it-IT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it-IT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6" name="Cornic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/>
            </a:lvl1pPr>
            <a:lvl2pPr>
              <a:spcBef>
                <a:spcPts val="1000"/>
              </a:spcBef>
              <a:spcAft>
                <a:spcPts val="1200"/>
              </a:spcAft>
              <a:defRPr lang="it-IT" sz="1600"/>
            </a:lvl2pPr>
            <a:lvl3pPr>
              <a:spcBef>
                <a:spcPts val="1000"/>
              </a:spcBef>
              <a:spcAft>
                <a:spcPts val="1200"/>
              </a:spcAft>
              <a:defRPr lang="it-IT" sz="1400"/>
            </a:lvl3pPr>
            <a:lvl4pPr>
              <a:spcBef>
                <a:spcPts val="1000"/>
              </a:spcBef>
              <a:spcAft>
                <a:spcPts val="1200"/>
              </a:spcAft>
              <a:defRPr lang="it-IT" sz="1200"/>
            </a:lvl4pPr>
            <a:lvl5pPr>
              <a:spcBef>
                <a:spcPts val="1000"/>
              </a:spcBef>
              <a:spcAft>
                <a:spcPts val="1200"/>
              </a:spcAft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contenut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/>
            </a:lvl1pPr>
            <a:lvl2pPr>
              <a:spcBef>
                <a:spcPts val="1000"/>
              </a:spcBef>
              <a:spcAft>
                <a:spcPts val="1200"/>
              </a:spcAft>
              <a:defRPr lang="it-IT" sz="1600"/>
            </a:lvl2pPr>
            <a:lvl3pPr>
              <a:spcBef>
                <a:spcPts val="1000"/>
              </a:spcBef>
              <a:spcAft>
                <a:spcPts val="1200"/>
              </a:spcAft>
              <a:defRPr lang="it-IT" sz="1400"/>
            </a:lvl3pPr>
            <a:lvl4pPr>
              <a:spcBef>
                <a:spcPts val="1000"/>
              </a:spcBef>
              <a:spcAft>
                <a:spcPts val="1200"/>
              </a:spcAft>
              <a:defRPr lang="it-IT" sz="1200"/>
            </a:lvl4pPr>
            <a:lvl5pPr>
              <a:spcBef>
                <a:spcPts val="1000"/>
              </a:spcBef>
              <a:spcAft>
                <a:spcPts val="1200"/>
              </a:spcAft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Cornic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 b="1"/>
            </a:lvl1pPr>
            <a:lvl2pPr>
              <a:spcBef>
                <a:spcPts val="1000"/>
              </a:spcBef>
              <a:spcAft>
                <a:spcPts val="1200"/>
              </a:spcAft>
              <a:defRPr lang="it-IT" sz="1600" b="1"/>
            </a:lvl2pPr>
            <a:lvl3pPr>
              <a:spcBef>
                <a:spcPts val="1000"/>
              </a:spcBef>
              <a:spcAft>
                <a:spcPts val="1200"/>
              </a:spcAft>
              <a:defRPr lang="it-IT" sz="1400" b="1"/>
            </a:lvl3pPr>
            <a:lvl4pPr>
              <a:spcBef>
                <a:spcPts val="1000"/>
              </a:spcBef>
              <a:spcAft>
                <a:spcPts val="1200"/>
              </a:spcAft>
              <a:defRPr lang="it-IT" sz="1200" b="1"/>
            </a:lvl4pPr>
            <a:lvl5pPr>
              <a:spcBef>
                <a:spcPts val="1000"/>
              </a:spcBef>
              <a:spcAft>
                <a:spcPts val="1200"/>
              </a:spcAft>
              <a:defRPr lang="it-IT" sz="1200" b="1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contenut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/>
            </a:lvl1pPr>
            <a:lvl2pPr>
              <a:spcBef>
                <a:spcPts val="1000"/>
              </a:spcBef>
              <a:spcAft>
                <a:spcPts val="1200"/>
              </a:spcAft>
              <a:defRPr lang="it-IT" sz="1600"/>
            </a:lvl2pPr>
            <a:lvl3pPr>
              <a:spcBef>
                <a:spcPts val="1000"/>
              </a:spcBef>
              <a:spcAft>
                <a:spcPts val="1200"/>
              </a:spcAft>
              <a:defRPr lang="it-IT" sz="1400"/>
            </a:lvl3pPr>
            <a:lvl4pPr>
              <a:spcBef>
                <a:spcPts val="1000"/>
              </a:spcBef>
              <a:spcAft>
                <a:spcPts val="1200"/>
              </a:spcAft>
              <a:defRPr lang="it-IT" sz="1200"/>
            </a:lvl4pPr>
            <a:lvl5pPr>
              <a:spcBef>
                <a:spcPts val="1000"/>
              </a:spcBef>
              <a:spcAft>
                <a:spcPts val="1200"/>
              </a:spcAft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Cornic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immagine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 rtlCol="0"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14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Cornic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9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130"/>
                    </a14:imgEffect>
                    <a14:imgEffect>
                      <a14:saturation sat="244000"/>
                    </a14:imgEffect>
                  </a14:imgLayer>
                </a14:imgProps>
              </a:ext>
            </a:extLst>
          </a:blip>
          <a:srcRect t="13354" b="13354"/>
          <a:stretch/>
        </p:blipFill>
        <p:spPr>
          <a:xfrm>
            <a:off x="47206" y="0"/>
            <a:ext cx="12144794" cy="6858000"/>
          </a:xfrm>
          <a:effectLst>
            <a:outerShdw dir="5400000" algn="ctr" rotWithShape="0">
              <a:srgbClr val="000000">
                <a:alpha val="98000"/>
              </a:srgbClr>
            </a:outerShdw>
            <a:softEdge rad="0"/>
          </a:effectLst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0" y="612475"/>
            <a:ext cx="5568859" cy="3079029"/>
          </a:xfrm>
        </p:spPr>
        <p:txBody>
          <a:bodyPr rtlCol="0">
            <a:normAutofit fontScale="90000"/>
          </a:bodyPr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tx1"/>
                </a:solidFill>
              </a:rPr>
              <a:t>Analysis of </a:t>
            </a:r>
            <a:r>
              <a:rPr lang="it-IT" dirty="0" err="1">
                <a:solidFill>
                  <a:schemeClr val="tx1"/>
                </a:solidFill>
              </a:rPr>
              <a:t>Thematica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Crtitical</a:t>
            </a:r>
            <a:r>
              <a:rPr lang="it-IT" dirty="0">
                <a:solidFill>
                  <a:schemeClr val="tx1"/>
                </a:solidFill>
              </a:rPr>
              <a:t> Mass in the </a:t>
            </a:r>
            <a:r>
              <a:rPr lang="it-IT" dirty="0" err="1">
                <a:solidFill>
                  <a:schemeClr val="tx1"/>
                </a:solidFill>
              </a:rPr>
              <a:t>UNIMORE</a:t>
            </a:r>
            <a:r>
              <a:rPr lang="it-IT" dirty="0">
                <a:solidFill>
                  <a:schemeClr val="tx1"/>
                </a:solidFill>
              </a:rPr>
              <a:t> Knowledge </a:t>
            </a:r>
            <a:r>
              <a:rPr lang="it-IT" dirty="0" err="1">
                <a:solidFill>
                  <a:schemeClr val="tx1"/>
                </a:solidFill>
              </a:rPr>
              <a:t>Graph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5A6B37-8EC6-AAF3-A805-53378C7E56D5}"/>
              </a:ext>
            </a:extLst>
          </p:cNvPr>
          <p:cNvSpPr txBox="1"/>
          <p:nvPr/>
        </p:nvSpPr>
        <p:spPr>
          <a:xfrm>
            <a:off x="8452635" y="3691504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Sofia Locicero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282178@studenti.unimore.it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7364034-5F15-4B68-638D-779A619A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90" y="664914"/>
            <a:ext cx="10515600" cy="60254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Pubblicazioni, autori e collaborazioni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93159D-E72A-4C5B-E9D2-18BA09A87C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96990" y="2301875"/>
            <a:ext cx="4643410" cy="4022725"/>
          </a:xfrm>
        </p:spPr>
        <p:txBody>
          <a:bodyPr rtlCol="0">
            <a:normAutofit fontScale="25000" lnSpcReduction="20000"/>
          </a:bodyPr>
          <a:lstStyle>
            <a:defPPr>
              <a:defRPr lang="it-IT"/>
            </a:defPPr>
          </a:lstStyle>
          <a:p>
            <a:r>
              <a:rPr lang="it-IT" sz="7200" b="0" noProof="1">
                <a:solidFill>
                  <a:schemeClr val="tx1"/>
                </a:solidFill>
              </a:rPr>
              <a:t>La maggior parte </a:t>
            </a:r>
            <a:r>
              <a:rPr lang="it-IT" sz="7200" b="0" dirty="0">
                <a:solidFill>
                  <a:schemeClr val="tx1"/>
                </a:solidFill>
              </a:rPr>
              <a:t>delle categorie ha più collaborazioni</a:t>
            </a:r>
            <a:r>
              <a:rPr lang="it-IT" sz="7200" dirty="0">
                <a:solidFill>
                  <a:schemeClr val="tx1"/>
                </a:solidFill>
              </a:rPr>
              <a:t> locali </a:t>
            </a:r>
            <a:r>
              <a:rPr lang="it-IT" sz="7200" b="0" dirty="0">
                <a:solidFill>
                  <a:schemeClr val="tx1"/>
                </a:solidFill>
              </a:rPr>
              <a:t>che</a:t>
            </a:r>
            <a:r>
              <a:rPr lang="it-IT" sz="7200" dirty="0">
                <a:solidFill>
                  <a:schemeClr val="tx1"/>
                </a:solidFill>
              </a:rPr>
              <a:t> internazionali</a:t>
            </a:r>
            <a:r>
              <a:rPr lang="it-IT" sz="7200" b="0" dirty="0">
                <a:solidFill>
                  <a:schemeClr val="tx1"/>
                </a:solidFill>
              </a:rPr>
              <a:t>.</a:t>
            </a:r>
          </a:p>
          <a:p>
            <a:r>
              <a:rPr lang="it-IT" sz="7200" noProof="1">
                <a:solidFill>
                  <a:schemeClr val="tx1"/>
                </a:solidFill>
              </a:rPr>
              <a:t>Electrical and Electronic Engineering </a:t>
            </a:r>
            <a:r>
              <a:rPr lang="it-IT" sz="7200" b="0" noProof="1">
                <a:solidFill>
                  <a:schemeClr val="tx1"/>
                </a:solidFill>
              </a:rPr>
              <a:t>mostra il numero più alto di collaborazioni sia locali che internazionali (724 locali, 305 internazionali)</a:t>
            </a:r>
          </a:p>
          <a:p>
            <a:r>
              <a:rPr lang="it-IT" sz="7200" dirty="0">
                <a:solidFill>
                  <a:schemeClr val="tx1"/>
                </a:solidFill>
              </a:rPr>
              <a:t>General Medicine </a:t>
            </a:r>
            <a:r>
              <a:rPr lang="it-IT" sz="7200" b="0" dirty="0">
                <a:solidFill>
                  <a:schemeClr val="tx1"/>
                </a:solidFill>
              </a:rPr>
              <a:t>presenta il maggior numero di autori, ma prevalenza di collaborazioni locali (484 locali, 143 internazionali)</a:t>
            </a:r>
          </a:p>
          <a:p>
            <a:r>
              <a:rPr lang="it-IT" sz="7200" b="0" dirty="0">
                <a:solidFill>
                  <a:schemeClr val="tx1"/>
                </a:solidFill>
              </a:rPr>
              <a:t>I settori tecnici mostrano maggiore diffusione internazionale.</a:t>
            </a:r>
          </a:p>
          <a:p>
            <a:r>
              <a:rPr lang="it-IT" sz="7200" b="0" dirty="0">
                <a:solidFill>
                  <a:schemeClr val="tx1"/>
                </a:solidFill>
              </a:rPr>
              <a:t>Le scienze tecniche combinano alta produttività con reti di collaborazione internazionali, la medicina ha molti autori ma collaborazioni prevalentemente locali </a:t>
            </a:r>
          </a:p>
          <a:p>
            <a:pPr marL="0" indent="0">
              <a:buNone/>
            </a:pPr>
            <a:endParaRPr lang="it-IT" sz="7200" b="0" dirty="0">
              <a:solidFill>
                <a:schemeClr val="tx1"/>
              </a:solidFill>
            </a:endParaRP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0AD58C6-6F47-0261-9611-E968042F5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10</a:t>
            </a:fld>
            <a:endParaRPr lang="it-IT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3E130B89-5A58-731D-A884-A013894D8E8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354790" y="1665171"/>
            <a:ext cx="5090450" cy="4226644"/>
          </a:xfr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E3509DA-8B41-D369-20A6-C40D3C8A036B}"/>
              </a:ext>
            </a:extLst>
          </p:cNvPr>
          <p:cNvSpPr txBox="1"/>
          <p:nvPr/>
        </p:nvSpPr>
        <p:spPr>
          <a:xfrm>
            <a:off x="1005550" y="1016000"/>
            <a:ext cx="509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Il grafico riportato confronta pubblicazioni totali, collaborazioni locali e internazionali e autori coinvolti per ciascuna categoria considerata </a:t>
            </a:r>
          </a:p>
        </p:txBody>
      </p:sp>
    </p:spTree>
    <p:extLst>
      <p:ext uri="{BB962C8B-B14F-4D97-AF65-F5344CB8AC3E}">
        <p14:creationId xmlns:p14="http://schemas.microsoft.com/office/powerpoint/2010/main" val="303007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3B5244AC-D906-A60B-5023-D0289CF4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69" y="614812"/>
            <a:ext cx="10359659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Impatto scientifico: citazioni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F3F9FB22-CA85-FC72-AA81-4708F62AB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153285"/>
            <a:ext cx="4799012" cy="3790315"/>
          </a:xfrm>
        </p:spPr>
        <p:txBody>
          <a:bodyPr rtlCol="0">
            <a:normAutofit lnSpcReduction="10000"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r>
              <a:rPr lang="it-IT" dirty="0">
                <a:solidFill>
                  <a:schemeClr val="tx1"/>
                </a:solidFill>
              </a:rPr>
              <a:t>Il grafico riporta la distribuzione delle citazioni per le categorie principali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Le categorie con più pubblicazioni non sempre hanno i documenti più citati. In alcune aree, singoli lavori ad alto impatto incidono fortemente sulle metriche complessive.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Alcune aree (es. Biologia Cellulare e Cardiologia) hanno pochi documenti ma con altissimo numero di citazioni, fino a oltre 4.000.</a:t>
            </a:r>
            <a:br>
              <a:rPr lang="it-IT" dirty="0"/>
            </a:b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D8CC2E-BB8C-CF5A-C460-C662927C0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11</a:t>
            </a:fld>
            <a:endParaRPr lang="it-IT" dirty="0"/>
          </a:p>
        </p:txBody>
      </p:sp>
      <p:pic>
        <p:nvPicPr>
          <p:cNvPr id="7" name="Segnaposto immagine 6" descr="Immagine che contiene testo, diagramma, linea, Parallelo&#10;&#10;Il contenuto generato dall'IA potrebbe non essere corretto.">
            <a:extLst>
              <a:ext uri="{FF2B5EF4-FFF2-40B4-BE49-F238E27FC236}">
                <a16:creationId xmlns:a16="http://schemas.microsoft.com/office/drawing/2014/main" id="{D32B22DF-1CF7-6952-7B31-41E7F53FF46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" r="47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5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F1CDD4-ED38-97EE-47BD-02A43D9D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Impatto scientifico: H-index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8A7306-19BA-C336-1AF3-8BE18A797D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L’H-index è stato calcolato per singoli autori e tra co-autori</a:t>
            </a:r>
          </a:p>
          <a:p>
            <a:r>
              <a:rPr lang="it-IT" dirty="0">
                <a:solidFill>
                  <a:schemeClr val="tx1"/>
                </a:solidFill>
              </a:rPr>
              <a:t>I ricercatori con H-index più alto (38–39) contribuiscono in modo significativo alla visibilità dell’ateneo.</a:t>
            </a:r>
          </a:p>
          <a:p>
            <a:r>
              <a:rPr lang="it-IT" dirty="0">
                <a:solidFill>
                  <a:schemeClr val="tx1"/>
                </a:solidFill>
              </a:rPr>
              <a:t>Gli autori con valori di H-index più elevati tendono a mostrare un elevato numero di collaborazioni internazionali, suggerendo una relazione positiva tra collaborazioni internazionali e impatto scientifico (H-index).</a:t>
            </a: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07CDF5-E0C3-BD40-EE3B-11CBD6D30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12</a:t>
            </a:fld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B6131A-3C20-632C-6D84-02AE982233C3}"/>
              </a:ext>
            </a:extLst>
          </p:cNvPr>
          <p:cNvSpPr txBox="1"/>
          <p:nvPr/>
        </p:nvSpPr>
        <p:spPr>
          <a:xfrm>
            <a:off x="522515" y="1685201"/>
            <a:ext cx="595289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dirty="0">
                <a:solidFill>
                  <a:srgbClr val="92D050"/>
                </a:solidFill>
                <a:effectLst/>
              </a:rPr>
              <a:t>match</a:t>
            </a:r>
            <a:r>
              <a:rPr lang="it-IT" sz="1600" dirty="0">
                <a:effectLst/>
              </a:rPr>
              <a:t> (</a:t>
            </a:r>
            <a:r>
              <a:rPr lang="it-IT" sz="1600" dirty="0" err="1">
                <a:effectLst/>
              </a:rPr>
              <a:t>a:Author</a:t>
            </a:r>
            <a:r>
              <a:rPr lang="it-IT" sz="1600" dirty="0">
                <a:effectLst/>
              </a:rPr>
              <a:t>)-[:WRITE]-&gt;(</a:t>
            </a:r>
            <a:r>
              <a:rPr lang="it-IT" sz="1600" dirty="0" err="1">
                <a:effectLst/>
              </a:rPr>
              <a:t>d:Document</a:t>
            </a:r>
            <a:r>
              <a:rPr lang="it-IT" sz="1600" dirty="0">
                <a:effectLst/>
              </a:rPr>
              <a:t>)</a:t>
            </a:r>
          </a:p>
          <a:p>
            <a:pPr>
              <a:buNone/>
            </a:pPr>
            <a:r>
              <a:rPr lang="it-IT" sz="1600" dirty="0">
                <a:solidFill>
                  <a:srgbClr val="92D050"/>
                </a:solidFill>
                <a:effectLst/>
              </a:rPr>
              <a:t>match</a:t>
            </a:r>
            <a:r>
              <a:rPr lang="it-IT" sz="1600" dirty="0">
                <a:effectLst/>
              </a:rPr>
              <a:t> (a)-[:</a:t>
            </a:r>
            <a:r>
              <a:rPr lang="it-IT" sz="1600" dirty="0" err="1">
                <a:effectLst/>
              </a:rPr>
              <a:t>WORKS_IN</a:t>
            </a:r>
            <a:r>
              <a:rPr lang="it-IT" sz="1600" dirty="0">
                <a:effectLst/>
              </a:rPr>
              <a:t>]-(</a:t>
            </a:r>
            <a:r>
              <a:rPr lang="it-IT" sz="1600" dirty="0" err="1">
                <a:effectLst/>
              </a:rPr>
              <a:t>dep:Department</a:t>
            </a:r>
            <a:r>
              <a:rPr lang="it-IT" sz="1600" dirty="0">
                <a:effectLst/>
              </a:rPr>
              <a:t>)</a:t>
            </a:r>
          </a:p>
          <a:p>
            <a:pPr>
              <a:buNone/>
            </a:pPr>
            <a:r>
              <a:rPr lang="it-IT" sz="1600" dirty="0">
                <a:solidFill>
                  <a:srgbClr val="92D050"/>
                </a:solidFill>
                <a:effectLst/>
              </a:rPr>
              <a:t>with</a:t>
            </a:r>
            <a:r>
              <a:rPr lang="it-IT" sz="1600" dirty="0">
                <a:effectLst/>
              </a:rPr>
              <a:t> a, 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collect</a:t>
            </a:r>
            <a:r>
              <a:rPr lang="it-IT" sz="1600" dirty="0">
                <a:effectLst/>
              </a:rPr>
              <a:t>(</a:t>
            </a:r>
            <a:r>
              <a:rPr lang="it-IT" sz="1600" dirty="0" err="1">
                <a:effectLst/>
              </a:rPr>
              <a:t>toInteger</a:t>
            </a:r>
            <a:r>
              <a:rPr lang="it-IT" sz="1600" dirty="0">
                <a:effectLst/>
              </a:rPr>
              <a:t>(</a:t>
            </a:r>
            <a:r>
              <a:rPr lang="it-IT" sz="1600" dirty="0" err="1">
                <a:effectLst/>
              </a:rPr>
              <a:t>d.N_Cit_NoSelf</a:t>
            </a:r>
            <a:r>
              <a:rPr lang="it-IT" sz="1600" dirty="0">
                <a:effectLst/>
              </a:rPr>
              <a:t>)) </a:t>
            </a:r>
            <a:r>
              <a:rPr lang="it-IT" sz="1600" dirty="0" err="1">
                <a:effectLst/>
              </a:rPr>
              <a:t>as</a:t>
            </a:r>
            <a:r>
              <a:rPr lang="it-IT" sz="1600" dirty="0">
                <a:effectLst/>
              </a:rPr>
              <a:t> citazioni</a:t>
            </a:r>
          </a:p>
          <a:p>
            <a:pPr>
              <a:buNone/>
            </a:pPr>
            <a:r>
              <a:rPr lang="it-IT" sz="1600" dirty="0" err="1">
                <a:solidFill>
                  <a:srgbClr val="92D050"/>
                </a:solidFill>
                <a:effectLst/>
              </a:rPr>
              <a:t>unwind</a:t>
            </a:r>
            <a:r>
              <a:rPr lang="it-IT" sz="1600" dirty="0">
                <a:effectLst/>
              </a:rPr>
              <a:t> range(1, size(citazioni)) AS i</a:t>
            </a:r>
          </a:p>
          <a:p>
            <a:pPr>
              <a:buNone/>
            </a:pPr>
            <a:r>
              <a:rPr lang="it-IT" sz="1600" dirty="0">
                <a:solidFill>
                  <a:srgbClr val="92D050"/>
                </a:solidFill>
                <a:effectLst/>
              </a:rPr>
              <a:t>with</a:t>
            </a:r>
            <a:r>
              <a:rPr lang="it-IT" sz="1600" dirty="0">
                <a:effectLst/>
              </a:rPr>
              <a:t> a, citazioni, i</a:t>
            </a:r>
          </a:p>
          <a:p>
            <a:pPr>
              <a:buNone/>
            </a:pPr>
            <a:r>
              <a:rPr lang="it-IT" sz="1600" dirty="0" err="1">
                <a:solidFill>
                  <a:srgbClr val="92D050"/>
                </a:solidFill>
                <a:effectLst/>
              </a:rPr>
              <a:t>where</a:t>
            </a:r>
            <a:r>
              <a:rPr lang="it-IT" sz="1600" dirty="0">
                <a:effectLst/>
              </a:rPr>
              <a:t> size([c </a:t>
            </a:r>
            <a:r>
              <a:rPr lang="it-IT" sz="1600" dirty="0"/>
              <a:t>in</a:t>
            </a:r>
            <a:r>
              <a:rPr lang="it-IT" sz="1600" dirty="0">
                <a:effectLst/>
              </a:rPr>
              <a:t> citazioni 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where</a:t>
            </a:r>
            <a:r>
              <a:rPr lang="it-IT" sz="1600" dirty="0">
                <a:effectLst/>
              </a:rPr>
              <a:t> c &gt;= i]) &gt;= i</a:t>
            </a:r>
          </a:p>
          <a:p>
            <a:pPr>
              <a:buNone/>
            </a:pPr>
            <a:r>
              <a:rPr lang="it-IT" sz="1600" dirty="0">
                <a:solidFill>
                  <a:srgbClr val="92D050"/>
                </a:solidFill>
              </a:rPr>
              <a:t>with</a:t>
            </a:r>
            <a:r>
              <a:rPr lang="it-IT" sz="1600" dirty="0">
                <a:effectLst/>
              </a:rPr>
              <a:t> a, max(i) </a:t>
            </a:r>
            <a:r>
              <a:rPr lang="it-IT" sz="1600" dirty="0" err="1"/>
              <a:t>as</a:t>
            </a:r>
            <a:r>
              <a:rPr lang="it-IT" sz="1600" dirty="0">
                <a:effectLst/>
              </a:rPr>
              <a:t> </a:t>
            </a:r>
            <a:r>
              <a:rPr lang="it-IT" sz="1600" dirty="0" err="1">
                <a:effectLst/>
              </a:rPr>
              <a:t>H_index</a:t>
            </a:r>
            <a:br>
              <a:rPr lang="it-IT" sz="1600" dirty="0">
                <a:effectLst/>
              </a:rPr>
            </a:br>
            <a:br>
              <a:rPr lang="it-IT" sz="1600" dirty="0">
                <a:effectLst/>
              </a:rPr>
            </a:br>
            <a:r>
              <a:rPr lang="it-IT" sz="1600" dirty="0">
                <a:solidFill>
                  <a:srgbClr val="92D050"/>
                </a:solidFill>
                <a:effectLst/>
              </a:rPr>
              <a:t>match</a:t>
            </a:r>
            <a:r>
              <a:rPr lang="it-IT" sz="1600" dirty="0">
                <a:effectLst/>
              </a:rPr>
              <a:t> (a)-[:WRITE]-&gt;(</a:t>
            </a:r>
            <a:r>
              <a:rPr lang="it-IT" sz="1600" dirty="0" err="1">
                <a:effectLst/>
              </a:rPr>
              <a:t>d:Document</a:t>
            </a:r>
            <a:r>
              <a:rPr lang="it-IT" sz="1600" dirty="0">
                <a:effectLst/>
              </a:rPr>
              <a:t>)</a:t>
            </a:r>
          </a:p>
          <a:p>
            <a:pPr>
              <a:buNone/>
            </a:pPr>
            <a:r>
              <a:rPr lang="it-IT" sz="1600" dirty="0">
                <a:solidFill>
                  <a:srgbClr val="92D050"/>
                </a:solidFill>
              </a:rPr>
              <a:t>with</a:t>
            </a:r>
            <a:r>
              <a:rPr lang="it-IT" sz="1600" dirty="0">
                <a:effectLst/>
              </a:rPr>
              <a:t> a, </a:t>
            </a:r>
            <a:r>
              <a:rPr lang="it-IT" sz="1600" dirty="0" err="1">
                <a:effectLst/>
              </a:rPr>
              <a:t>H_index</a:t>
            </a:r>
            <a:r>
              <a:rPr lang="it-IT" sz="1600" dirty="0">
                <a:effectLst/>
              </a:rPr>
              <a:t>, d</a:t>
            </a:r>
          </a:p>
          <a:p>
            <a:pPr>
              <a:buNone/>
            </a:pPr>
            <a:r>
              <a:rPr lang="it-IT" sz="1600" dirty="0" err="1">
                <a:solidFill>
                  <a:srgbClr val="92D050"/>
                </a:solidFill>
                <a:effectLst/>
              </a:rPr>
              <a:t>return</a:t>
            </a:r>
            <a:r>
              <a:rPr lang="it-IT" sz="1600" dirty="0">
                <a:effectLst/>
              </a:rPr>
              <a:t> </a:t>
            </a:r>
            <a:r>
              <a:rPr lang="it-IT" sz="1600" dirty="0" err="1">
                <a:effectLst/>
              </a:rPr>
              <a:t>a.Author_name</a:t>
            </a:r>
            <a:r>
              <a:rPr lang="it-IT" sz="1600" dirty="0">
                <a:effectLst/>
              </a:rPr>
              <a:t> </a:t>
            </a:r>
            <a:r>
              <a:rPr lang="it-IT" sz="1600" dirty="0" err="1"/>
              <a:t>as</a:t>
            </a:r>
            <a:r>
              <a:rPr lang="it-IT" sz="1600" dirty="0">
                <a:effectLst/>
              </a:rPr>
              <a:t> autore,</a:t>
            </a:r>
          </a:p>
          <a:p>
            <a:pPr>
              <a:buNone/>
            </a:pPr>
            <a:r>
              <a:rPr lang="it-IT" sz="1600" dirty="0">
                <a:effectLst/>
              </a:rPr>
              <a:t>       </a:t>
            </a:r>
            <a:r>
              <a:rPr lang="it-IT" sz="1600" dirty="0" err="1">
                <a:effectLst/>
              </a:rPr>
              <a:t>H_index</a:t>
            </a:r>
            <a:r>
              <a:rPr lang="it-IT" sz="1600" dirty="0">
                <a:effectLst/>
              </a:rPr>
              <a:t>,</a:t>
            </a:r>
          </a:p>
          <a:p>
            <a:pPr>
              <a:buNone/>
            </a:pPr>
            <a:r>
              <a:rPr lang="it-IT" sz="1600" dirty="0">
                <a:effectLst/>
              </a:rPr>
              <a:t>       </a:t>
            </a:r>
            <a:r>
              <a:rPr lang="it-IT" sz="1600" dirty="0"/>
              <a:t>sum</a:t>
            </a:r>
            <a:r>
              <a:rPr lang="it-IT" sz="1600" dirty="0">
                <a:effectLst/>
              </a:rPr>
              <a:t>(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count</a:t>
            </a:r>
            <a:r>
              <a:rPr lang="it-IT" sz="1600" dirty="0">
                <a:effectLst/>
              </a:rPr>
              <a:t> { </a:t>
            </a:r>
            <a:r>
              <a:rPr lang="it-IT" sz="1600" dirty="0">
                <a:solidFill>
                  <a:srgbClr val="92D050"/>
                </a:solidFill>
                <a:effectLst/>
              </a:rPr>
              <a:t>match</a:t>
            </a:r>
            <a:r>
              <a:rPr lang="it-IT" sz="1600" dirty="0">
                <a:effectLst/>
              </a:rPr>
              <a:t> (d)-[:</a:t>
            </a:r>
            <a:r>
              <a:rPr lang="it-IT" sz="1600" dirty="0" err="1">
                <a:effectLst/>
              </a:rPr>
              <a:t>HAS_COLLABORATION</a:t>
            </a:r>
            <a:r>
              <a:rPr lang="it-IT" sz="1600" dirty="0">
                <a:effectLst/>
              </a:rPr>
              <a:t>]-&gt;() </a:t>
            </a:r>
            <a:r>
              <a:rPr lang="it-IT" sz="1600" dirty="0" err="1">
                <a:solidFill>
                  <a:srgbClr val="92D050"/>
                </a:solidFill>
              </a:rPr>
              <a:t>return</a:t>
            </a:r>
            <a:r>
              <a:rPr lang="it-IT" sz="1600" dirty="0">
                <a:effectLst/>
              </a:rPr>
              <a:t> 1 }) AS </a:t>
            </a:r>
            <a:r>
              <a:rPr lang="it-IT" sz="1600" dirty="0" err="1">
                <a:effectLst/>
              </a:rPr>
              <a:t>local_collab</a:t>
            </a:r>
            <a:r>
              <a:rPr lang="it-IT" sz="1600" dirty="0">
                <a:effectLst/>
              </a:rPr>
              <a:t>, //somma su tutti i doc scritti da </a:t>
            </a:r>
            <a:r>
              <a:rPr lang="it-IT" sz="1600" dirty="0" err="1">
                <a:effectLst/>
              </a:rPr>
              <a:t>utore</a:t>
            </a:r>
            <a:r>
              <a:rPr lang="it-IT" sz="1600" dirty="0">
                <a:effectLst/>
              </a:rPr>
              <a:t> </a:t>
            </a:r>
          </a:p>
          <a:p>
            <a:pPr>
              <a:buNone/>
            </a:pPr>
            <a:r>
              <a:rPr lang="it-IT" sz="1600" dirty="0">
                <a:effectLst/>
              </a:rPr>
              <a:t>       </a:t>
            </a:r>
            <a:r>
              <a:rPr lang="it-IT" sz="1600" dirty="0">
                <a:solidFill>
                  <a:srgbClr val="92D050"/>
                </a:solidFill>
                <a:effectLst/>
              </a:rPr>
              <a:t>sum</a:t>
            </a:r>
            <a:r>
              <a:rPr lang="it-IT" sz="1600" dirty="0">
                <a:effectLst/>
              </a:rPr>
              <a:t>(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count</a:t>
            </a:r>
            <a:r>
              <a:rPr lang="it-IT" sz="1600" dirty="0">
                <a:effectLst/>
              </a:rPr>
              <a:t> { </a:t>
            </a:r>
            <a:r>
              <a:rPr lang="it-IT" sz="1600" dirty="0">
                <a:solidFill>
                  <a:srgbClr val="92D050"/>
                </a:solidFill>
                <a:effectLst/>
              </a:rPr>
              <a:t>match</a:t>
            </a:r>
            <a:r>
              <a:rPr lang="it-IT" sz="1600" dirty="0">
                <a:effectLst/>
              </a:rPr>
              <a:t> (d)-[:</a:t>
            </a:r>
            <a:r>
              <a:rPr lang="it-IT" sz="1600" dirty="0" err="1">
                <a:effectLst/>
              </a:rPr>
              <a:t>HAS_INTERNATIONAL_COLLABORATION</a:t>
            </a:r>
            <a:r>
              <a:rPr lang="it-IT" sz="1600" dirty="0">
                <a:effectLst/>
              </a:rPr>
              <a:t>]-&gt;() 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return</a:t>
            </a:r>
            <a:r>
              <a:rPr lang="it-IT" sz="1600" dirty="0">
                <a:effectLst/>
              </a:rPr>
              <a:t> 1 }) </a:t>
            </a:r>
            <a:r>
              <a:rPr lang="it-IT" sz="1600" dirty="0" err="1"/>
              <a:t>as</a:t>
            </a:r>
            <a:r>
              <a:rPr lang="it-IT" sz="1600" dirty="0"/>
              <a:t> </a:t>
            </a:r>
            <a:r>
              <a:rPr lang="it-IT" sz="1600" dirty="0" err="1">
                <a:effectLst/>
              </a:rPr>
              <a:t>international_collab</a:t>
            </a:r>
            <a:endParaRPr lang="it-IT" sz="1600" dirty="0">
              <a:effectLst/>
            </a:endParaRPr>
          </a:p>
          <a:p>
            <a:pPr>
              <a:buNone/>
            </a:pPr>
            <a:r>
              <a:rPr lang="it-IT" sz="1600" dirty="0" err="1">
                <a:solidFill>
                  <a:srgbClr val="92D050"/>
                </a:solidFill>
              </a:rPr>
              <a:t>order</a:t>
            </a:r>
            <a:r>
              <a:rPr lang="it-IT" sz="1600" dirty="0">
                <a:solidFill>
                  <a:srgbClr val="92D050"/>
                </a:solidFill>
              </a:rPr>
              <a:t> by</a:t>
            </a:r>
            <a:r>
              <a:rPr lang="it-IT" sz="1600" dirty="0">
                <a:solidFill>
                  <a:srgbClr val="92D050"/>
                </a:solidFill>
                <a:effectLst/>
              </a:rPr>
              <a:t> </a:t>
            </a:r>
            <a:r>
              <a:rPr lang="it-IT" sz="1600" dirty="0" err="1">
                <a:effectLst/>
              </a:rPr>
              <a:t>H_index</a:t>
            </a:r>
            <a:r>
              <a:rPr lang="it-IT" sz="1600" dirty="0">
                <a:effectLst/>
              </a:rPr>
              <a:t> 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desc</a:t>
            </a:r>
            <a:r>
              <a:rPr lang="it-IT" sz="1600" dirty="0">
                <a:effectLst/>
              </a:rPr>
              <a:t>, </a:t>
            </a:r>
            <a:r>
              <a:rPr lang="it-IT" sz="1600" dirty="0" err="1">
                <a:effectLst/>
              </a:rPr>
              <a:t>international_collab</a:t>
            </a:r>
            <a:r>
              <a:rPr lang="it-IT" sz="1600" dirty="0">
                <a:effectLst/>
              </a:rPr>
              <a:t> </a:t>
            </a:r>
            <a:r>
              <a:rPr lang="it-IT" sz="1600" dirty="0" err="1">
                <a:solidFill>
                  <a:srgbClr val="92D050"/>
                </a:solidFill>
              </a:rPr>
              <a:t>desc</a:t>
            </a:r>
            <a:endParaRPr lang="it-IT" sz="1600" dirty="0">
              <a:solidFill>
                <a:srgbClr val="92D050"/>
              </a:solidFill>
              <a:effectLst/>
            </a:endParaRPr>
          </a:p>
          <a:p>
            <a:pPr>
              <a:buNone/>
            </a:pPr>
            <a:r>
              <a:rPr lang="it-IT" sz="1600" dirty="0" err="1">
                <a:solidFill>
                  <a:srgbClr val="92D050"/>
                </a:solidFill>
                <a:effectLst/>
              </a:rPr>
              <a:t>limit</a:t>
            </a:r>
            <a:r>
              <a:rPr lang="it-IT" sz="1600" dirty="0">
                <a:effectLst/>
              </a:rPr>
              <a:t> 20;</a:t>
            </a:r>
          </a:p>
          <a:p>
            <a:pPr>
              <a:buNone/>
            </a:pPr>
            <a:br>
              <a:rPr lang="it-IT" sz="1600" dirty="0">
                <a:effectLst/>
              </a:rPr>
            </a:br>
            <a:endParaRPr lang="it-IT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9253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34BD12-6F08-3DE2-23F2-BCAB2699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Evoluzione temporale delle pubblicazioni 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6F68B179-2E95-0DD8-E80E-53600AE48EB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26845338"/>
              </p:ext>
            </p:extLst>
          </p:nvPr>
        </p:nvGraphicFramePr>
        <p:xfrm>
          <a:off x="6095998" y="1940375"/>
          <a:ext cx="5178425" cy="415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5C39C76-F995-C012-5FC8-9E2294D63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13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7CD24C9-763A-ED5D-AFCA-593FDF5DF2E2}"/>
              </a:ext>
            </a:extLst>
          </p:cNvPr>
          <p:cNvSpPr txBox="1"/>
          <p:nvPr/>
        </p:nvSpPr>
        <p:spPr>
          <a:xfrm>
            <a:off x="916169" y="2184154"/>
            <a:ext cx="4597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L’analisi per anno e categoria mostra aree </a:t>
            </a:r>
            <a:r>
              <a:rPr lang="it-IT" b="1" dirty="0"/>
              <a:t>consolidate</a:t>
            </a:r>
            <a:r>
              <a:rPr lang="it-IT" dirty="0"/>
              <a:t> (Ingegneria, Computer Science) e aree </a:t>
            </a:r>
            <a:r>
              <a:rPr lang="it-IT" b="1" dirty="0"/>
              <a:t>in forte crescita</a:t>
            </a:r>
            <a:r>
              <a:rPr lang="it-IT" dirty="0"/>
              <a:t> (Medicina, </a:t>
            </a:r>
            <a:r>
              <a:rPr lang="it-IT" dirty="0" err="1"/>
              <a:t>Material</a:t>
            </a:r>
            <a:r>
              <a:rPr lang="it-IT" dirty="0"/>
              <a:t> Science).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General Medicine cresce da 51 pubblicazioni (2017) a 179 (2021).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Materials</a:t>
            </a:r>
            <a:r>
              <a:rPr lang="it-IT" dirty="0"/>
              <a:t> Science più che raddoppia nello stesso periodo (62 → 155).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aree ingegneristiche mantengono un output costante e alto nel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COVID-19 contribuisce significativamente all’aumento delle pubblicazioni mediche nel 2020–2021.</a:t>
            </a:r>
          </a:p>
        </p:txBody>
      </p:sp>
    </p:spTree>
    <p:extLst>
      <p:ext uri="{BB962C8B-B14F-4D97-AF65-F5344CB8AC3E}">
        <p14:creationId xmlns:p14="http://schemas.microsoft.com/office/powerpoint/2010/main" val="167545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9E21A35-90B9-F235-7F48-11B56D97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598947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Conclusioni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6342BB7-ACF3-5240-804A-0BA9C5D19F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29641" y="2153285"/>
            <a:ext cx="9954259" cy="379031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r>
              <a:rPr lang="it-IT" sz="2000" dirty="0" err="1">
                <a:solidFill>
                  <a:schemeClr val="tx1"/>
                </a:solidFill>
              </a:rPr>
              <a:t>UNIMORE</a:t>
            </a:r>
            <a:r>
              <a:rPr lang="it-IT" sz="2000" dirty="0">
                <a:solidFill>
                  <a:schemeClr val="tx1"/>
                </a:solidFill>
              </a:rPr>
              <a:t> mostra punti di forza nelle scienze mediche e ingegneristiche, con reti produttive e collaborative. </a:t>
            </a:r>
          </a:p>
          <a:p>
            <a:r>
              <a:rPr lang="it-IT" sz="2000" dirty="0">
                <a:solidFill>
                  <a:schemeClr val="tx1"/>
                </a:solidFill>
              </a:rPr>
              <a:t>Le collaborazioni internazionali rafforzano l’impatto nelle aree tecniche, mentre la medicina coinvolge molti autori, soprattutto a livello locale.</a:t>
            </a:r>
          </a:p>
          <a:p>
            <a:r>
              <a:rPr lang="it-IT" sz="2000" dirty="0">
                <a:solidFill>
                  <a:schemeClr val="tx1"/>
                </a:solidFill>
              </a:rPr>
              <a:t>Sfruttare queste differenze può guidare strategie di partnership e pianificazione scientifica, supportata dall’utilizzo e dall’analisi del Knowledge </a:t>
            </a:r>
            <a:r>
              <a:rPr lang="it-IT" sz="2000" dirty="0" err="1">
                <a:solidFill>
                  <a:schemeClr val="tx1"/>
                </a:solidFill>
              </a:rPr>
              <a:t>Graph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it-IT" sz="2000" dirty="0">
              <a:solidFill>
                <a:schemeClr val="tx1"/>
              </a:solidFill>
            </a:endParaRPr>
          </a:p>
          <a:p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44084A-0289-782C-C2AC-07E397FB0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554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Vantaggi Knowledge 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2" y="2153285"/>
            <a:ext cx="6925660" cy="3500438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endParaRPr lang="it-IT" dirty="0"/>
          </a:p>
          <a:p>
            <a:pPr rtl="0"/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15</a:t>
            </a:fld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F7F26A8-7443-4F13-A00B-D658F3E15C9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56145" y="2153285"/>
            <a:ext cx="9780155" cy="3500438"/>
          </a:xfrm>
        </p:spPr>
        <p:txBody>
          <a:bodyPr>
            <a:normAutofit/>
          </a:bodyPr>
          <a:lstStyle/>
          <a:p>
            <a:r>
              <a:rPr lang="it-IT" sz="2000" b="0" dirty="0">
                <a:solidFill>
                  <a:schemeClr val="tx1"/>
                </a:solidFill>
              </a:rPr>
              <a:t>Integra dati e relazioni in un unico modello </a:t>
            </a:r>
          </a:p>
          <a:p>
            <a:r>
              <a:rPr lang="it-IT" sz="2000" b="0" dirty="0">
                <a:solidFill>
                  <a:schemeClr val="tx1"/>
                </a:solidFill>
              </a:rPr>
              <a:t>Consente analisi multi-livello </a:t>
            </a:r>
          </a:p>
          <a:p>
            <a:r>
              <a:rPr lang="it-IT" sz="2000" b="0" dirty="0">
                <a:solidFill>
                  <a:schemeClr val="tx1"/>
                </a:solidFill>
              </a:rPr>
              <a:t>Evidenzia cluster tematici e collaborazioni </a:t>
            </a:r>
          </a:p>
          <a:p>
            <a:r>
              <a:rPr lang="it-IT" sz="2000" b="0" dirty="0">
                <a:solidFill>
                  <a:schemeClr val="tx1"/>
                </a:solidFill>
              </a:rPr>
              <a:t>Flessibile e facile da estendere, fornisce strumenti per monitorare l’evoluzione delle aree di ricerca e individuare opportunità per sviluppare nuovi progetti e collaborazioni</a:t>
            </a:r>
          </a:p>
          <a:p>
            <a:r>
              <a:rPr lang="it-IT" sz="2000" b="0" dirty="0">
                <a:solidFill>
                  <a:schemeClr val="tx1"/>
                </a:solidFill>
              </a:rPr>
              <a:t>Rende visibili connessioni interdisciplinari non immediatamente rilevabili nei database tradizionali</a:t>
            </a:r>
          </a:p>
        </p:txBody>
      </p:sp>
    </p:spTree>
    <p:extLst>
      <p:ext uri="{BB962C8B-B14F-4D97-AF65-F5344CB8AC3E}">
        <p14:creationId xmlns:p14="http://schemas.microsoft.com/office/powerpoint/2010/main" val="1382360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655320"/>
            <a:ext cx="4572000" cy="548640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Future Work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FD569DC-1A68-51FF-4CCE-F334F8B3D5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1744980"/>
            <a:ext cx="4572000" cy="336804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Aggiornamento dinamico del Knowledge </a:t>
            </a:r>
            <a:r>
              <a:rPr lang="it-IT" sz="2000" dirty="0" err="1">
                <a:solidFill>
                  <a:schemeClr val="tx1"/>
                </a:solidFill>
              </a:rPr>
              <a:t>Graph</a:t>
            </a:r>
            <a:r>
              <a:rPr lang="it-IT" sz="2000" dirty="0">
                <a:solidFill>
                  <a:schemeClr val="tx1"/>
                </a:solidFill>
              </a:rPr>
              <a:t> con nuove pubblicazioni.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Analisi delle reti di co-autori e delle interazioni tra SSD.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Studio dell’evoluzione temporale delle aree.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Strumenti predittivi per individuare temi emergenti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4114800" cy="505968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Introduzione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1930400"/>
            <a:ext cx="4799012" cy="3403600"/>
          </a:xfrm>
        </p:spPr>
        <p:txBody>
          <a:bodyPr rtlCol="0">
            <a:noAutofit/>
          </a:bodyPr>
          <a:lstStyle>
            <a:defPPr>
              <a:defRPr lang="it-IT"/>
            </a:defPPr>
          </a:lstStyle>
          <a:p>
            <a:r>
              <a:rPr lang="it-IT" sz="2200" dirty="0">
                <a:solidFill>
                  <a:schemeClr val="tx1"/>
                </a:solidFill>
              </a:rPr>
              <a:t>L’analisi si concentra sulla massa critica tematica delle pubblicazioni di </a:t>
            </a:r>
            <a:r>
              <a:rPr lang="it-IT" sz="2200" dirty="0" err="1">
                <a:solidFill>
                  <a:schemeClr val="tx1"/>
                </a:solidFill>
              </a:rPr>
              <a:t>UNIMORE</a:t>
            </a:r>
            <a:r>
              <a:rPr lang="it-IT" sz="2200" dirty="0">
                <a:solidFill>
                  <a:schemeClr val="tx1"/>
                </a:solidFill>
              </a:rPr>
              <a:t>.</a:t>
            </a:r>
            <a:br>
              <a:rPr lang="it-IT" sz="2200" dirty="0">
                <a:solidFill>
                  <a:schemeClr val="tx1"/>
                </a:solidFill>
              </a:rPr>
            </a:br>
            <a:r>
              <a:rPr lang="it-IT" sz="2200" dirty="0">
                <a:solidFill>
                  <a:schemeClr val="tx1"/>
                </a:solidFill>
              </a:rPr>
              <a:t>Lo scopo è capire le aree di forza e i punti di interesse nella ricerca.</a:t>
            </a:r>
            <a:br>
              <a:rPr lang="it-IT" sz="2200" dirty="0">
                <a:solidFill>
                  <a:schemeClr val="tx1"/>
                </a:solidFill>
              </a:rPr>
            </a:br>
            <a:r>
              <a:rPr lang="it-IT" sz="2200" dirty="0">
                <a:solidFill>
                  <a:schemeClr val="tx1"/>
                </a:solidFill>
              </a:rPr>
              <a:t>Questi dati aiutano a guidare strategie scientifiche e partnership nazionali e internazionali.</a:t>
            </a:r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egnaposto immagine 20">
            <a:extLst>
              <a:ext uri="{FF2B5EF4-FFF2-40B4-BE49-F238E27FC236}">
                <a16:creationId xmlns:a16="http://schemas.microsoft.com/office/drawing/2014/main" id="{6B3187BD-B790-DE63-0B54-F9E459DC31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-1269" b="638"/>
          <a:stretch>
            <a:fillRect/>
          </a:stretch>
        </p:blipFill>
        <p:spPr>
          <a:xfrm>
            <a:off x="382587" y="412748"/>
            <a:ext cx="5713413" cy="6032500"/>
          </a:xfr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D8442956-9B42-7642-4172-CB4D3C2E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742" y="914399"/>
            <a:ext cx="4798858" cy="1219201"/>
          </a:xfrm>
        </p:spPr>
        <p:txBody>
          <a:bodyPr/>
          <a:lstStyle/>
          <a:p>
            <a:r>
              <a:rPr lang="it-IT" dirty="0"/>
              <a:t>Knowledge 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CAAB16-CA4A-433A-A23C-3299D976EDC0}"/>
              </a:ext>
            </a:extLst>
          </p:cNvPr>
          <p:cNvSpPr txBox="1"/>
          <p:nvPr/>
        </p:nvSpPr>
        <p:spPr>
          <a:xfrm>
            <a:off x="6478742" y="2133600"/>
            <a:ext cx="47988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Knowledge </a:t>
            </a:r>
            <a:r>
              <a:rPr lang="it-IT" sz="2000" dirty="0" err="1"/>
              <a:t>Graph</a:t>
            </a:r>
            <a:r>
              <a:rPr lang="it-IT" sz="2000" dirty="0"/>
              <a:t> di </a:t>
            </a:r>
            <a:r>
              <a:rPr lang="it-IT" sz="2000" dirty="0" err="1"/>
              <a:t>Unimore</a:t>
            </a:r>
            <a:r>
              <a:rPr lang="it-IT" sz="2000" dirty="0"/>
              <a:t> contiene diversi tipi di nodi, tra cui: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Documenti (pubblicazioni19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Autori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Keyword e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SSD e aree CUN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Source e </a:t>
            </a:r>
            <a:r>
              <a:rPr lang="it-IT" sz="2000" dirty="0" err="1"/>
              <a:t>Category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Collaborazioni locali e internazionali</a:t>
            </a:r>
          </a:p>
          <a:p>
            <a:endParaRPr lang="it-IT" sz="2000" dirty="0"/>
          </a:p>
          <a:p>
            <a:r>
              <a:rPr lang="it-IT" sz="2000" dirty="0"/>
              <a:t>Le relazioni permettono di ricostruire cluster tematici, collaborazioni e collegamenti interdisciplinari.</a:t>
            </a:r>
          </a:p>
        </p:txBody>
      </p:sp>
    </p:spTree>
    <p:extLst>
      <p:ext uri="{BB962C8B-B14F-4D97-AF65-F5344CB8AC3E}">
        <p14:creationId xmlns:p14="http://schemas.microsoft.com/office/powerpoint/2010/main" val="367157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olo 22">
            <a:extLst>
              <a:ext uri="{FF2B5EF4-FFF2-40B4-BE49-F238E27FC236}">
                <a16:creationId xmlns:a16="http://schemas.microsoft.com/office/drawing/2014/main" id="{21905908-61C5-E80D-F570-D84DB75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53439"/>
            <a:ext cx="8102601" cy="772161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Obiettivi e Metodologia 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7CC1959B-E6A9-5770-EC41-43538A9E36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399" y="2086888"/>
            <a:ext cx="4533901" cy="3031212"/>
          </a:xfrm>
        </p:spPr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sz="2000" dirty="0">
                <a:solidFill>
                  <a:schemeClr val="tx1"/>
                </a:solidFill>
              </a:rPr>
              <a:t>L’obiettivo dell’analisi è misurare la massa critica tematica attraverso: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Numero di pubblicazioni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Ricercatori coinvolti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Interdisciplinarità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Collaborazioni locali e internazionali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Impatto scientifico (citazioni e H-index) </a:t>
            </a:r>
          </a:p>
          <a:p>
            <a:pPr rtl="0"/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7A26F6-7592-EF87-ED2F-DE38F622004B}"/>
              </a:ext>
            </a:extLst>
          </p:cNvPr>
          <p:cNvSpPr txBox="1"/>
          <p:nvPr/>
        </p:nvSpPr>
        <p:spPr>
          <a:xfrm>
            <a:off x="6096000" y="2167116"/>
            <a:ext cx="4902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 dati sono stati estratti dal Knowledge </a:t>
            </a:r>
            <a:r>
              <a:rPr lang="it-IT" sz="2000" dirty="0" err="1"/>
              <a:t>Graph</a:t>
            </a:r>
            <a:r>
              <a:rPr lang="it-IT" sz="2000" dirty="0"/>
              <a:t> di </a:t>
            </a:r>
            <a:r>
              <a:rPr lang="it-IT" sz="2000" dirty="0" err="1"/>
              <a:t>UNIMORE</a:t>
            </a:r>
            <a:r>
              <a:rPr lang="it-IT" sz="2000" dirty="0"/>
              <a:t> con query </a:t>
            </a:r>
            <a:r>
              <a:rPr lang="it-IT" sz="2000" dirty="0" err="1"/>
              <a:t>Cypher</a:t>
            </a:r>
            <a:r>
              <a:rPr lang="it-IT" sz="2000" dirty="0"/>
              <a:t> su </a:t>
            </a:r>
            <a:r>
              <a:rPr lang="it-IT" sz="2000" b="1" dirty="0"/>
              <a:t>Neo4j</a:t>
            </a:r>
            <a:r>
              <a:rPr lang="it-IT" sz="2000" dirty="0"/>
              <a:t>.</a:t>
            </a:r>
            <a:br>
              <a:rPr lang="it-IT" sz="2000" dirty="0"/>
            </a:br>
            <a:r>
              <a:rPr lang="it-IT" sz="2000" dirty="0"/>
              <a:t>Sono state calcolate metriche di produttività, collaborazioni, interdisciplinarità e impatto scientifico.</a:t>
            </a:r>
            <a:br>
              <a:rPr lang="it-IT" sz="2000" dirty="0"/>
            </a:br>
            <a:r>
              <a:rPr lang="it-IT" sz="2000" dirty="0"/>
              <a:t>Le informazioni vengono aggregate per </a:t>
            </a:r>
            <a:r>
              <a:rPr lang="it-IT" sz="2000" b="1" dirty="0" err="1"/>
              <a:t>topic</a:t>
            </a:r>
            <a:r>
              <a:rPr lang="it-IT" sz="2000" b="1" dirty="0"/>
              <a:t>, keyword, area e categoria</a:t>
            </a:r>
            <a:r>
              <a:rPr lang="it-IT" sz="20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5A951FD-B055-4EE8-B6D9-62EC0F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65460"/>
            <a:ext cx="4114800" cy="143065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Pubblicazioni per Topic e Keyword</a:t>
            </a:r>
          </a:p>
        </p:txBody>
      </p:sp>
      <p:graphicFrame>
        <p:nvGraphicFramePr>
          <p:cNvPr id="2" name="Segnaposto contenuto 1">
            <a:extLst>
              <a:ext uri="{FF2B5EF4-FFF2-40B4-BE49-F238E27FC236}">
                <a16:creationId xmlns:a16="http://schemas.microsoft.com/office/drawing/2014/main" id="{C08D4AD5-A3A3-3BDC-5BDF-69F9E75484FB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37105873"/>
              </p:ext>
            </p:extLst>
          </p:nvPr>
        </p:nvGraphicFramePr>
        <p:xfrm>
          <a:off x="6096000" y="1012821"/>
          <a:ext cx="5181600" cy="2416179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18657992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33524037"/>
                    </a:ext>
                  </a:extLst>
                </a:gridCol>
              </a:tblGrid>
              <a:tr h="3419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effectLst/>
                        </a:rPr>
                        <a:t>Topic </a:t>
                      </a:r>
                      <a:endParaRPr lang="it-IT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effectLst/>
                        </a:rPr>
                        <a:t>Number of Publications </a:t>
                      </a:r>
                      <a:endParaRPr lang="it-IT" sz="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800292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COVID-19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200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2546842"/>
                  </a:ext>
                </a:extLst>
              </a:tr>
              <a:tr h="34196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Deterioration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107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198426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Animals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96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5987689"/>
                  </a:ext>
                </a:extLst>
              </a:tr>
              <a:tr h="34196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Atrial Fibrillation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 dirty="0">
                          <a:effectLst/>
                        </a:rPr>
                        <a:t>89</a:t>
                      </a:r>
                      <a:endParaRPr lang="it-IT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975794"/>
                  </a:ext>
                </a:extLst>
              </a:tr>
              <a:tr h="34196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Human Immunodeficiency Virus 1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76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784357"/>
                  </a:ext>
                </a:extLst>
              </a:tr>
              <a:tr h="34196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Internet of Things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 dirty="0">
                          <a:effectLst/>
                        </a:rPr>
                        <a:t>72</a:t>
                      </a:r>
                      <a:endParaRPr lang="it-IT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6895644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17D91F-92B4-537C-7B7E-8172D89F69E2}"/>
              </a:ext>
            </a:extLst>
          </p:cNvPr>
          <p:cNvSpPr txBox="1"/>
          <p:nvPr/>
        </p:nvSpPr>
        <p:spPr>
          <a:xfrm>
            <a:off x="914400" y="2096115"/>
            <a:ext cx="50725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match</a:t>
            </a:r>
            <a:r>
              <a:rPr lang="en-US" dirty="0"/>
              <a:t> (</a:t>
            </a:r>
            <a:r>
              <a:rPr lang="en-US" dirty="0" err="1"/>
              <a:t>d:Document</a:t>
            </a:r>
            <a:r>
              <a:rPr lang="en-US" dirty="0"/>
              <a:t>)-[:HAS]-(</a:t>
            </a:r>
            <a:r>
              <a:rPr lang="en-US" dirty="0" err="1"/>
              <a:t>t:Topic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return</a:t>
            </a:r>
            <a:r>
              <a:rPr lang="en-US" dirty="0"/>
              <a:t> </a:t>
            </a:r>
            <a:r>
              <a:rPr lang="en-US" dirty="0" err="1"/>
              <a:t>t.TopicScopus</a:t>
            </a:r>
            <a:r>
              <a:rPr lang="en-US" dirty="0"/>
              <a:t>, 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(d) as </a:t>
            </a:r>
            <a:r>
              <a:rPr lang="en-US" dirty="0" err="1"/>
              <a:t>numDocs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order by </a:t>
            </a:r>
            <a:r>
              <a:rPr lang="en-US" dirty="0" err="1"/>
              <a:t>numDocs</a:t>
            </a:r>
            <a:r>
              <a:rPr lang="en-US" dirty="0"/>
              <a:t> </a:t>
            </a:r>
            <a:r>
              <a:rPr lang="en-US" dirty="0">
                <a:solidFill>
                  <a:srgbClr val="92D050"/>
                </a:solidFill>
              </a:rPr>
              <a:t>desc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match</a:t>
            </a:r>
            <a:r>
              <a:rPr lang="en-US" dirty="0"/>
              <a:t> (</a:t>
            </a:r>
            <a:r>
              <a:rPr lang="en-US" dirty="0" err="1"/>
              <a:t>d:Document</a:t>
            </a:r>
            <a:r>
              <a:rPr lang="en-US" dirty="0"/>
              <a:t>)-[:HAS]-(</a:t>
            </a:r>
            <a:r>
              <a:rPr lang="en-US" dirty="0" err="1"/>
              <a:t>k:KeyWord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return</a:t>
            </a:r>
            <a:r>
              <a:rPr lang="en-US" dirty="0"/>
              <a:t> </a:t>
            </a:r>
            <a:r>
              <a:rPr lang="en-US" dirty="0" err="1"/>
              <a:t>k.KeyWordAU</a:t>
            </a:r>
            <a:r>
              <a:rPr lang="en-US" dirty="0"/>
              <a:t>, 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(d) as </a:t>
            </a:r>
            <a:r>
              <a:rPr lang="en-US" dirty="0" err="1"/>
              <a:t>numDocs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order by </a:t>
            </a:r>
            <a:r>
              <a:rPr lang="en-US" dirty="0" err="1"/>
              <a:t>numDocs</a:t>
            </a:r>
            <a:r>
              <a:rPr lang="en-US" dirty="0"/>
              <a:t> </a:t>
            </a:r>
            <a:r>
              <a:rPr lang="en-US" dirty="0">
                <a:solidFill>
                  <a:srgbClr val="92D050"/>
                </a:solidFill>
              </a:rPr>
              <a:t>desc</a:t>
            </a:r>
          </a:p>
          <a:p>
            <a:endParaRPr lang="it-IT" dirty="0"/>
          </a:p>
          <a:p>
            <a:r>
              <a:rPr lang="it-IT" dirty="0"/>
              <a:t>I risultati mostrano la forte presenza di temi medici (COVID-19, fibrillazione atriale) accanto a temi tecnologici emergenti come l’IoT</a:t>
            </a:r>
          </a:p>
          <a:p>
            <a:r>
              <a:rPr lang="it-IT" dirty="0"/>
              <a:t>La distribuzione conferma il forte impegno di </a:t>
            </a:r>
            <a:r>
              <a:rPr lang="it-IT" dirty="0" err="1"/>
              <a:t>UNIMORE</a:t>
            </a:r>
            <a:r>
              <a:rPr lang="it-IT" dirty="0"/>
              <a:t> su temi medici ad alta priorità (COVID-19, fibrillazione atriale), che rappresentano aree di forza strategiche.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BDA1253D-38A4-2092-FD0F-DB34E08E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8856"/>
              </p:ext>
            </p:extLst>
          </p:nvPr>
        </p:nvGraphicFramePr>
        <p:xfrm>
          <a:off x="6096000" y="3907552"/>
          <a:ext cx="5181600" cy="2267426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590284">
                  <a:extLst>
                    <a:ext uri="{9D8B030D-6E8A-4147-A177-3AD203B41FA5}">
                      <a16:colId xmlns:a16="http://schemas.microsoft.com/office/drawing/2014/main" val="2137176411"/>
                    </a:ext>
                  </a:extLst>
                </a:gridCol>
                <a:gridCol w="2591316">
                  <a:extLst>
                    <a:ext uri="{9D8B030D-6E8A-4147-A177-3AD203B41FA5}">
                      <a16:colId xmlns:a16="http://schemas.microsoft.com/office/drawing/2014/main" val="3077805024"/>
                    </a:ext>
                  </a:extLst>
                </a:gridCol>
              </a:tblGrid>
              <a:tr h="3239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effectLst/>
                        </a:rPr>
                        <a:t>Keyword</a:t>
                      </a:r>
                      <a:endParaRPr lang="it-IT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effectLst/>
                        </a:rPr>
                        <a:t>Number of Publications </a:t>
                      </a:r>
                      <a:endParaRPr lang="it-IT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391175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COVID-19 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192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453124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Atrial Fibrillation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94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547423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HIV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89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5670865"/>
                  </a:ext>
                </a:extLst>
              </a:tr>
              <a:tr h="64783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800">
                          <a:effectLst/>
                        </a:rPr>
                        <a:t>Hadron-Hadron Scattering (experiments)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87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516908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B physics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 dirty="0">
                          <a:effectLst/>
                        </a:rPr>
                        <a:t>62</a:t>
                      </a:r>
                      <a:endParaRPr lang="it-IT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619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85C21-BB47-E324-0DCB-A1F49160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20445"/>
            <a:ext cx="4114800" cy="1091384"/>
          </a:xfrm>
        </p:spPr>
        <p:txBody>
          <a:bodyPr/>
          <a:lstStyle/>
          <a:p>
            <a:r>
              <a:rPr lang="it-IT" dirty="0"/>
              <a:t>Pubblicazioni per categoria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43D7BBC4-652C-09DA-D822-EBBDD0DD3D68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953669769"/>
              </p:ext>
            </p:extLst>
          </p:nvPr>
        </p:nvGraphicFramePr>
        <p:xfrm>
          <a:off x="6705600" y="2438401"/>
          <a:ext cx="4659086" cy="2405742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329079">
                  <a:extLst>
                    <a:ext uri="{9D8B030D-6E8A-4147-A177-3AD203B41FA5}">
                      <a16:colId xmlns:a16="http://schemas.microsoft.com/office/drawing/2014/main" val="2656380651"/>
                    </a:ext>
                  </a:extLst>
                </a:gridCol>
                <a:gridCol w="2330007">
                  <a:extLst>
                    <a:ext uri="{9D8B030D-6E8A-4147-A177-3AD203B41FA5}">
                      <a16:colId xmlns:a16="http://schemas.microsoft.com/office/drawing/2014/main" val="1028642537"/>
                    </a:ext>
                  </a:extLst>
                </a:gridCol>
              </a:tblGrid>
              <a:tr h="3436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effectLst/>
                        </a:rPr>
                        <a:t>Category</a:t>
                      </a:r>
                      <a:endParaRPr lang="it-IT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effectLst/>
                        </a:rPr>
                        <a:t>Number of Publications</a:t>
                      </a:r>
                      <a:endParaRPr lang="it-IT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402884"/>
                  </a:ext>
                </a:extLst>
              </a:tr>
              <a:tr h="68735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Electrical and Electronic Engineering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735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39718"/>
                  </a:ext>
                </a:extLst>
              </a:tr>
              <a:tr h="3436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Computer Science Applications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662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946310"/>
                  </a:ext>
                </a:extLst>
              </a:tr>
              <a:tr h="3436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Mechanical Engineering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572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0481505"/>
                  </a:ext>
                </a:extLst>
              </a:tr>
              <a:tr h="3436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General Materials Science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 dirty="0">
                          <a:effectLst/>
                        </a:rPr>
                        <a:t>554</a:t>
                      </a:r>
                      <a:endParaRPr lang="it-IT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623519"/>
                  </a:ext>
                </a:extLst>
              </a:tr>
              <a:tr h="3436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General Medicine 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 dirty="0">
                          <a:effectLst/>
                        </a:rPr>
                        <a:t>493</a:t>
                      </a:r>
                      <a:endParaRPr lang="it-IT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57864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56B4D2-5457-4154-1BD4-48416D059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7485D4-B63F-5226-D9D7-E19E57D59D2B}"/>
              </a:ext>
            </a:extLst>
          </p:cNvPr>
          <p:cNvSpPr txBox="1"/>
          <p:nvPr/>
        </p:nvSpPr>
        <p:spPr>
          <a:xfrm>
            <a:off x="914400" y="2438401"/>
            <a:ext cx="5181600" cy="416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600" kern="0" dirty="0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d:Document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)-[: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PUBLISHED_IN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]-(s)-[: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BELONGS_TO_CATEGORY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]-(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c:Category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600" kern="0" dirty="0" err="1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c.SubjectCategory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kern="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600" kern="0" dirty="0" err="1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(d) 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numDocs</a:t>
            </a:r>
            <a:endParaRPr lang="it-IT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600" kern="0" dirty="0" err="1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it-IT" sz="1600" kern="0" dirty="0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by 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numDocs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kern="0" dirty="0" err="1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it-IT" sz="1600" kern="0" dirty="0">
              <a:solidFill>
                <a:srgbClr val="92D050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dirty="0"/>
              <a:t>Le categorie più produttive risultano essere Electric and Electronic Engineering, Computer Science Application, </a:t>
            </a:r>
            <a:r>
              <a:rPr lang="it-IT" dirty="0" err="1"/>
              <a:t>Mechanical</a:t>
            </a:r>
            <a:r>
              <a:rPr lang="it-IT" dirty="0"/>
              <a:t> Engineering, seguiti da General </a:t>
            </a:r>
            <a:r>
              <a:rPr lang="it-IT" dirty="0" err="1"/>
              <a:t>Material</a:t>
            </a:r>
            <a:r>
              <a:rPr lang="it-IT" dirty="0"/>
              <a:t> Science e General Medicine.                  Il profilo complessivo è fortemente tecnico-medico, le scienze mediche e ingegneristiche sono i pilastri principali.</a:t>
            </a:r>
            <a:endParaRPr lang="it-IT" kern="0" dirty="0">
              <a:solidFill>
                <a:srgbClr val="92D050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it-IT" sz="1800" kern="100" dirty="0">
              <a:solidFill>
                <a:srgbClr val="92D05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9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00742"/>
            <a:ext cx="4802372" cy="1363488"/>
          </a:xfrm>
        </p:spPr>
        <p:txBody>
          <a:bodyPr rtlCol="0">
            <a:normAutofit fontScale="90000"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Autori coinvolti per categoria 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5F098455-F3AD-4CE1-6F83-28C95857EE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392679"/>
            <a:ext cx="5747657" cy="2882835"/>
          </a:xfrm>
        </p:spPr>
        <p:txBody>
          <a:bodyPr rtlCol="0">
            <a:normAutofit fontScale="92500" lnSpcReduction="20000"/>
          </a:bodyPr>
          <a:lstStyle>
            <a:defPPr>
              <a:defRPr lang="it-IT"/>
            </a:defPPr>
          </a:lstStyle>
          <a:p>
            <a:r>
              <a:rPr lang="it-IT" sz="1900" dirty="0">
                <a:solidFill>
                  <a:srgbClr val="00B050"/>
                </a:solidFill>
              </a:rPr>
              <a:t>match</a:t>
            </a:r>
            <a:r>
              <a:rPr lang="it-IT" sz="1900" dirty="0">
                <a:solidFill>
                  <a:schemeClr val="tx1"/>
                </a:solidFill>
              </a:rPr>
              <a:t> (</a:t>
            </a:r>
            <a:r>
              <a:rPr lang="it-IT" sz="1900" dirty="0" err="1">
                <a:solidFill>
                  <a:schemeClr val="tx1"/>
                </a:solidFill>
              </a:rPr>
              <a:t>a:Author</a:t>
            </a:r>
            <a:r>
              <a:rPr lang="it-IT" sz="1900" dirty="0">
                <a:solidFill>
                  <a:schemeClr val="tx1"/>
                </a:solidFill>
              </a:rPr>
              <a:t>)-[:WRITE]-(</a:t>
            </a:r>
            <a:r>
              <a:rPr lang="it-IT" sz="1900" dirty="0" err="1">
                <a:solidFill>
                  <a:schemeClr val="tx1"/>
                </a:solidFill>
              </a:rPr>
              <a:t>d:Document</a:t>
            </a:r>
            <a:r>
              <a:rPr lang="it-IT" sz="1900" dirty="0">
                <a:solidFill>
                  <a:schemeClr val="tx1"/>
                </a:solidFill>
              </a:rPr>
              <a:t>)-[:</a:t>
            </a:r>
            <a:r>
              <a:rPr lang="it-IT" sz="1900" dirty="0" err="1">
                <a:solidFill>
                  <a:schemeClr val="tx1"/>
                </a:solidFill>
              </a:rPr>
              <a:t>PUBLISHED_IN</a:t>
            </a:r>
            <a:r>
              <a:rPr lang="it-IT" sz="1900" dirty="0">
                <a:solidFill>
                  <a:schemeClr val="tx1"/>
                </a:solidFill>
              </a:rPr>
              <a:t>]-(s)-[:</a:t>
            </a:r>
            <a:r>
              <a:rPr lang="it-IT" sz="1900" dirty="0" err="1">
                <a:solidFill>
                  <a:schemeClr val="tx1"/>
                </a:solidFill>
              </a:rPr>
              <a:t>BELONGS_TO_CATEGORY</a:t>
            </a:r>
            <a:r>
              <a:rPr lang="it-IT" sz="1900" dirty="0">
                <a:solidFill>
                  <a:schemeClr val="tx1"/>
                </a:solidFill>
              </a:rPr>
              <a:t>]-(</a:t>
            </a:r>
            <a:r>
              <a:rPr lang="it-IT" sz="1900" dirty="0" err="1">
                <a:solidFill>
                  <a:schemeClr val="tx1"/>
                </a:solidFill>
              </a:rPr>
              <a:t>c:Category</a:t>
            </a:r>
            <a:r>
              <a:rPr lang="it-IT" sz="1900" dirty="0">
                <a:solidFill>
                  <a:schemeClr val="tx1"/>
                </a:solidFill>
              </a:rPr>
              <a:t>)</a:t>
            </a:r>
          </a:p>
          <a:p>
            <a:r>
              <a:rPr lang="it-IT" sz="1900" dirty="0" err="1">
                <a:solidFill>
                  <a:srgbClr val="00B050"/>
                </a:solidFill>
              </a:rPr>
              <a:t>return</a:t>
            </a:r>
            <a:r>
              <a:rPr lang="it-IT" sz="1900" dirty="0">
                <a:solidFill>
                  <a:schemeClr val="tx1"/>
                </a:solidFill>
              </a:rPr>
              <a:t> </a:t>
            </a:r>
            <a:r>
              <a:rPr lang="it-IT" sz="1900" dirty="0" err="1">
                <a:solidFill>
                  <a:schemeClr val="tx1"/>
                </a:solidFill>
              </a:rPr>
              <a:t>c.SubjectCategory</a:t>
            </a:r>
            <a:r>
              <a:rPr lang="it-IT" sz="1900" dirty="0">
                <a:solidFill>
                  <a:schemeClr val="tx1"/>
                </a:solidFill>
              </a:rPr>
              <a:t> </a:t>
            </a:r>
            <a:r>
              <a:rPr lang="it-IT" sz="1900" dirty="0" err="1">
                <a:solidFill>
                  <a:schemeClr val="tx1"/>
                </a:solidFill>
              </a:rPr>
              <a:t>as</a:t>
            </a:r>
            <a:r>
              <a:rPr lang="it-IT" sz="1900" dirty="0">
                <a:solidFill>
                  <a:schemeClr val="tx1"/>
                </a:solidFill>
              </a:rPr>
              <a:t> </a:t>
            </a:r>
            <a:r>
              <a:rPr lang="it-IT" sz="1900" dirty="0" err="1">
                <a:solidFill>
                  <a:schemeClr val="tx1"/>
                </a:solidFill>
              </a:rPr>
              <a:t>cat</a:t>
            </a:r>
            <a:r>
              <a:rPr lang="it-IT" sz="1900" dirty="0">
                <a:solidFill>
                  <a:schemeClr val="tx1"/>
                </a:solidFill>
              </a:rPr>
              <a:t>, </a:t>
            </a:r>
            <a:r>
              <a:rPr lang="it-IT" sz="1900" dirty="0" err="1">
                <a:solidFill>
                  <a:srgbClr val="00B050"/>
                </a:solidFill>
              </a:rPr>
              <a:t>count</a:t>
            </a:r>
            <a:r>
              <a:rPr lang="it-IT" sz="1900" dirty="0">
                <a:solidFill>
                  <a:schemeClr val="tx1"/>
                </a:solidFill>
              </a:rPr>
              <a:t>(</a:t>
            </a:r>
            <a:r>
              <a:rPr lang="it-IT" sz="1900" dirty="0" err="1">
                <a:solidFill>
                  <a:schemeClr val="tx1"/>
                </a:solidFill>
              </a:rPr>
              <a:t>distinct</a:t>
            </a:r>
            <a:r>
              <a:rPr lang="it-IT" sz="1900" dirty="0">
                <a:solidFill>
                  <a:schemeClr val="tx1"/>
                </a:solidFill>
              </a:rPr>
              <a:t> a) </a:t>
            </a:r>
            <a:r>
              <a:rPr lang="it-IT" sz="1900" dirty="0" err="1">
                <a:solidFill>
                  <a:schemeClr val="tx1"/>
                </a:solidFill>
              </a:rPr>
              <a:t>as</a:t>
            </a:r>
            <a:r>
              <a:rPr lang="it-IT" sz="1900" dirty="0">
                <a:solidFill>
                  <a:schemeClr val="tx1"/>
                </a:solidFill>
              </a:rPr>
              <a:t> </a:t>
            </a:r>
            <a:r>
              <a:rPr lang="it-IT" sz="1900" dirty="0" err="1">
                <a:solidFill>
                  <a:schemeClr val="tx1"/>
                </a:solidFill>
              </a:rPr>
              <a:t>numAut</a:t>
            </a:r>
            <a:endParaRPr lang="it-IT" sz="1900" dirty="0">
              <a:solidFill>
                <a:schemeClr val="tx1"/>
              </a:solidFill>
            </a:endParaRPr>
          </a:p>
          <a:p>
            <a:r>
              <a:rPr lang="it-IT" sz="1900" dirty="0" err="1">
                <a:solidFill>
                  <a:srgbClr val="00B050"/>
                </a:solidFill>
              </a:rPr>
              <a:t>order</a:t>
            </a:r>
            <a:r>
              <a:rPr lang="it-IT" sz="1900" dirty="0">
                <a:solidFill>
                  <a:srgbClr val="00B050"/>
                </a:solidFill>
              </a:rPr>
              <a:t> by </a:t>
            </a:r>
            <a:r>
              <a:rPr lang="it-IT" sz="1900" dirty="0" err="1">
                <a:solidFill>
                  <a:schemeClr val="tx1"/>
                </a:solidFill>
              </a:rPr>
              <a:t>numAut</a:t>
            </a:r>
            <a:r>
              <a:rPr lang="it-IT" sz="1900" dirty="0">
                <a:solidFill>
                  <a:schemeClr val="tx1"/>
                </a:solidFill>
              </a:rPr>
              <a:t> </a:t>
            </a:r>
            <a:r>
              <a:rPr lang="it-IT" sz="1900" dirty="0" err="1">
                <a:solidFill>
                  <a:srgbClr val="00B050"/>
                </a:solidFill>
              </a:rPr>
              <a:t>desc</a:t>
            </a:r>
            <a:endParaRPr lang="it-IT" sz="1900" dirty="0">
              <a:solidFill>
                <a:srgbClr val="00B050"/>
              </a:solidFill>
            </a:endParaRPr>
          </a:p>
          <a:p>
            <a:endParaRPr lang="it-IT" dirty="0">
              <a:solidFill>
                <a:srgbClr val="00B050"/>
              </a:solidFill>
            </a:endParaRPr>
          </a:p>
          <a:p>
            <a:r>
              <a:rPr lang="it-IT" sz="1900" dirty="0">
                <a:solidFill>
                  <a:schemeClr val="tx1"/>
                </a:solidFill>
              </a:rPr>
              <a:t>La query conta quanti autori hanno pubblicato in ciascuna categoria di ricerca.</a:t>
            </a:r>
            <a:br>
              <a:rPr lang="it-IT" sz="1900" dirty="0">
                <a:solidFill>
                  <a:schemeClr val="tx1"/>
                </a:solidFill>
              </a:rPr>
            </a:br>
            <a:r>
              <a:rPr lang="it-IT" sz="1900" dirty="0">
                <a:solidFill>
                  <a:schemeClr val="tx1"/>
                </a:solidFill>
              </a:rPr>
              <a:t>Le categorie mediche mostrano i gruppi di ricerca più numerosi, evidenziando un forte impegno di risorse umane</a:t>
            </a:r>
            <a:r>
              <a:rPr lang="it-IT" sz="1900" i="1" dirty="0">
                <a:solidFill>
                  <a:schemeClr val="tx1"/>
                </a:solidFill>
              </a:rPr>
              <a:t>.</a:t>
            </a:r>
            <a:endParaRPr lang="it-IT" sz="1900" dirty="0">
              <a:solidFill>
                <a:schemeClr val="tx1"/>
              </a:solidFill>
            </a:endParaRPr>
          </a:p>
          <a:p>
            <a:endParaRPr lang="it-IT" dirty="0">
              <a:solidFill>
                <a:srgbClr val="00B050"/>
              </a:solidFill>
            </a:endParaRPr>
          </a:p>
          <a:p>
            <a:pPr rtl="0"/>
            <a:endParaRPr lang="it-IT" noProof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7</a:t>
            </a:fld>
            <a:endParaRPr lang="it-IT" dirty="0"/>
          </a:p>
        </p:txBody>
      </p:sp>
      <p:graphicFrame>
        <p:nvGraphicFramePr>
          <p:cNvPr id="11" name="Segnaposto immagine 10">
            <a:extLst>
              <a:ext uri="{FF2B5EF4-FFF2-40B4-BE49-F238E27FC236}">
                <a16:creationId xmlns:a16="http://schemas.microsoft.com/office/drawing/2014/main" id="{397A5933-482C-A9CB-132B-7DFF52AEECF1}"/>
              </a:ext>
            </a:extLst>
          </p:cNvPr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2217744686"/>
              </p:ext>
            </p:extLst>
          </p:nvPr>
        </p:nvGraphicFramePr>
        <p:xfrm>
          <a:off x="6474867" y="1582486"/>
          <a:ext cx="5256212" cy="4078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626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459837-8516-18D1-FF9C-5FC5D49A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67" y="605063"/>
            <a:ext cx="4953000" cy="884516"/>
          </a:xfrm>
        </p:spPr>
        <p:txBody>
          <a:bodyPr/>
          <a:lstStyle/>
          <a:p>
            <a:r>
              <a:rPr lang="it-IT" dirty="0"/>
              <a:t>Interdisciplinarità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C2B861-7416-935B-A29E-26106AC768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51967" y="1489579"/>
            <a:ext cx="5411268" cy="4738760"/>
          </a:xfrm>
        </p:spPr>
        <p:txBody>
          <a:bodyPr>
            <a:no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match</a:t>
            </a:r>
            <a:r>
              <a:rPr lang="it-IT" sz="1400" dirty="0">
                <a:solidFill>
                  <a:schemeClr val="tx1"/>
                </a:solidFill>
              </a:rPr>
              <a:t> (</a:t>
            </a:r>
            <a:r>
              <a:rPr lang="it-IT" sz="1400" dirty="0" err="1">
                <a:solidFill>
                  <a:schemeClr val="tx1"/>
                </a:solidFill>
              </a:rPr>
              <a:t>d:Document</a:t>
            </a:r>
            <a:r>
              <a:rPr lang="it-IT" sz="1400" dirty="0">
                <a:solidFill>
                  <a:schemeClr val="tx1"/>
                </a:solidFill>
              </a:rPr>
              <a:t>)-[:HAS]-&gt;(</a:t>
            </a:r>
            <a:r>
              <a:rPr lang="it-IT" sz="1400" dirty="0" err="1">
                <a:solidFill>
                  <a:schemeClr val="tx1"/>
                </a:solidFill>
              </a:rPr>
              <a:t>t:Topic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</a:p>
          <a:p>
            <a:r>
              <a:rPr lang="it-IT" sz="1400" dirty="0">
                <a:solidFill>
                  <a:srgbClr val="00B050"/>
                </a:solidFill>
              </a:rPr>
              <a:t>match</a:t>
            </a:r>
            <a:r>
              <a:rPr lang="it-IT" sz="1400" dirty="0">
                <a:solidFill>
                  <a:schemeClr val="tx1"/>
                </a:solidFill>
              </a:rPr>
              <a:t> (d)&lt;-[:WRITE]-(</a:t>
            </a:r>
            <a:r>
              <a:rPr lang="it-IT" sz="1400" dirty="0" err="1">
                <a:solidFill>
                  <a:schemeClr val="tx1"/>
                </a:solidFill>
              </a:rPr>
              <a:t>a:Author</a:t>
            </a:r>
            <a:r>
              <a:rPr lang="it-IT" sz="1400" dirty="0">
                <a:solidFill>
                  <a:schemeClr val="tx1"/>
                </a:solidFill>
              </a:rPr>
              <a:t>)-[:</a:t>
            </a:r>
            <a:r>
              <a:rPr lang="it-IT" sz="1400" dirty="0" err="1">
                <a:solidFill>
                  <a:schemeClr val="tx1"/>
                </a:solidFill>
              </a:rPr>
              <a:t>ASSOCIATED_WITH</a:t>
            </a:r>
            <a:r>
              <a:rPr lang="it-IT" sz="1400" dirty="0">
                <a:solidFill>
                  <a:schemeClr val="tx1"/>
                </a:solidFill>
              </a:rPr>
              <a:t>]-&gt;(</a:t>
            </a:r>
            <a:r>
              <a:rPr lang="it-IT" sz="1400" dirty="0" err="1">
                <a:solidFill>
                  <a:schemeClr val="tx1"/>
                </a:solidFill>
              </a:rPr>
              <a:t>s:SSD</a:t>
            </a:r>
            <a:r>
              <a:rPr lang="it-IT" sz="1400" dirty="0">
                <a:solidFill>
                  <a:schemeClr val="tx1"/>
                </a:solidFill>
              </a:rPr>
              <a:t>)-[:</a:t>
            </a:r>
            <a:r>
              <a:rPr lang="it-IT" sz="1400" dirty="0" err="1">
                <a:solidFill>
                  <a:schemeClr val="tx1"/>
                </a:solidFill>
              </a:rPr>
              <a:t>PART_OF</a:t>
            </a:r>
            <a:r>
              <a:rPr lang="it-IT" sz="1400" dirty="0">
                <a:solidFill>
                  <a:schemeClr val="tx1"/>
                </a:solidFill>
              </a:rPr>
              <a:t>]-&gt;(</a:t>
            </a:r>
            <a:r>
              <a:rPr lang="it-IT" sz="1400" dirty="0" err="1">
                <a:solidFill>
                  <a:schemeClr val="tx1"/>
                </a:solidFill>
              </a:rPr>
              <a:t>ar:Area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</a:p>
          <a:p>
            <a:r>
              <a:rPr lang="it-IT" sz="1400" dirty="0">
                <a:solidFill>
                  <a:srgbClr val="00B050"/>
                </a:solidFill>
              </a:rPr>
              <a:t>with</a:t>
            </a:r>
            <a:r>
              <a:rPr lang="it-IT" sz="1400" dirty="0">
                <a:solidFill>
                  <a:schemeClr val="tx1"/>
                </a:solidFill>
              </a:rPr>
              <a:t> d, t, </a:t>
            </a:r>
            <a:r>
              <a:rPr lang="it-IT" sz="1400" dirty="0" err="1">
                <a:solidFill>
                  <a:srgbClr val="00B050"/>
                </a:solidFill>
              </a:rPr>
              <a:t>collect</a:t>
            </a:r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distinct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ar</a:t>
            </a:r>
            <a:r>
              <a:rPr lang="it-IT" sz="1400" dirty="0">
                <a:solidFill>
                  <a:schemeClr val="tx1"/>
                </a:solidFill>
              </a:rPr>
              <a:t>) AS </a:t>
            </a:r>
            <a:r>
              <a:rPr lang="it-IT" sz="1400" dirty="0" err="1">
                <a:solidFill>
                  <a:schemeClr val="tx1"/>
                </a:solidFill>
              </a:rPr>
              <a:t>Areas</a:t>
            </a:r>
            <a:endParaRPr lang="it-IT" sz="1400" dirty="0">
              <a:solidFill>
                <a:schemeClr val="tx1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where</a:t>
            </a:r>
            <a:r>
              <a:rPr lang="it-IT" sz="1400" dirty="0">
                <a:solidFill>
                  <a:schemeClr val="tx1"/>
                </a:solidFill>
              </a:rPr>
              <a:t> size(</a:t>
            </a:r>
            <a:r>
              <a:rPr lang="it-IT" sz="1400" dirty="0" err="1">
                <a:solidFill>
                  <a:schemeClr val="tx1"/>
                </a:solidFill>
              </a:rPr>
              <a:t>Areas</a:t>
            </a:r>
            <a:r>
              <a:rPr lang="it-IT" sz="1400" dirty="0">
                <a:solidFill>
                  <a:schemeClr val="tx1"/>
                </a:solidFill>
              </a:rPr>
              <a:t>) &gt; 1</a:t>
            </a:r>
          </a:p>
          <a:p>
            <a:r>
              <a:rPr lang="it-IT" sz="1400" dirty="0">
                <a:solidFill>
                  <a:srgbClr val="00B050"/>
                </a:solidFill>
              </a:rPr>
              <a:t>with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t.TopicScopus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as</a:t>
            </a:r>
            <a:r>
              <a:rPr lang="it-IT" sz="1400" dirty="0">
                <a:solidFill>
                  <a:schemeClr val="tx1"/>
                </a:solidFill>
              </a:rPr>
              <a:t> Topic, </a:t>
            </a:r>
            <a:r>
              <a:rPr lang="it-IT" sz="1400" dirty="0" err="1">
                <a:solidFill>
                  <a:srgbClr val="00B050"/>
                </a:solidFill>
              </a:rPr>
              <a:t>count</a:t>
            </a:r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distinct</a:t>
            </a:r>
            <a:r>
              <a:rPr lang="it-IT" sz="1400" dirty="0">
                <a:solidFill>
                  <a:schemeClr val="tx1"/>
                </a:solidFill>
              </a:rPr>
              <a:t> d) </a:t>
            </a:r>
            <a:r>
              <a:rPr lang="it-IT" sz="1400" dirty="0" err="1">
                <a:solidFill>
                  <a:schemeClr val="tx1"/>
                </a:solidFill>
              </a:rPr>
              <a:t>as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NumDocs</a:t>
            </a:r>
            <a:r>
              <a:rPr lang="it-IT" sz="1400" dirty="0">
                <a:solidFill>
                  <a:schemeClr val="tx1"/>
                </a:solidFill>
              </a:rPr>
              <a:t>, </a:t>
            </a:r>
            <a:r>
              <a:rPr lang="it-IT" sz="1400" dirty="0" err="1">
                <a:solidFill>
                  <a:srgbClr val="00B050"/>
                </a:solidFill>
              </a:rPr>
              <a:t>avg</a:t>
            </a:r>
            <a:r>
              <a:rPr lang="it-IT" sz="1400" dirty="0">
                <a:solidFill>
                  <a:schemeClr val="tx1"/>
                </a:solidFill>
              </a:rPr>
              <a:t>(size(</a:t>
            </a:r>
            <a:r>
              <a:rPr lang="it-IT" sz="1400" dirty="0" err="1">
                <a:solidFill>
                  <a:schemeClr val="tx1"/>
                </a:solidFill>
              </a:rPr>
              <a:t>Areas</a:t>
            </a:r>
            <a:r>
              <a:rPr lang="it-IT" sz="1400" dirty="0">
                <a:solidFill>
                  <a:schemeClr val="tx1"/>
                </a:solidFill>
              </a:rPr>
              <a:t>)) </a:t>
            </a:r>
            <a:r>
              <a:rPr lang="it-IT" sz="1400" dirty="0" err="1">
                <a:solidFill>
                  <a:schemeClr val="tx1"/>
                </a:solidFill>
              </a:rPr>
              <a:t>as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AvgNumAreas</a:t>
            </a:r>
            <a:endParaRPr lang="it-IT" sz="1400" dirty="0">
              <a:solidFill>
                <a:schemeClr val="tx1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where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NumDocs</a:t>
            </a:r>
            <a:r>
              <a:rPr lang="it-IT" sz="1400" dirty="0">
                <a:solidFill>
                  <a:schemeClr val="tx1"/>
                </a:solidFill>
              </a:rPr>
              <a:t> &gt;= 10</a:t>
            </a:r>
          </a:p>
          <a:p>
            <a:r>
              <a:rPr lang="it-IT" sz="1400" dirty="0" err="1">
                <a:solidFill>
                  <a:srgbClr val="00B050"/>
                </a:solidFill>
              </a:rPr>
              <a:t>return</a:t>
            </a:r>
            <a:r>
              <a:rPr lang="it-IT" sz="1400" dirty="0">
                <a:solidFill>
                  <a:schemeClr val="tx1"/>
                </a:solidFill>
              </a:rPr>
              <a:t> Topic, </a:t>
            </a:r>
            <a:r>
              <a:rPr lang="it-IT" sz="1400" dirty="0" err="1">
                <a:solidFill>
                  <a:schemeClr val="tx1"/>
                </a:solidFill>
              </a:rPr>
              <a:t>NumDocs</a:t>
            </a:r>
            <a:r>
              <a:rPr lang="it-IT" sz="1400" dirty="0">
                <a:solidFill>
                  <a:schemeClr val="tx1"/>
                </a:solidFill>
              </a:rPr>
              <a:t>, </a:t>
            </a:r>
            <a:r>
              <a:rPr lang="it-IT" sz="1400" dirty="0" err="1">
                <a:solidFill>
                  <a:schemeClr val="tx1"/>
                </a:solidFill>
              </a:rPr>
              <a:t>AvgNumAreas</a:t>
            </a:r>
            <a:endParaRPr lang="it-IT" sz="1400" dirty="0">
              <a:solidFill>
                <a:schemeClr val="tx1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order</a:t>
            </a:r>
            <a:r>
              <a:rPr lang="it-IT" sz="1400" dirty="0">
                <a:solidFill>
                  <a:srgbClr val="00B050"/>
                </a:solidFill>
              </a:rPr>
              <a:t> by </a:t>
            </a:r>
            <a:r>
              <a:rPr lang="it-IT" sz="1400" dirty="0" err="1">
                <a:solidFill>
                  <a:schemeClr val="tx1"/>
                </a:solidFill>
              </a:rPr>
              <a:t>AvgNumAreas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rgbClr val="00B050"/>
                </a:solidFill>
              </a:rPr>
              <a:t>desc</a:t>
            </a:r>
            <a:endParaRPr lang="it-IT" sz="1400" dirty="0">
              <a:solidFill>
                <a:srgbClr val="00B050"/>
              </a:solidFill>
            </a:endParaRPr>
          </a:p>
          <a:p>
            <a:endParaRPr lang="it-IT" sz="1400" dirty="0"/>
          </a:p>
          <a:p>
            <a:r>
              <a:rPr lang="it-IT" sz="1400" dirty="0">
                <a:solidFill>
                  <a:schemeClr val="tx1"/>
                </a:solidFill>
              </a:rPr>
              <a:t>La query calcola quante  are di ricerca diverse sono coinvolte per ciascun </a:t>
            </a:r>
            <a:r>
              <a:rPr lang="it-IT" sz="1400" dirty="0" err="1">
                <a:solidFill>
                  <a:schemeClr val="tx1"/>
                </a:solidFill>
              </a:rPr>
              <a:t>topic</a:t>
            </a:r>
            <a:r>
              <a:rPr lang="it-IT" sz="1400" dirty="0">
                <a:solidFill>
                  <a:schemeClr val="tx1"/>
                </a:solidFill>
              </a:rPr>
              <a:t>.</a:t>
            </a:r>
          </a:p>
          <a:p>
            <a:r>
              <a:rPr lang="it-IT" sz="1400" dirty="0">
                <a:solidFill>
                  <a:schemeClr val="tx1"/>
                </a:solidFill>
              </a:rPr>
              <a:t>Solo </a:t>
            </a:r>
            <a:r>
              <a:rPr lang="it-IT" sz="1400" dirty="0" err="1">
                <a:solidFill>
                  <a:schemeClr val="tx1"/>
                </a:solidFill>
              </a:rPr>
              <a:t>topic</a:t>
            </a:r>
            <a:r>
              <a:rPr lang="it-IT" sz="1400" dirty="0">
                <a:solidFill>
                  <a:schemeClr val="tx1"/>
                </a:solidFill>
              </a:rPr>
              <a:t> con almeno 10 pubblicazioni sono considerate in questo caso.</a:t>
            </a:r>
          </a:p>
          <a:p>
            <a:r>
              <a:rPr lang="it-IT" sz="1400" dirty="0">
                <a:solidFill>
                  <a:schemeClr val="tx1"/>
                </a:solidFill>
              </a:rPr>
              <a:t>Alcuni </a:t>
            </a:r>
            <a:r>
              <a:rPr lang="it-IT" sz="1400" dirty="0" err="1">
                <a:solidFill>
                  <a:schemeClr val="tx1"/>
                </a:solidFill>
              </a:rPr>
              <a:t>topic</a:t>
            </a:r>
            <a:r>
              <a:rPr lang="it-IT" sz="1400" dirty="0">
                <a:solidFill>
                  <a:schemeClr val="tx1"/>
                </a:solidFill>
              </a:rPr>
              <a:t> mostrano forte collaborazione tra aree, con una media fino a 3,6 aree per documento.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7254C9-DDAB-D3D6-2204-BC2E64DEC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8</a:t>
            </a:fld>
            <a:endParaRPr lang="it-IT" dirty="0"/>
          </a:p>
        </p:txBody>
      </p:sp>
      <p:graphicFrame>
        <p:nvGraphicFramePr>
          <p:cNvPr id="6" name="Segnaposto immagine 5">
            <a:extLst>
              <a:ext uri="{FF2B5EF4-FFF2-40B4-BE49-F238E27FC236}">
                <a16:creationId xmlns:a16="http://schemas.microsoft.com/office/drawing/2014/main" id="{AFA4033B-4B51-32D6-AAA5-FC8D3831F1D8}"/>
              </a:ext>
            </a:extLst>
          </p:cNvPr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1634339917"/>
              </p:ext>
            </p:extLst>
          </p:nvPr>
        </p:nvGraphicFramePr>
        <p:xfrm>
          <a:off x="6474867" y="1285799"/>
          <a:ext cx="5277983" cy="4467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661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Collaborazioni locali e internazionali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92239" y="1678781"/>
            <a:ext cx="4953001" cy="3500438"/>
          </a:xfrm>
        </p:spPr>
        <p:txBody>
          <a:bodyPr rtlCol="0">
            <a:normAutofit fontScale="40000" lnSpcReduction="20000"/>
          </a:bodyPr>
          <a:lstStyle>
            <a:defPPr>
              <a:defRPr lang="it-IT"/>
            </a:defPPr>
          </a:lstStyle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d:Document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)-[: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HAS_INTERNATIONAL_COLLABORATION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]-&gt;(: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InternationalCollaboration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)MATCH (d)-[: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PUBLISHED_IN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]-&gt;(:Source)-[: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BELONGS_TO_CATEGORY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]-&gt;(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c:Category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3400" kern="1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c.SubjectCategory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3400" kern="0" dirty="0" err="1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d)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NumInternationalCollab</a:t>
            </a:r>
            <a:endParaRPr lang="it-IT" sz="34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 err="1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3400" kern="0" dirty="0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NumInternationalCollab</a:t>
            </a:r>
            <a:endParaRPr lang="it-IT" sz="34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 err="1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it-IT" sz="3400" kern="0" dirty="0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NumInternationalCollab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it-IT" sz="3400" kern="100" dirty="0">
              <a:solidFill>
                <a:srgbClr val="92D050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 err="1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noProof="1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9</a:t>
            </a:fld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6535BED-75CE-114F-ED2C-DA0FE0AC5DE0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951280949"/>
              </p:ext>
            </p:extLst>
          </p:nvPr>
        </p:nvGraphicFramePr>
        <p:xfrm>
          <a:off x="746760" y="2070853"/>
          <a:ext cx="5137150" cy="350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43FB3A3-19CC-6EEF-27F5-D2BF4644DC11}"/>
              </a:ext>
            </a:extLst>
          </p:cNvPr>
          <p:cNvSpPr txBox="1"/>
          <p:nvPr/>
        </p:nvSpPr>
        <p:spPr>
          <a:xfrm>
            <a:off x="6187440" y="4767035"/>
            <a:ext cx="5257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La query mostra il numero di collaborazioni internazionali per ciascuna categoria.</a:t>
            </a:r>
          </a:p>
          <a:p>
            <a:r>
              <a:rPr lang="it-IT" sz="1600" dirty="0"/>
              <a:t>In generale, le collaborazioni internazionali sono più diffuse nelle aree tecniche rispetto a quelle mediche.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38_TF66722518_Win32" id="{5F526DBE-2F88-40A9-B8F0-E6D461D277A5}" vid="{5836265D-2628-4C79-BF1D-F2E8C20C2C7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semplice</Template>
  <TotalTime>4321</TotalTime>
  <Words>1439</Words>
  <Application>Microsoft Office PowerPoint</Application>
  <PresentationFormat>Widescreen</PresentationFormat>
  <Paragraphs>181</Paragraphs>
  <Slides>16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Aptos</vt:lpstr>
      <vt:lpstr>Arial</vt:lpstr>
      <vt:lpstr>Bodoni MT</vt:lpstr>
      <vt:lpstr>Calibri</vt:lpstr>
      <vt:lpstr>Source Sans Pro Light</vt:lpstr>
      <vt:lpstr>Times New Roman</vt:lpstr>
      <vt:lpstr>Personalizzata</vt:lpstr>
      <vt:lpstr>Analysis of Thematica Crtitical Mass in the UNIMORE Knowledge Graph</vt:lpstr>
      <vt:lpstr>Introduzione</vt:lpstr>
      <vt:lpstr>Knowledge Graph</vt:lpstr>
      <vt:lpstr>Obiettivi e Metodologia </vt:lpstr>
      <vt:lpstr>Pubblicazioni per Topic e Keyword</vt:lpstr>
      <vt:lpstr>Pubblicazioni per categoria</vt:lpstr>
      <vt:lpstr>Autori coinvolti per categoria </vt:lpstr>
      <vt:lpstr>Interdisciplinarità</vt:lpstr>
      <vt:lpstr>Collaborazioni locali e internazionali</vt:lpstr>
      <vt:lpstr>Pubblicazioni, autori e collaborazioni </vt:lpstr>
      <vt:lpstr>Impatto scientifico: citazioni</vt:lpstr>
      <vt:lpstr>Impatto scientifico: H-index </vt:lpstr>
      <vt:lpstr>Evoluzione temporale delle pubblicazioni </vt:lpstr>
      <vt:lpstr>Conclusioni</vt:lpstr>
      <vt:lpstr>Vantaggi Knowledge Graph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Locicero</dc:creator>
  <cp:lastModifiedBy>Sofia Locicero</cp:lastModifiedBy>
  <cp:revision>1</cp:revision>
  <dcterms:created xsi:type="dcterms:W3CDTF">2025-09-16T15:47:57Z</dcterms:created>
  <dcterms:modified xsi:type="dcterms:W3CDTF">2025-09-19T15:49:05Z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