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344" r:id="rId5"/>
    <p:sldId id="345" r:id="rId6"/>
    <p:sldId id="346" r:id="rId7"/>
    <p:sldId id="347" r:id="rId8"/>
    <p:sldId id="348" r:id="rId9"/>
    <p:sldId id="357" r:id="rId10"/>
    <p:sldId id="349" r:id="rId11"/>
    <p:sldId id="358" r:id="rId12"/>
    <p:sldId id="350" r:id="rId13"/>
    <p:sldId id="351" r:id="rId14"/>
    <p:sldId id="352" r:id="rId15"/>
    <p:sldId id="359" r:id="rId16"/>
    <p:sldId id="360" r:id="rId17"/>
    <p:sldId id="353" r:id="rId18"/>
    <p:sldId id="354" r:id="rId19"/>
    <p:sldId id="356" r:id="rId20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2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6A3D024-909B-3BC2-1496-FEEAB652808A}" name="Sher Dionisio" initials="" userId="S::Sher.Dionisio@teksystemsgs.com::02daa716-9709-4d47-a153-1943ce1675cb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9431C2-C84F-46F0-B86E-D180D12942D9}" v="72" dt="2025-09-19T15:41:28.102"/>
  </p1510:revLst>
</p1510:revInfo>
</file>

<file path=ppt/tableStyles.xml><?xml version="1.0" encoding="utf-8"?>
<a:tblStyleLst xmlns:a="http://schemas.openxmlformats.org/drawingml/2006/main" def="{5FD0F851-EC5A-4D38-B0AD-8093EC10F338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6" autoAdjust="0"/>
    <p:restoredTop sz="96807" autoAdjust="0"/>
  </p:normalViewPr>
  <p:slideViewPr>
    <p:cSldViewPr snapToGrid="0">
      <p:cViewPr varScale="1">
        <p:scale>
          <a:sx n="59" d="100"/>
          <a:sy n="59" d="100"/>
        </p:scale>
        <p:origin x="64" y="852"/>
      </p:cViewPr>
      <p:guideLst>
        <p:guide orient="horz" pos="1752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0109"/>
    </p:cViewPr>
  </p:sorterViewPr>
  <p:notesViewPr>
    <p:cSldViewPr snapToGrid="0" showGuides="1">
      <p:cViewPr varScale="1">
        <p:scale>
          <a:sx n="82" d="100"/>
          <a:sy n="82" d="100"/>
        </p:scale>
        <p:origin x="39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Relationship Id="rId30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a Locicero" userId="41aa47d42fb4c606" providerId="LiveId" clId="{3BA6FDF3-7490-4F2E-B67C-73F838311E62}"/>
    <pc:docChg chg="undo custSel addSld delSld modSld sldOrd">
      <pc:chgData name="Sofia Locicero" userId="41aa47d42fb4c606" providerId="LiveId" clId="{3BA6FDF3-7490-4F2E-B67C-73F838311E62}" dt="2025-09-22T09:10:51.491" v="2265" actId="113"/>
      <pc:docMkLst>
        <pc:docMk/>
      </pc:docMkLst>
      <pc:sldChg chg="modSp mod">
        <pc:chgData name="Sofia Locicero" userId="41aa47d42fb4c606" providerId="LiveId" clId="{3BA6FDF3-7490-4F2E-B67C-73F838311E62}" dt="2025-09-22T09:05:59.835" v="2253" actId="20577"/>
        <pc:sldMkLst>
          <pc:docMk/>
          <pc:sldMk cId="3671577520" sldId="346"/>
        </pc:sldMkLst>
        <pc:spChg chg="mod">
          <ac:chgData name="Sofia Locicero" userId="41aa47d42fb4c606" providerId="LiveId" clId="{3BA6FDF3-7490-4F2E-B67C-73F838311E62}" dt="2025-09-22T09:05:59.835" v="2253" actId="20577"/>
          <ac:spMkLst>
            <pc:docMk/>
            <pc:sldMk cId="3671577520" sldId="346"/>
            <ac:spMk id="5" creationId="{86CAAB16-CA4A-433A-A23C-3299D976EDC0}"/>
          </ac:spMkLst>
        </pc:spChg>
      </pc:sldChg>
      <pc:sldChg chg="addSp modSp mod">
        <pc:chgData name="Sofia Locicero" userId="41aa47d42fb4c606" providerId="LiveId" clId="{3BA6FDF3-7490-4F2E-B67C-73F838311E62}" dt="2025-09-18T15:43:09.080" v="617" actId="1076"/>
        <pc:sldMkLst>
          <pc:docMk/>
          <pc:sldMk cId="1427108074" sldId="347"/>
        </pc:sldMkLst>
        <pc:spChg chg="add mod">
          <ac:chgData name="Sofia Locicero" userId="41aa47d42fb4c606" providerId="LiveId" clId="{3BA6FDF3-7490-4F2E-B67C-73F838311E62}" dt="2025-09-18T15:43:09.080" v="617" actId="1076"/>
          <ac:spMkLst>
            <pc:docMk/>
            <pc:sldMk cId="1427108074" sldId="347"/>
            <ac:spMk id="4" creationId="{CB7A26F6-7592-EF87-ED2F-DE38F622004B}"/>
          </ac:spMkLst>
        </pc:spChg>
        <pc:spChg chg="mod">
          <ac:chgData name="Sofia Locicero" userId="41aa47d42fb4c606" providerId="LiveId" clId="{3BA6FDF3-7490-4F2E-B67C-73F838311E62}" dt="2025-09-18T15:43:06.165" v="616" actId="14100"/>
          <ac:spMkLst>
            <pc:docMk/>
            <pc:sldMk cId="1427108074" sldId="347"/>
            <ac:spMk id="28" creationId="{7CC1959B-E6A9-5770-EC41-43538A9E36CE}"/>
          </ac:spMkLst>
        </pc:spChg>
      </pc:sldChg>
      <pc:sldChg chg="modSp mod">
        <pc:chgData name="Sofia Locicero" userId="41aa47d42fb4c606" providerId="LiveId" clId="{3BA6FDF3-7490-4F2E-B67C-73F838311E62}" dt="2025-09-22T09:07:52.686" v="2256" actId="113"/>
        <pc:sldMkLst>
          <pc:docMk/>
          <pc:sldMk cId="762554544" sldId="348"/>
        </pc:sldMkLst>
        <pc:spChg chg="mod">
          <ac:chgData name="Sofia Locicero" userId="41aa47d42fb4c606" providerId="LiveId" clId="{3BA6FDF3-7490-4F2E-B67C-73F838311E62}" dt="2025-09-22T09:07:52.686" v="2256" actId="113"/>
          <ac:spMkLst>
            <pc:docMk/>
            <pc:sldMk cId="762554544" sldId="348"/>
            <ac:spMk id="13" creationId="{0217D91F-92B4-537C-7B7E-8172D89F69E2}"/>
          </ac:spMkLst>
        </pc:spChg>
      </pc:sldChg>
      <pc:sldChg chg="modSp mod ord">
        <pc:chgData name="Sofia Locicero" userId="41aa47d42fb4c606" providerId="LiveId" clId="{3BA6FDF3-7490-4F2E-B67C-73F838311E62}" dt="2025-09-22T09:03:19.534" v="2250"/>
        <pc:sldMkLst>
          <pc:docMk/>
          <pc:sldMk cId="1386263332" sldId="349"/>
        </pc:sldMkLst>
        <pc:spChg chg="mod">
          <ac:chgData name="Sofia Locicero" userId="41aa47d42fb4c606" providerId="LiveId" clId="{3BA6FDF3-7490-4F2E-B67C-73F838311E62}" dt="2025-09-18T15:55:36.020" v="896" actId="114"/>
          <ac:spMkLst>
            <pc:docMk/>
            <pc:sldMk cId="1386263332" sldId="349"/>
            <ac:spMk id="10" creationId="{5F098455-F3AD-4CE1-6F83-28C95857EE25}"/>
          </ac:spMkLst>
        </pc:spChg>
        <pc:graphicFrameChg chg="mod">
          <ac:chgData name="Sofia Locicero" userId="41aa47d42fb4c606" providerId="LiveId" clId="{3BA6FDF3-7490-4F2E-B67C-73F838311E62}" dt="2025-09-18T16:53:42.357" v="1582"/>
          <ac:graphicFrameMkLst>
            <pc:docMk/>
            <pc:sldMk cId="1386263332" sldId="349"/>
            <ac:graphicFrameMk id="11" creationId="{397A5933-482C-A9CB-132B-7DFF52AEECF1}"/>
          </ac:graphicFrameMkLst>
        </pc:graphicFrameChg>
      </pc:sldChg>
      <pc:sldChg chg="modSp mod">
        <pc:chgData name="Sofia Locicero" userId="41aa47d42fb4c606" providerId="LiveId" clId="{3BA6FDF3-7490-4F2E-B67C-73F838311E62}" dt="2025-09-18T16:53:18.845" v="1580"/>
        <pc:sldMkLst>
          <pc:docMk/>
          <pc:sldMk cId="485500553" sldId="350"/>
        </pc:sldMkLst>
        <pc:spChg chg="mod">
          <ac:chgData name="Sofia Locicero" userId="41aa47d42fb4c606" providerId="LiveId" clId="{3BA6FDF3-7490-4F2E-B67C-73F838311E62}" dt="2025-09-17T12:23:38.884" v="240" actId="1076"/>
          <ac:spMkLst>
            <pc:docMk/>
            <pc:sldMk cId="485500553" sldId="350"/>
            <ac:spMk id="8" creationId="{E65E832F-DC64-28CC-592D-2CA44C5718DC}"/>
          </ac:spMkLst>
        </pc:spChg>
        <pc:spChg chg="mod">
          <ac:chgData name="Sofia Locicero" userId="41aa47d42fb4c606" providerId="LiveId" clId="{3BA6FDF3-7490-4F2E-B67C-73F838311E62}" dt="2025-09-18T15:45:21.515" v="637" actId="1076"/>
          <ac:spMkLst>
            <pc:docMk/>
            <pc:sldMk cId="485500553" sldId="350"/>
            <ac:spMk id="10" creationId="{843FB3A3-19CC-6EEF-27F5-D2BF4644DC11}"/>
          </ac:spMkLst>
        </pc:spChg>
        <pc:graphicFrameChg chg="mod">
          <ac:chgData name="Sofia Locicero" userId="41aa47d42fb4c606" providerId="LiveId" clId="{3BA6FDF3-7490-4F2E-B67C-73F838311E62}" dt="2025-09-18T16:53:18.845" v="1580"/>
          <ac:graphicFrameMkLst>
            <pc:docMk/>
            <pc:sldMk cId="485500553" sldId="350"/>
            <ac:graphicFrameMk id="6" creationId="{D6535BED-75CE-114F-ED2C-DA0FE0AC5DE0}"/>
          </ac:graphicFrameMkLst>
        </pc:graphicFrameChg>
      </pc:sldChg>
      <pc:sldChg chg="modSp mod">
        <pc:chgData name="Sofia Locicero" userId="41aa47d42fb4c606" providerId="LiveId" clId="{3BA6FDF3-7490-4F2E-B67C-73F838311E62}" dt="2025-09-18T15:57:36.159" v="983" actId="14100"/>
        <pc:sldMkLst>
          <pc:docMk/>
          <pc:sldMk cId="3030076204" sldId="351"/>
        </pc:sldMkLst>
        <pc:spChg chg="mod">
          <ac:chgData name="Sofia Locicero" userId="41aa47d42fb4c606" providerId="LiveId" clId="{3BA6FDF3-7490-4F2E-B67C-73F838311E62}" dt="2025-09-18T15:57:36.159" v="983" actId="14100"/>
          <ac:spMkLst>
            <pc:docMk/>
            <pc:sldMk cId="3030076204" sldId="351"/>
            <ac:spMk id="4" creationId="{7E93159D-E72A-4C5B-E9D2-18BA09A87C77}"/>
          </ac:spMkLst>
        </pc:spChg>
        <pc:spChg chg="mod">
          <ac:chgData name="Sofia Locicero" userId="41aa47d42fb4c606" providerId="LiveId" clId="{3BA6FDF3-7490-4F2E-B67C-73F838311E62}" dt="2025-09-18T15:47:04.180" v="787" actId="14100"/>
          <ac:spMkLst>
            <pc:docMk/>
            <pc:sldMk cId="3030076204" sldId="351"/>
            <ac:spMk id="13" creationId="{AE3509DA-8B41-D369-20A6-C40D3C8A036B}"/>
          </ac:spMkLst>
        </pc:spChg>
      </pc:sldChg>
      <pc:sldChg chg="modSp mod">
        <pc:chgData name="Sofia Locicero" userId="41aa47d42fb4c606" providerId="LiveId" clId="{3BA6FDF3-7490-4F2E-B67C-73F838311E62}" dt="2025-09-22T09:08:52.042" v="2260" actId="20577"/>
        <pc:sldMkLst>
          <pc:docMk/>
          <pc:sldMk cId="2902754129" sldId="352"/>
        </pc:sldMkLst>
        <pc:spChg chg="mod">
          <ac:chgData name="Sofia Locicero" userId="41aa47d42fb4c606" providerId="LiveId" clId="{3BA6FDF3-7490-4F2E-B67C-73F838311E62}" dt="2025-09-22T09:08:52.042" v="2260" actId="20577"/>
          <ac:spMkLst>
            <pc:docMk/>
            <pc:sldMk cId="2902754129" sldId="352"/>
            <ac:spMk id="10" creationId="{F3F9FB22-CA85-FC72-AA81-4708F62AB6C2}"/>
          </ac:spMkLst>
        </pc:spChg>
      </pc:sldChg>
      <pc:sldChg chg="addSp delSp modSp mod ord">
        <pc:chgData name="Sofia Locicero" userId="41aa47d42fb4c606" providerId="LiveId" clId="{3BA6FDF3-7490-4F2E-B67C-73F838311E62}" dt="2025-09-22T09:10:51.491" v="2265" actId="113"/>
        <pc:sldMkLst>
          <pc:docMk/>
          <pc:sldMk cId="2595549996" sldId="353"/>
        </pc:sldMkLst>
        <pc:spChg chg="mod">
          <ac:chgData name="Sofia Locicero" userId="41aa47d42fb4c606" providerId="LiveId" clId="{3BA6FDF3-7490-4F2E-B67C-73F838311E62}" dt="2025-09-17T12:21:56.060" v="202" actId="20577"/>
          <ac:spMkLst>
            <pc:docMk/>
            <pc:sldMk cId="2595549996" sldId="353"/>
            <ac:spMk id="4" creationId="{09E21A35-90B9-F235-7F48-11B56D97F6A4}"/>
          </ac:spMkLst>
        </pc:spChg>
        <pc:spChg chg="mod">
          <ac:chgData name="Sofia Locicero" userId="41aa47d42fb4c606" providerId="LiveId" clId="{3BA6FDF3-7490-4F2E-B67C-73F838311E62}" dt="2025-09-22T09:10:51.491" v="2265" actId="113"/>
          <ac:spMkLst>
            <pc:docMk/>
            <pc:sldMk cId="2595549996" sldId="353"/>
            <ac:spMk id="5" creationId="{26342BB7-ACF3-5240-804A-0BA9C5D19FF1}"/>
          </ac:spMkLst>
        </pc:spChg>
      </pc:sldChg>
      <pc:sldChg chg="addSp delSp modSp mod">
        <pc:chgData name="Sofia Locicero" userId="41aa47d42fb4c606" providerId="LiveId" clId="{3BA6FDF3-7490-4F2E-B67C-73F838311E62}" dt="2025-09-22T09:01:53.375" v="2247" actId="20577"/>
        <pc:sldMkLst>
          <pc:docMk/>
          <pc:sldMk cId="1382360909" sldId="354"/>
        </pc:sldMkLst>
        <pc:spChg chg="mod">
          <ac:chgData name="Sofia Locicero" userId="41aa47d42fb4c606" providerId="LiveId" clId="{3BA6FDF3-7490-4F2E-B67C-73F838311E62}" dt="2025-09-19T14:31:37.188" v="1892" actId="20577"/>
          <ac:spMkLst>
            <pc:docMk/>
            <pc:sldMk cId="1382360909" sldId="354"/>
            <ac:spMk id="3" creationId="{7FF8F842-D95F-32E4-59B0-60283CC86021}"/>
          </ac:spMkLst>
        </pc:spChg>
        <pc:spChg chg="mod">
          <ac:chgData name="Sofia Locicero" userId="41aa47d42fb4c606" providerId="LiveId" clId="{3BA6FDF3-7490-4F2E-B67C-73F838311E62}" dt="2025-09-18T15:58:54.328" v="991" actId="12"/>
          <ac:spMkLst>
            <pc:docMk/>
            <pc:sldMk cId="1382360909" sldId="354"/>
            <ac:spMk id="4" creationId="{96E6187B-AC94-F6E4-6B8F-FAB5DD4D46C2}"/>
          </ac:spMkLst>
        </pc:spChg>
        <pc:spChg chg="add mod">
          <ac:chgData name="Sofia Locicero" userId="41aa47d42fb4c606" providerId="LiveId" clId="{3BA6FDF3-7490-4F2E-B67C-73F838311E62}" dt="2025-09-22T09:01:53.375" v="2247" actId="20577"/>
          <ac:spMkLst>
            <pc:docMk/>
            <pc:sldMk cId="1382360909" sldId="354"/>
            <ac:spMk id="7" creationId="{4F7F26A8-7443-4F13-A00B-D658F3E15C97}"/>
          </ac:spMkLst>
        </pc:spChg>
      </pc:sldChg>
      <pc:sldChg chg="addSp delSp modSp del mod">
        <pc:chgData name="Sofia Locicero" userId="41aa47d42fb4c606" providerId="LiveId" clId="{3BA6FDF3-7490-4F2E-B67C-73F838311E62}" dt="2025-09-17T12:21:28.955" v="191" actId="47"/>
        <pc:sldMkLst>
          <pc:docMk/>
          <pc:sldMk cId="3574082888" sldId="355"/>
        </pc:sldMkLst>
      </pc:sldChg>
      <pc:sldChg chg="modSp mod ord">
        <pc:chgData name="Sofia Locicero" userId="41aa47d42fb4c606" providerId="LiveId" clId="{3BA6FDF3-7490-4F2E-B67C-73F838311E62}" dt="2025-09-22T09:02:14.207" v="2248" actId="20577"/>
        <pc:sldMkLst>
          <pc:docMk/>
          <pc:sldMk cId="3303844537" sldId="356"/>
        </pc:sldMkLst>
        <pc:spChg chg="mod">
          <ac:chgData name="Sofia Locicero" userId="41aa47d42fb4c606" providerId="LiveId" clId="{3BA6FDF3-7490-4F2E-B67C-73F838311E62}" dt="2025-09-17T12:21:12.564" v="186" actId="20577"/>
          <ac:spMkLst>
            <pc:docMk/>
            <pc:sldMk cId="3303844537" sldId="356"/>
            <ac:spMk id="4" creationId="{9B961152-381E-D654-15E9-7C4F09608779}"/>
          </ac:spMkLst>
        </pc:spChg>
        <pc:spChg chg="mod">
          <ac:chgData name="Sofia Locicero" userId="41aa47d42fb4c606" providerId="LiveId" clId="{3BA6FDF3-7490-4F2E-B67C-73F838311E62}" dt="2025-09-22T09:02:14.207" v="2248" actId="20577"/>
          <ac:spMkLst>
            <pc:docMk/>
            <pc:sldMk cId="3303844537" sldId="356"/>
            <ac:spMk id="5" creationId="{CFD569DC-1A68-51FF-4CCE-F334F8B3D5A3}"/>
          </ac:spMkLst>
        </pc:spChg>
      </pc:sldChg>
      <pc:sldChg chg="modSp mod">
        <pc:chgData name="Sofia Locicero" userId="41aa47d42fb4c606" providerId="LiveId" clId="{3BA6FDF3-7490-4F2E-B67C-73F838311E62}" dt="2025-09-22T09:07:43.446" v="2255" actId="113"/>
        <pc:sldMkLst>
          <pc:docMk/>
          <pc:sldMk cId="2559799482" sldId="357"/>
        </pc:sldMkLst>
        <pc:spChg chg="mod">
          <ac:chgData name="Sofia Locicero" userId="41aa47d42fb4c606" providerId="LiveId" clId="{3BA6FDF3-7490-4F2E-B67C-73F838311E62}" dt="2025-09-22T09:07:43.446" v="2255" actId="113"/>
          <ac:spMkLst>
            <pc:docMk/>
            <pc:sldMk cId="2559799482" sldId="357"/>
            <ac:spMk id="7" creationId="{577485D4-B63F-5226-D9D7-E19E57D59D2B}"/>
          </ac:spMkLst>
        </pc:spChg>
      </pc:sldChg>
      <pc:sldChg chg="modSp mod">
        <pc:chgData name="Sofia Locicero" userId="41aa47d42fb4c606" providerId="LiveId" clId="{3BA6FDF3-7490-4F2E-B67C-73F838311E62}" dt="2025-09-22T09:08:04.169" v="2257" actId="20577"/>
        <pc:sldMkLst>
          <pc:docMk/>
          <pc:sldMk cId="3856617333" sldId="358"/>
        </pc:sldMkLst>
        <pc:spChg chg="mod">
          <ac:chgData name="Sofia Locicero" userId="41aa47d42fb4c606" providerId="LiveId" clId="{3BA6FDF3-7490-4F2E-B67C-73F838311E62}" dt="2025-09-22T09:08:04.169" v="2257" actId="20577"/>
          <ac:spMkLst>
            <pc:docMk/>
            <pc:sldMk cId="3856617333" sldId="358"/>
            <ac:spMk id="3" creationId="{A4C2B861-7416-935B-A29E-26106AC7686A}"/>
          </ac:spMkLst>
        </pc:spChg>
        <pc:graphicFrameChg chg="mod">
          <ac:chgData name="Sofia Locicero" userId="41aa47d42fb4c606" providerId="LiveId" clId="{3BA6FDF3-7490-4F2E-B67C-73F838311E62}" dt="2025-09-18T16:53:26.558" v="1581"/>
          <ac:graphicFrameMkLst>
            <pc:docMk/>
            <pc:sldMk cId="3856617333" sldId="358"/>
            <ac:graphicFrameMk id="6" creationId="{AFA4033B-4B51-32D6-AAA5-FC8D3831F1D8}"/>
          </ac:graphicFrameMkLst>
        </pc:graphicFrameChg>
      </pc:sldChg>
      <pc:sldChg chg="addSp delSp modSp new mod">
        <pc:chgData name="Sofia Locicero" userId="41aa47d42fb4c606" providerId="LiveId" clId="{3BA6FDF3-7490-4F2E-B67C-73F838311E62}" dt="2025-09-22T09:09:20.574" v="2263" actId="113"/>
        <pc:sldMkLst>
          <pc:docMk/>
          <pc:sldMk cId="1559253506" sldId="359"/>
        </pc:sldMkLst>
        <pc:spChg chg="mod">
          <ac:chgData name="Sofia Locicero" userId="41aa47d42fb4c606" providerId="LiveId" clId="{3BA6FDF3-7490-4F2E-B67C-73F838311E62}" dt="2025-09-17T12:22:20.425" v="234" actId="20577"/>
          <ac:spMkLst>
            <pc:docMk/>
            <pc:sldMk cId="1559253506" sldId="359"/>
            <ac:spMk id="2" creationId="{CEF1CDD4-ED38-97EE-47BD-02A43D9DC474}"/>
          </ac:spMkLst>
        </pc:spChg>
        <pc:spChg chg="mod">
          <ac:chgData name="Sofia Locicero" userId="41aa47d42fb4c606" providerId="LiveId" clId="{3BA6FDF3-7490-4F2E-B67C-73F838311E62}" dt="2025-09-22T09:09:20.574" v="2263" actId="113"/>
          <ac:spMkLst>
            <pc:docMk/>
            <pc:sldMk cId="1559253506" sldId="359"/>
            <ac:spMk id="4" creationId="{258A7306-19BA-C336-1AF3-8BE18A797D27}"/>
          </ac:spMkLst>
        </pc:spChg>
        <pc:spChg chg="add mod">
          <ac:chgData name="Sofia Locicero" userId="41aa47d42fb4c606" providerId="LiveId" clId="{3BA6FDF3-7490-4F2E-B67C-73F838311E62}" dt="2025-09-19T14:31:03.617" v="1882" actId="20577"/>
          <ac:spMkLst>
            <pc:docMk/>
            <pc:sldMk cId="1559253506" sldId="359"/>
            <ac:spMk id="7" creationId="{3EB6131A-3C20-632C-6D84-02AE982233C3}"/>
          </ac:spMkLst>
        </pc:spChg>
      </pc:sldChg>
      <pc:sldChg chg="addSp delSp modSp new mod ord modClrScheme chgLayout">
        <pc:chgData name="Sofia Locicero" userId="41aa47d42fb4c606" providerId="LiveId" clId="{3BA6FDF3-7490-4F2E-B67C-73F838311E62}" dt="2025-09-22T09:00:53.474" v="2245" actId="20577"/>
        <pc:sldMkLst>
          <pc:docMk/>
          <pc:sldMk cId="167545527" sldId="360"/>
        </pc:sldMkLst>
        <pc:spChg chg="mod ord">
          <ac:chgData name="Sofia Locicero" userId="41aa47d42fb4c606" providerId="LiveId" clId="{3BA6FDF3-7490-4F2E-B67C-73F838311E62}" dt="2025-09-18T16:51:46.052" v="1578" actId="700"/>
          <ac:spMkLst>
            <pc:docMk/>
            <pc:sldMk cId="167545527" sldId="360"/>
            <ac:spMk id="2" creationId="{7634BD12-6F08-3DE2-23F2-BCAB26992D13}"/>
          </ac:spMkLst>
        </pc:spChg>
        <pc:spChg chg="mod ord">
          <ac:chgData name="Sofia Locicero" userId="41aa47d42fb4c606" providerId="LiveId" clId="{3BA6FDF3-7490-4F2E-B67C-73F838311E62}" dt="2025-09-18T16:51:46.052" v="1578" actId="700"/>
          <ac:spMkLst>
            <pc:docMk/>
            <pc:sldMk cId="167545527" sldId="360"/>
            <ac:spMk id="5" creationId="{55C39C76-F995-C012-5FC8-9E2294D63D79}"/>
          </ac:spMkLst>
        </pc:spChg>
        <pc:spChg chg="add mod">
          <ac:chgData name="Sofia Locicero" userId="41aa47d42fb4c606" providerId="LiveId" clId="{3BA6FDF3-7490-4F2E-B67C-73F838311E62}" dt="2025-09-22T09:00:53.474" v="2245" actId="20577"/>
          <ac:spMkLst>
            <pc:docMk/>
            <pc:sldMk cId="167545527" sldId="360"/>
            <ac:spMk id="9" creationId="{D7CD24C9-763A-ED5D-AFCA-593FDF5DF2E2}"/>
          </ac:spMkLst>
        </pc:spChg>
        <pc:graphicFrameChg chg="add mod ord">
          <ac:chgData name="Sofia Locicero" userId="41aa47d42fb4c606" providerId="LiveId" clId="{3BA6FDF3-7490-4F2E-B67C-73F838311E62}" dt="2025-09-19T15:48:56.408" v="2222" actId="1076"/>
          <ac:graphicFrameMkLst>
            <pc:docMk/>
            <pc:sldMk cId="167545527" sldId="360"/>
            <ac:graphicFrameMk id="8" creationId="{6F68B179-2E95-0DD8-E80E-53600AE48EB9}"/>
          </ac:graphicFrameMkLst>
        </pc:graphicFrameChg>
      </pc:sldChg>
      <pc:sldChg chg="new del">
        <pc:chgData name="Sofia Locicero" userId="41aa47d42fb4c606" providerId="LiveId" clId="{3BA6FDF3-7490-4F2E-B67C-73F838311E62}" dt="2025-09-19T08:09:07.169" v="1637" actId="2696"/>
        <pc:sldMkLst>
          <pc:docMk/>
          <pc:sldMk cId="4195503596" sldId="36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800">
                <a:latin typeface="Times New Roman" panose="02020603050405020304" pitchFamily="18" charset="0"/>
                <a:cs typeface="Times New Roman" panose="02020603050405020304" pitchFamily="18" charset="0"/>
              </a:rPr>
              <a:t>Authors per category </a:t>
            </a:r>
          </a:p>
        </c:rich>
      </c:tx>
      <c:layout>
        <c:manualLayout>
          <c:xMode val="edge"/>
          <c:yMode val="edge"/>
          <c:x val="0.35118568884943052"/>
          <c:y val="4.669260700389105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5358288836983"/>
          <c:y val="0.13685286103542235"/>
          <c:w val="0.80270560755705256"/>
          <c:h val="0.2759622605076272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General Medicine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Category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10047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BC9-489C-BB22-9FE05D41A35C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Oncology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Category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7313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BC9-489C-BB22-9FE05D41A35C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Multidisciplinarity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Category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6673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BC9-489C-BB22-9FE05D41A35C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Cardiology and Cardiovasular Medicine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Category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6598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BC9-489C-BB22-9FE05D41A35C}"/>
            </c:ext>
          </c:extLst>
        </c:ser>
        <c:ser>
          <c:idx val="4"/>
          <c:order val="4"/>
          <c:tx>
            <c:strRef>
              <c:f>Foglio1!$F$1</c:f>
              <c:strCache>
                <c:ptCount val="1"/>
                <c:pt idx="0">
                  <c:v>Infectious Diseases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Category</c:v>
                </c:pt>
              </c:strCache>
            </c:strRef>
          </c:cat>
          <c:val>
            <c:numRef>
              <c:f>Foglio1!$F$2</c:f>
              <c:numCache>
                <c:formatCode>General</c:formatCode>
                <c:ptCount val="1"/>
                <c:pt idx="0">
                  <c:v>5773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BC9-489C-BB22-9FE05D41A3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63951568"/>
        <c:axId val="163952048"/>
      </c:barChart>
      <c:catAx>
        <c:axId val="16395156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63952048"/>
        <c:crosses val="autoZero"/>
        <c:auto val="1"/>
        <c:lblAlgn val="ctr"/>
        <c:lblOffset val="100"/>
        <c:noMultiLvlLbl val="0"/>
      </c:catAx>
      <c:valAx>
        <c:axId val="163952048"/>
        <c:scaling>
          <c:orientation val="minMax"/>
          <c:max val="1200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pPr>
            <a:endParaRPr lang="it-IT"/>
          </a:p>
        </c:txPr>
        <c:crossAx val="1639515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5.7615329377290976E-2"/>
          <c:y val="0.52315754468021203"/>
          <c:w val="0.56841875938796604"/>
          <c:h val="0.476843040534330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900">
                <a:latin typeface="Times New Roman" panose="02020603050405020304" pitchFamily="18" charset="0"/>
                <a:cs typeface="Times New Roman" panose="02020603050405020304" pitchFamily="18" charset="0"/>
              </a:rPr>
              <a:t>Areas per document for keywords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8.0753625372447332E-2"/>
          <c:y val="0.15566212218881975"/>
          <c:w val="0.87347978423853667"/>
          <c:h val="0.316319153678858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Kaons</c:v>
                </c:pt>
              </c:strCache>
            </c:strRef>
          </c:tx>
          <c:spPr>
            <a:solidFill>
              <a:schemeClr val="accent4">
                <a:shade val="53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Topics</c:v>
                </c:pt>
              </c:strCache>
            </c:strRef>
          </c:cat>
          <c:val>
            <c:numRef>
              <c:f>Foglio1!$B$2</c:f>
              <c:numCache>
                <c:formatCode>General</c:formatCode>
                <c:ptCount val="1"/>
                <c:pt idx="0">
                  <c:v>3.6362999999999999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BC-4C4E-9EF7-52D0A57912C4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Quark Models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Topics</c:v>
                </c:pt>
              </c:strCache>
            </c:strRef>
          </c:cat>
          <c:val>
            <c:numRef>
              <c:f>Foglio1!$C$2</c:f>
              <c:numCache>
                <c:formatCode>General</c:formatCode>
                <c:ptCount val="1"/>
                <c:pt idx="0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BC-4C4E-9EF7-52D0A57912C4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Deterioration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Topics</c:v>
                </c:pt>
              </c:strCache>
            </c:strRef>
          </c:cat>
          <c:val>
            <c:numRef>
              <c:f>Foglio1!$D$2</c:f>
              <c:numCache>
                <c:formatCode>General</c:formatCode>
                <c:ptCount val="1"/>
                <c:pt idx="0">
                  <c:v>2.4700000000000002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3BC-4C4E-9EF7-52D0A57912C4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Elemantary Particles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Topics</c:v>
                </c:pt>
              </c:strCache>
            </c:strRef>
          </c:cat>
          <c:val>
            <c:numRef>
              <c:f>Foglio1!$E$2</c:f>
              <c:numCache>
                <c:formatCode>General</c:formatCode>
                <c:ptCount val="1"/>
                <c:pt idx="0">
                  <c:v>2.4500000000000002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3BC-4C4E-9EF7-52D0A57912C4}"/>
            </c:ext>
          </c:extLst>
        </c:ser>
        <c:ser>
          <c:idx val="4"/>
          <c:order val="4"/>
          <c:tx>
            <c:strRef>
              <c:f>Foglio1!$F$1</c:f>
              <c:strCache>
                <c:ptCount val="1"/>
                <c:pt idx="0">
                  <c:v>Atrial Fibrillation</c:v>
                </c:pt>
              </c:strCache>
            </c:strRef>
          </c:tx>
          <c:spPr>
            <a:solidFill>
              <a:schemeClr val="accent4">
                <a:tint val="54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</c:f>
              <c:strCache>
                <c:ptCount val="1"/>
                <c:pt idx="0">
                  <c:v>Topics</c:v>
                </c:pt>
              </c:strCache>
            </c:strRef>
          </c:cat>
          <c:val>
            <c:numRef>
              <c:f>Foglio1!$F$2</c:f>
              <c:numCache>
                <c:formatCode>General</c:formatCode>
                <c:ptCount val="1"/>
                <c:pt idx="0">
                  <c:v>2.2999999999999998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3BC-4C4E-9EF7-52D0A57912C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243066943"/>
        <c:axId val="1243067423"/>
      </c:barChart>
      <c:catAx>
        <c:axId val="1243066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43067423"/>
        <c:crosses val="autoZero"/>
        <c:auto val="1"/>
        <c:lblAlgn val="ctr"/>
        <c:lblOffset val="100"/>
        <c:noMultiLvlLbl val="0"/>
      </c:catAx>
      <c:valAx>
        <c:axId val="124306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430669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8.2257665576283917E-2"/>
          <c:y val="0.68007819795287638"/>
          <c:w val="0.83548434124120174"/>
          <c:h val="0.2740151455819361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7"/>
    </mc:Choice>
    <mc:Fallback>
      <c:style val="7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sz="900" baseline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Collaborations by research category</a:t>
            </a:r>
            <a:endParaRPr lang="it-IT" sz="900">
              <a:latin typeface="Times New Roman" panose="02020603050405020304" pitchFamily="18" charset="0"/>
              <a:cs typeface="Times New Roman" panose="02020603050405020304" pitchFamily="18" charset="0"/>
            </a:endParaRPr>
          </a:p>
        </c:rich>
      </c:tx>
      <c:layout>
        <c:manualLayout>
          <c:xMode val="edge"/>
          <c:yMode val="edge"/>
          <c:x val="0.11515994436717664"/>
          <c:y val="0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>
        <c:manualLayout>
          <c:layoutTarget val="inner"/>
          <c:xMode val="edge"/>
          <c:yMode val="edge"/>
          <c:x val="0.1314887099474179"/>
          <c:y val="0.15728882833787469"/>
          <c:w val="0.82479978597946468"/>
          <c:h val="0.380124929017603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Electrical and Electronic Engineering</c:v>
                </c:pt>
              </c:strCache>
            </c:strRef>
          </c:tx>
          <c:spPr>
            <a:solidFill>
              <a:schemeClr val="accent5">
                <a:tint val="54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Local Collaboration</c:v>
                </c:pt>
                <c:pt idx="1">
                  <c:v>International Collaboration </c:v>
                </c:pt>
              </c:strCache>
            </c:strRef>
          </c:cat>
          <c:val>
            <c:numRef>
              <c:f>Foglio1!$B$2:$B$3</c:f>
              <c:numCache>
                <c:formatCode>General</c:formatCode>
                <c:ptCount val="2"/>
                <c:pt idx="0">
                  <c:v>724</c:v>
                </c:pt>
                <c:pt idx="1">
                  <c:v>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25-4A15-8BBD-19C621E5FC10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Computer Science Applications</c:v>
                </c:pt>
              </c:strCache>
            </c:strRef>
          </c:tx>
          <c:spPr>
            <a:solidFill>
              <a:schemeClr val="accent5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Local Collaboration</c:v>
                </c:pt>
                <c:pt idx="1">
                  <c:v>International Collaboration </c:v>
                </c:pt>
              </c:strCache>
            </c:strRef>
          </c:cat>
          <c:val>
            <c:numRef>
              <c:f>Foglio1!$C$2:$C$3</c:f>
              <c:numCache>
                <c:formatCode>General</c:formatCode>
                <c:ptCount val="2"/>
                <c:pt idx="0">
                  <c:v>647</c:v>
                </c:pt>
                <c:pt idx="1">
                  <c:v>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F25-4A15-8BBD-19C621E5FC10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General Materials Science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Local Collaboration</c:v>
                </c:pt>
                <c:pt idx="1">
                  <c:v>International Collaboration </c:v>
                </c:pt>
              </c:strCache>
            </c:strRef>
          </c:cat>
          <c:val>
            <c:numRef>
              <c:f>Foglio1!$D$2:$D$3</c:f>
              <c:numCache>
                <c:formatCode>General</c:formatCode>
                <c:ptCount val="2"/>
                <c:pt idx="0">
                  <c:v>540</c:v>
                </c:pt>
                <c:pt idx="1">
                  <c:v>264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F25-4A15-8BBD-19C621E5FC10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Mechanical Engineering</c:v>
                </c:pt>
              </c:strCache>
            </c:strRef>
          </c:tx>
          <c:spPr>
            <a:solidFill>
              <a:schemeClr val="accent5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Local Collaboration</c:v>
                </c:pt>
                <c:pt idx="1">
                  <c:v>International Collaboration </c:v>
                </c:pt>
              </c:strCache>
            </c:strRef>
          </c:cat>
          <c:val>
            <c:numRef>
              <c:f>Foglio1!$E$2:$E$3</c:f>
              <c:numCache>
                <c:formatCode>General</c:formatCode>
                <c:ptCount val="2"/>
                <c:pt idx="0">
                  <c:v>568</c:v>
                </c:pt>
                <c:pt idx="1">
                  <c:v>198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F25-4A15-8BBD-19C621E5FC10}"/>
            </c:ext>
          </c:extLst>
        </c:ser>
        <c:ser>
          <c:idx val="4"/>
          <c:order val="4"/>
          <c:tx>
            <c:strRef>
              <c:f>Foglio1!$F$1</c:f>
              <c:strCache>
                <c:ptCount val="1"/>
                <c:pt idx="0">
                  <c:v>General Medicine</c:v>
                </c:pt>
              </c:strCache>
            </c:strRef>
          </c:tx>
          <c:spPr>
            <a:solidFill>
              <a:schemeClr val="accent5">
                <a:shade val="53000"/>
              </a:schemeClr>
            </a:solidFill>
            <a:ln>
              <a:noFill/>
            </a:ln>
            <a:effectLst/>
          </c:spPr>
          <c:invertIfNegative val="0"/>
          <c:cat>
            <c:strRef>
              <c:f>Foglio1!$A$2:$A$3</c:f>
              <c:strCache>
                <c:ptCount val="2"/>
                <c:pt idx="0">
                  <c:v>Local Collaboration</c:v>
                </c:pt>
                <c:pt idx="1">
                  <c:v>International Collaboration </c:v>
                </c:pt>
              </c:strCache>
            </c:strRef>
          </c:cat>
          <c:val>
            <c:numRef>
              <c:f>Foglio1!$F$2:$F$3</c:f>
              <c:numCache>
                <c:formatCode>General</c:formatCode>
                <c:ptCount val="2"/>
                <c:pt idx="0">
                  <c:v>484</c:v>
                </c:pt>
                <c:pt idx="1">
                  <c:v>143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F25-4A15-8BBD-19C621E5FC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29163872"/>
        <c:axId val="129164352"/>
      </c:barChart>
      <c:catAx>
        <c:axId val="1291638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9164352"/>
        <c:crosses val="autoZero"/>
        <c:auto val="1"/>
        <c:lblAlgn val="ctr"/>
        <c:lblOffset val="100"/>
        <c:noMultiLvlLbl val="0"/>
      </c:catAx>
      <c:valAx>
        <c:axId val="1291643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1291638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7.7910984353659535E-2"/>
          <c:y val="0.6638647330584494"/>
          <c:w val="0.84815180439023707"/>
          <c:h val="0.2952631736693598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it-IT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it-IT" dirty="0"/>
              <a:t>Evoluzione</a:t>
            </a:r>
            <a:r>
              <a:rPr lang="it-IT" baseline="0" dirty="0"/>
              <a:t> temporale </a:t>
            </a:r>
            <a:endParaRPr lang="it-IT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Foglio1!$B$1</c:f>
              <c:strCache>
                <c:ptCount val="1"/>
                <c:pt idx="0">
                  <c:v>Electrical and Electronic Engineering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Foglio1!$A$2:$A$6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Foglio1!$B$2:$B$6</c:f>
              <c:numCache>
                <c:formatCode>General</c:formatCode>
                <c:ptCount val="5"/>
                <c:pt idx="0">
                  <c:v>128</c:v>
                </c:pt>
                <c:pt idx="1">
                  <c:v>141</c:v>
                </c:pt>
                <c:pt idx="2">
                  <c:v>149</c:v>
                </c:pt>
                <c:pt idx="3">
                  <c:v>146</c:v>
                </c:pt>
                <c:pt idx="4">
                  <c:v>171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3CA-49E5-987F-169E45EA8B45}"/>
            </c:ext>
          </c:extLst>
        </c:ser>
        <c:ser>
          <c:idx val="1"/>
          <c:order val="1"/>
          <c:tx>
            <c:strRef>
              <c:f>Foglio1!$C$1</c:f>
              <c:strCache>
                <c:ptCount val="1"/>
                <c:pt idx="0">
                  <c:v>General Material Science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Foglio1!$A$2:$A$6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Foglio1!$C$2:$C$6</c:f>
              <c:numCache>
                <c:formatCode>General</c:formatCode>
                <c:ptCount val="5"/>
                <c:pt idx="0">
                  <c:v>62</c:v>
                </c:pt>
                <c:pt idx="1">
                  <c:v>68</c:v>
                </c:pt>
                <c:pt idx="2">
                  <c:v>111</c:v>
                </c:pt>
                <c:pt idx="3">
                  <c:v>140</c:v>
                </c:pt>
                <c:pt idx="4">
                  <c:v>155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3CA-49E5-987F-169E45EA8B45}"/>
            </c:ext>
          </c:extLst>
        </c:ser>
        <c:ser>
          <c:idx val="2"/>
          <c:order val="2"/>
          <c:tx>
            <c:strRef>
              <c:f>Foglio1!$D$1</c:f>
              <c:strCache>
                <c:ptCount val="1"/>
                <c:pt idx="0">
                  <c:v>General Medicine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Foglio1!$A$2:$A$6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Foglio1!$D$2:$D$6</c:f>
              <c:numCache>
                <c:formatCode>General</c:formatCode>
                <c:ptCount val="5"/>
                <c:pt idx="0">
                  <c:v>51</c:v>
                </c:pt>
                <c:pt idx="1">
                  <c:v>77</c:v>
                </c:pt>
                <c:pt idx="2">
                  <c:v>74</c:v>
                </c:pt>
                <c:pt idx="3">
                  <c:v>112</c:v>
                </c:pt>
                <c:pt idx="4">
                  <c:v>179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3CA-49E5-987F-169E45EA8B45}"/>
            </c:ext>
          </c:extLst>
        </c:ser>
        <c:ser>
          <c:idx val="3"/>
          <c:order val="3"/>
          <c:tx>
            <c:strRef>
              <c:f>Foglio1!$E$1</c:f>
              <c:strCache>
                <c:ptCount val="1"/>
                <c:pt idx="0">
                  <c:v>Mechanical Engineering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Foglio1!$A$2:$A$6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Foglio1!$E$2:$E$6</c:f>
              <c:numCache>
                <c:formatCode>General</c:formatCode>
                <c:ptCount val="5"/>
                <c:pt idx="0">
                  <c:v>96</c:v>
                </c:pt>
                <c:pt idx="1">
                  <c:v>102</c:v>
                </c:pt>
                <c:pt idx="2">
                  <c:v>116</c:v>
                </c:pt>
                <c:pt idx="3">
                  <c:v>133</c:v>
                </c:pt>
                <c:pt idx="4">
                  <c:v>125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3CA-49E5-987F-169E45EA8B45}"/>
            </c:ext>
          </c:extLst>
        </c:ser>
        <c:ser>
          <c:idx val="4"/>
          <c:order val="4"/>
          <c:tx>
            <c:strRef>
              <c:f>Foglio1!$F$1</c:f>
              <c:strCache>
                <c:ptCount val="1"/>
                <c:pt idx="0">
                  <c:v>Computer Science Application 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Foglio1!$A$2:$A$6</c:f>
              <c:numCache>
                <c:formatCode>General</c:formatCode>
                <c:ptCount val="5"/>
                <c:pt idx="0">
                  <c:v>2017</c:v>
                </c:pt>
                <c:pt idx="1">
                  <c:v>2018</c:v>
                </c:pt>
                <c:pt idx="2">
                  <c:v>2019</c:v>
                </c:pt>
                <c:pt idx="3">
                  <c:v>2020</c:v>
                </c:pt>
                <c:pt idx="4">
                  <c:v>2021</c:v>
                </c:pt>
              </c:numCache>
            </c:numRef>
          </c:cat>
          <c:val>
            <c:numRef>
              <c:f>Foglio1!$F$2:$F$6</c:f>
              <c:numCache>
                <c:formatCode>General</c:formatCode>
                <c:ptCount val="5"/>
                <c:pt idx="0">
                  <c:v>113</c:v>
                </c:pt>
                <c:pt idx="1">
                  <c:v>103</c:v>
                </c:pt>
                <c:pt idx="2">
                  <c:v>115</c:v>
                </c:pt>
                <c:pt idx="3">
                  <c:v>147</c:v>
                </c:pt>
                <c:pt idx="4">
                  <c:v>184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43CA-49E5-987F-169E45EA8B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83159919"/>
        <c:axId val="383164239"/>
      </c:lineChart>
      <c:catAx>
        <c:axId val="383159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83164239"/>
        <c:crosses val="autoZero"/>
        <c:auto val="1"/>
        <c:lblAlgn val="ctr"/>
        <c:lblOffset val="100"/>
        <c:noMultiLvlLbl val="0"/>
      </c:catAx>
      <c:valAx>
        <c:axId val="3831642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it-IT"/>
          </a:p>
        </c:txPr>
        <c:crossAx val="38315991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it-IT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it-IT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Reversed" id="25">
  <a:schemeClr val="accent5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2B440F78-2C9E-4C7F-818C-B40BB19D3A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ED3FB98-80B9-4155-809A-82659D34A01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2CB9AA75-C254-4EC0-AB8F-34B0033E3911}" type="datetime1">
              <a:rPr lang="it-IT" smtClean="0"/>
              <a:t>22/09/2025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8DEF847-3492-4888-9C23-1504238536B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9E48C54-2332-4748-9C65-6A27E550C1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F7F75FB2-D12E-4669-8522-D3E2C7E6DC97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969918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80984F24-0376-46BA-BF8B-C1A1ECC78988}" type="datetime1">
              <a:rPr lang="it-IT" smtClean="0"/>
              <a:pPr/>
              <a:t>22/09/2025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dirty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8D18E0B9-48E4-499D-93B2-B07D00395BAC}" type="slidenum">
              <a:rPr lang="it-IT" smtClean="0"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404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181297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317568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15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6694755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16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6387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2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077007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3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678461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711026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702345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7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85805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9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07099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10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841678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8D18E0B9-48E4-499D-93B2-B07D00395BAC}" type="slidenum">
              <a:rPr lang="it-IT" smtClean="0"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742440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immagine 7">
            <a:extLst>
              <a:ext uri="{FF2B5EF4-FFF2-40B4-BE49-F238E27FC236}">
                <a16:creationId xmlns:a16="http://schemas.microsoft.com/office/drawing/2014/main" id="{FCA39D92-9919-A80E-44FF-6B912E85073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58788" y="457200"/>
            <a:ext cx="11274425" cy="5943600"/>
          </a:xfrm>
        </p:spPr>
        <p:txBody>
          <a:bodyPr rtlCol="0">
            <a:normAutofit/>
          </a:bodyPr>
          <a:lstStyle>
            <a:lvl1pPr marL="0" indent="0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B62FF34D-C8F8-1796-647D-D17056A27E1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1955" y="612475"/>
            <a:ext cx="4701904" cy="3079029"/>
          </a:xfrm>
        </p:spPr>
        <p:txBody>
          <a:bodyPr rtlCol="0" anchor="b">
            <a:normAutofit/>
          </a:bodyPr>
          <a:lstStyle>
            <a:lvl1pPr algn="r">
              <a:defRPr lang="it-IT" sz="4800">
                <a:solidFill>
                  <a:schemeClr val="tx1"/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</p:spTree>
    <p:extLst>
      <p:ext uri="{BB962C8B-B14F-4D97-AF65-F5344CB8AC3E}">
        <p14:creationId xmlns:p14="http://schemas.microsoft.com/office/powerpoint/2010/main" val="9076881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contenuto e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830338E2-B50A-8F3E-2CA7-A75753E7ED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2629" y="598947"/>
            <a:ext cx="10515600" cy="1325563"/>
          </a:xfrm>
        </p:spPr>
        <p:txBody>
          <a:bodyPr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CC8DD029-A673-92B9-0343-3B35BE46D2F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29641" y="2153285"/>
            <a:ext cx="3032759" cy="3790310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it-IT" sz="1800"/>
            </a:lvl1pPr>
            <a:lvl2pPr>
              <a:spcBef>
                <a:spcPts val="1000"/>
              </a:spcBef>
              <a:spcAft>
                <a:spcPts val="1200"/>
              </a:spcAft>
              <a:defRPr lang="it-IT" sz="1600"/>
            </a:lvl2pPr>
            <a:lvl3pPr>
              <a:spcBef>
                <a:spcPts val="1000"/>
              </a:spcBef>
              <a:spcAft>
                <a:spcPts val="1200"/>
              </a:spcAft>
              <a:defRPr lang="it-IT" sz="1400"/>
            </a:lvl3pPr>
            <a:lvl4pPr>
              <a:spcBef>
                <a:spcPts val="1000"/>
              </a:spcBef>
              <a:spcAft>
                <a:spcPts val="1200"/>
              </a:spcAft>
              <a:defRPr lang="it-IT" sz="1200"/>
            </a:lvl4pPr>
            <a:lvl5pPr>
              <a:spcBef>
                <a:spcPts val="1000"/>
              </a:spcBef>
              <a:spcAft>
                <a:spcPts val="1200"/>
              </a:spcAft>
              <a:defRPr lang="it-IT" sz="1200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1" name="Segnaposto tabella 10">
            <a:extLst>
              <a:ext uri="{FF2B5EF4-FFF2-40B4-BE49-F238E27FC236}">
                <a16:creationId xmlns:a16="http://schemas.microsoft.com/office/drawing/2014/main" id="{6E658BA3-0202-C705-7A02-8B70B7884420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724400" y="2170621"/>
            <a:ext cx="6553200" cy="3772974"/>
          </a:xfrm>
        </p:spPr>
        <p:txBody>
          <a:bodyPr rtlCol="0">
            <a:normAutofit/>
          </a:bodyPr>
          <a:lstStyle>
            <a:lvl1pPr>
              <a:defRPr lang="it-IT" sz="2000"/>
            </a:lvl1pPr>
          </a:lstStyle>
          <a:p>
            <a:pPr rtl="0"/>
            <a:r>
              <a:rPr lang="it-IT"/>
              <a:t>Fare clic sull'icona per inserire una tabella</a:t>
            </a:r>
            <a:endParaRPr lang="it-IT" dirty="0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2" name="Cornice 1">
            <a:extLst>
              <a:ext uri="{FF2B5EF4-FFF2-40B4-BE49-F238E27FC236}">
                <a16:creationId xmlns:a16="http://schemas.microsoft.com/office/drawing/2014/main" id="{BD761E53-47C7-492A-D5B5-A8C2740B5157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29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lonne layou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2" y="2153285"/>
            <a:ext cx="6925660" cy="3500438"/>
          </a:xfrm>
        </p:spPr>
        <p:txBody>
          <a:bodyPr lIns="91440" rtlCol="0">
            <a:normAutofit/>
          </a:bodyPr>
          <a:lstStyle>
            <a:lvl1pPr marL="0" indent="0">
              <a:spcBef>
                <a:spcPts val="1000"/>
              </a:spcBef>
              <a:spcAft>
                <a:spcPts val="1200"/>
              </a:spcAft>
              <a:buNone/>
              <a:defRPr lang="it-IT" sz="1800" b="0"/>
            </a:lvl1pPr>
            <a:lvl2pPr marL="228600">
              <a:spcBef>
                <a:spcPts val="1000"/>
              </a:spcBef>
              <a:spcAft>
                <a:spcPts val="1200"/>
              </a:spcAft>
              <a:defRPr lang="it-IT" sz="1800" b="0"/>
            </a:lvl2pPr>
            <a:lvl3pPr marL="685800">
              <a:spcBef>
                <a:spcPts val="1000"/>
              </a:spcBef>
              <a:spcAft>
                <a:spcPts val="1200"/>
              </a:spcAft>
              <a:defRPr lang="it-IT" sz="1800" b="0"/>
            </a:lvl3pPr>
            <a:lvl4pPr marL="868680">
              <a:spcBef>
                <a:spcPts val="1000"/>
              </a:spcBef>
              <a:spcAft>
                <a:spcPts val="1200"/>
              </a:spcAft>
              <a:defRPr lang="it-IT" sz="1800" b="0"/>
            </a:lvl4pPr>
            <a:lvl5pPr marL="1143000">
              <a:spcBef>
                <a:spcPts val="1000"/>
              </a:spcBef>
              <a:spcAft>
                <a:spcPts val="1200"/>
              </a:spcAft>
              <a:defRPr lang="it-IT" sz="1800" b="0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3" name="Segnaposto contenuto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215745" y="2153285"/>
            <a:ext cx="3229495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it-IT" sz="1800" b="1"/>
            </a:lvl1pPr>
            <a:lvl2pPr>
              <a:spcBef>
                <a:spcPts val="1000"/>
              </a:spcBef>
              <a:spcAft>
                <a:spcPts val="1200"/>
              </a:spcAft>
              <a:defRPr lang="it-IT" sz="1600" b="1"/>
            </a:lvl2pPr>
            <a:lvl3pPr>
              <a:spcBef>
                <a:spcPts val="1000"/>
              </a:spcBef>
              <a:spcAft>
                <a:spcPts val="1200"/>
              </a:spcAft>
              <a:defRPr lang="it-IT" sz="1400" b="1"/>
            </a:lvl3pPr>
            <a:lvl4pPr>
              <a:spcBef>
                <a:spcPts val="1000"/>
              </a:spcBef>
              <a:spcAft>
                <a:spcPts val="1200"/>
              </a:spcAft>
              <a:defRPr lang="it-IT" sz="1200" b="1"/>
            </a:lvl4pPr>
            <a:lvl5pPr>
              <a:spcBef>
                <a:spcPts val="1000"/>
              </a:spcBef>
              <a:spcAft>
                <a:spcPts val="1200"/>
              </a:spcAft>
              <a:defRPr lang="it-IT" sz="1200" b="1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2" name="Cornice 1">
            <a:extLst>
              <a:ext uri="{FF2B5EF4-FFF2-40B4-BE49-F238E27FC236}">
                <a16:creationId xmlns:a16="http://schemas.microsoft.com/office/drawing/2014/main" id="{C9F70CF1-DCAD-AE71-6B34-7BFB25EE530B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2352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331450" cy="1531525"/>
          </a:xfrm>
        </p:spPr>
        <p:txBody>
          <a:bodyPr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9" name="Segnaposto tabella 8">
            <a:extLst>
              <a:ext uri="{FF2B5EF4-FFF2-40B4-BE49-F238E27FC236}">
                <a16:creationId xmlns:a16="http://schemas.microsoft.com/office/drawing/2014/main" id="{0CF90928-AB48-3554-E2B9-417A00F286A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930275" y="2168526"/>
            <a:ext cx="10331450" cy="3939068"/>
          </a:xfrm>
        </p:spPr>
        <p:txBody>
          <a:bodyPr rtlCol="0">
            <a:normAutofit/>
          </a:bodyPr>
          <a:lstStyle>
            <a:lvl1pPr>
              <a:defRPr lang="it-IT" sz="2400"/>
            </a:lvl1pPr>
          </a:lstStyle>
          <a:p>
            <a:pPr rtl="0"/>
            <a:r>
              <a:rPr lang="it-IT"/>
              <a:t>Fare clic sull'icona per inserire una tabella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67D6C0A7-887A-66E2-A954-5E0592B9F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63688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CBB1E76-5845-01C9-1D0D-03CFFE6F0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096C21AF-4286-DECE-37A1-E8980687A1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655320"/>
            <a:ext cx="4572000" cy="5486400"/>
          </a:xfrm>
        </p:spPr>
        <p:txBody>
          <a:bodyPr rtlCol="0">
            <a:normAutofit/>
          </a:bodyPr>
          <a:lstStyle>
            <a:lvl1pPr>
              <a:defRPr lang="it-IT" sz="48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9" name="Segnaposto contenuto 8">
            <a:extLst>
              <a:ext uri="{FF2B5EF4-FFF2-40B4-BE49-F238E27FC236}">
                <a16:creationId xmlns:a16="http://schemas.microsoft.com/office/drawing/2014/main" id="{B8E1D6B3-3EC8-6AC4-BE2B-5C732C856791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773680"/>
            <a:ext cx="4572000" cy="3368040"/>
          </a:xfrm>
        </p:spPr>
        <p:txBody>
          <a:bodyPr rtlCol="0">
            <a:normAutofit/>
          </a:bodyPr>
          <a:lstStyle>
            <a:lvl1pPr marL="0" indent="0">
              <a:spcBef>
                <a:spcPts val="1000"/>
              </a:spcBef>
              <a:buNone/>
              <a:defRPr lang="it-IT" sz="1800"/>
            </a:lvl1pPr>
            <a:lvl2pPr marL="457200" indent="0">
              <a:spcBef>
                <a:spcPts val="1000"/>
              </a:spcBef>
              <a:buNone/>
              <a:defRPr lang="it-IT" sz="1600"/>
            </a:lvl2pPr>
            <a:lvl3pPr marL="914400" indent="0">
              <a:spcBef>
                <a:spcPts val="1000"/>
              </a:spcBef>
              <a:buNone/>
              <a:defRPr lang="it-IT" sz="1400"/>
            </a:lvl3pPr>
            <a:lvl4pPr marL="1371600" indent="0">
              <a:spcBef>
                <a:spcPts val="1000"/>
              </a:spcBef>
              <a:buNone/>
              <a:defRPr lang="it-IT" sz="1200"/>
            </a:lvl4pPr>
            <a:lvl5pPr marL="1828800" indent="0">
              <a:spcBef>
                <a:spcPts val="1000"/>
              </a:spcBef>
              <a:buNone/>
              <a:defRPr lang="it-IT" sz="1200"/>
            </a:lvl5pPr>
          </a:lstStyle>
          <a:p>
            <a:pPr lvl="0" rtl="0"/>
            <a:r>
              <a:rPr lang="it-IT"/>
              <a:t>Fare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391139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DAC229E2-8757-94D8-A1B6-702189DCCB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3249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A77143C8-CDFF-B937-C00C-5E7B509399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883920"/>
            <a:ext cx="4114800" cy="5059680"/>
          </a:xfrm>
        </p:spPr>
        <p:txBody>
          <a:bodyPr rtlCol="0">
            <a:normAutofit/>
          </a:bodyPr>
          <a:lstStyle>
            <a:lvl1pPr>
              <a:defRPr lang="it-IT"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F82637A1-1BB4-AF51-24C3-6FE78DD45D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438400"/>
            <a:ext cx="4799012" cy="3505200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buNone/>
              <a:defRPr lang="it-IT" sz="1800"/>
            </a:lvl1pPr>
            <a:lvl2pPr marL="457200" indent="0">
              <a:lnSpc>
                <a:spcPct val="125000"/>
              </a:lnSpc>
              <a:buNone/>
              <a:defRPr lang="it-IT" sz="1600"/>
            </a:lvl2pPr>
            <a:lvl3pPr marL="914400" indent="0">
              <a:lnSpc>
                <a:spcPct val="125000"/>
              </a:lnSpc>
              <a:buNone/>
              <a:defRPr lang="it-IT" sz="1400"/>
            </a:lvl3pPr>
            <a:lvl4pPr marL="1371600" indent="0">
              <a:lnSpc>
                <a:spcPct val="125000"/>
              </a:lnSpc>
              <a:buNone/>
              <a:defRPr lang="it-IT" sz="1200"/>
            </a:lvl4pPr>
            <a:lvl5pPr marL="1828800" indent="0">
              <a:lnSpc>
                <a:spcPct val="125000"/>
              </a:lnSpc>
              <a:buNone/>
              <a:defRPr lang="it-IT" sz="12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3" name="Cornice 2">
            <a:extLst>
              <a:ext uri="{FF2B5EF4-FFF2-40B4-BE49-F238E27FC236}">
                <a16:creationId xmlns:a16="http://schemas.microsoft.com/office/drawing/2014/main" id="{56F59DF2-AB3C-B7B3-826A-636B8CC5AB3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687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sezio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04737016-0B2B-9F81-7A77-63223C486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6316" y="347329"/>
            <a:ext cx="11419368" cy="61527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1134E572-08FE-0439-A460-8DFE1183A6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78742" y="914399"/>
            <a:ext cx="4798858" cy="5029199"/>
          </a:xfrm>
        </p:spPr>
        <p:txBody>
          <a:bodyPr rtlCol="0">
            <a:normAutofit/>
          </a:bodyPr>
          <a:lstStyle>
            <a:lvl1pPr>
              <a:defRPr lang="it-IT" sz="48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9" name="Segnaposto immagine 8">
            <a:extLst>
              <a:ext uri="{FF2B5EF4-FFF2-40B4-BE49-F238E27FC236}">
                <a16:creationId xmlns:a16="http://schemas.microsoft.com/office/drawing/2014/main" id="{01EB46EC-087C-B8FF-2363-B99FAE983B0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914400"/>
            <a:ext cx="5713413" cy="50292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1992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testo e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71D49246-C641-C3BA-F07B-89FFC6CDAE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853439"/>
            <a:ext cx="4802373" cy="2833689"/>
          </a:xfrm>
        </p:spPr>
        <p:txBody>
          <a:bodyPr rIns="914400" rtlCol="0" anchor="b"/>
          <a:lstStyle>
            <a:lvl1pPr>
              <a:defRPr lang="it-IT" sz="48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11" name="Segnaposto contenuto 10">
            <a:extLst>
              <a:ext uri="{FF2B5EF4-FFF2-40B4-BE49-F238E27FC236}">
                <a16:creationId xmlns:a16="http://schemas.microsoft.com/office/drawing/2014/main" id="{5BE7E1DF-A70C-8F79-9B76-72B2A7B4DC7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931919"/>
            <a:ext cx="4802735" cy="2072641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lang="it-IT"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lang="it-IT"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lang="it-IT"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lang="it-IT"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lang="it-IT" sz="12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2" name="Segnaposto immagine 11">
            <a:extLst>
              <a:ext uri="{FF2B5EF4-FFF2-40B4-BE49-F238E27FC236}">
                <a16:creationId xmlns:a16="http://schemas.microsoft.com/office/drawing/2014/main" id="{1CD5F637-DFBF-7FED-7CD5-F46A26E5CD1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13" name="Cornice 12">
            <a:extLst>
              <a:ext uri="{FF2B5EF4-FFF2-40B4-BE49-F238E27FC236}">
                <a16:creationId xmlns:a16="http://schemas.microsoft.com/office/drawing/2014/main" id="{33E3B934-3E16-21AF-8F5A-9EFD93255705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8050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FD872928-B479-F7C5-9C83-C448FBA361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20445"/>
            <a:ext cx="4114800" cy="5029200"/>
          </a:xfrm>
        </p:spPr>
        <p:txBody>
          <a:bodyPr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9" name="Segnaposto contenuto 10">
            <a:extLst>
              <a:ext uri="{FF2B5EF4-FFF2-40B4-BE49-F238E27FC236}">
                <a16:creationId xmlns:a16="http://schemas.microsoft.com/office/drawing/2014/main" id="{61E3771A-E1EB-0CBE-828C-2C5E1F2AE6C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75227" y="1020445"/>
            <a:ext cx="4802735" cy="5029200"/>
          </a:xfrm>
        </p:spPr>
        <p:txBody>
          <a:bodyPr rtlCol="0" anchor="ctr">
            <a:normAutofit/>
          </a:bodyPr>
          <a:lstStyle>
            <a:lvl1pPr marL="22860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800"/>
            </a:lvl1pPr>
            <a:lvl2pPr marL="41148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600"/>
            </a:lvl2pPr>
            <a:lvl3pPr marL="59436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400"/>
            </a:lvl3pPr>
            <a:lvl4pPr marL="77724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200"/>
            </a:lvl4pPr>
            <a:lvl5pPr marL="960120" indent="-228600">
              <a:lnSpc>
                <a:spcPct val="125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it-IT" sz="12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62A1635D-96F0-769B-4ECB-70502770A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6" name="Cornice 5">
            <a:extLst>
              <a:ext uri="{FF2B5EF4-FFF2-40B4-BE49-F238E27FC236}">
                <a16:creationId xmlns:a16="http://schemas.microsoft.com/office/drawing/2014/main" id="{4F877767-0342-A344-0462-A0D877FF68F8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152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contenuto e immagin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821F215D-0D9E-64B3-1F66-E90B87932A8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00741"/>
            <a:ext cx="4802372" cy="2788919"/>
          </a:xfrm>
        </p:spPr>
        <p:txBody>
          <a:bodyPr rtlCol="0" anchor="b">
            <a:normAutofit/>
          </a:bodyPr>
          <a:lstStyle>
            <a:lvl1pPr>
              <a:defRPr lang="it-IT" sz="48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9" name="Segnaposto contenuto 10">
            <a:extLst>
              <a:ext uri="{FF2B5EF4-FFF2-40B4-BE49-F238E27FC236}">
                <a16:creationId xmlns:a16="http://schemas.microsoft.com/office/drawing/2014/main" id="{E86A4459-11C2-44C6-0173-C666D5AADC1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914400" y="3825239"/>
            <a:ext cx="4802735" cy="2072641"/>
          </a:xfrm>
        </p:spPr>
        <p:txBody>
          <a:bodyPr rtlCol="0">
            <a:normAutofit/>
          </a:bodyPr>
          <a:lstStyle>
            <a:lvl1pPr marL="0" indent="0">
              <a:lnSpc>
                <a:spcPct val="125000"/>
              </a:lnSpc>
              <a:spcBef>
                <a:spcPts val="0"/>
              </a:spcBef>
              <a:buNone/>
              <a:defRPr lang="it-IT" sz="1800"/>
            </a:lvl1pPr>
            <a:lvl2pPr marL="457200" indent="0">
              <a:lnSpc>
                <a:spcPct val="125000"/>
              </a:lnSpc>
              <a:spcBef>
                <a:spcPts val="0"/>
              </a:spcBef>
              <a:buNone/>
              <a:defRPr lang="it-IT" sz="1600"/>
            </a:lvl2pPr>
            <a:lvl3pPr marL="914400" indent="0">
              <a:lnSpc>
                <a:spcPct val="125000"/>
              </a:lnSpc>
              <a:spcBef>
                <a:spcPts val="0"/>
              </a:spcBef>
              <a:buNone/>
              <a:defRPr lang="it-IT" sz="1400"/>
            </a:lvl3pPr>
            <a:lvl4pPr marL="1371600" indent="0">
              <a:lnSpc>
                <a:spcPct val="125000"/>
              </a:lnSpc>
              <a:spcBef>
                <a:spcPts val="0"/>
              </a:spcBef>
              <a:buNone/>
              <a:defRPr lang="it-IT" sz="1200"/>
            </a:lvl4pPr>
            <a:lvl5pPr marL="1828800" indent="0">
              <a:lnSpc>
                <a:spcPct val="125000"/>
              </a:lnSpc>
              <a:spcBef>
                <a:spcPts val="0"/>
              </a:spcBef>
              <a:buNone/>
              <a:defRPr lang="it-IT" sz="1200"/>
            </a:lvl5pPr>
          </a:lstStyle>
          <a:p>
            <a:pPr lvl="0" rtl="0"/>
            <a:r>
              <a:rPr lang="it-IT"/>
              <a:t>Fai clic per aggiungere contenuto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284EF14-0982-D931-9DD6-ECFE61D5B0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478587" y="921230"/>
            <a:ext cx="5713413" cy="5029200"/>
          </a:xfrm>
          <a:custGeom>
            <a:avLst/>
            <a:gdLst>
              <a:gd name="connsiteX0" fmla="*/ 5327097 w 5713413"/>
              <a:gd name="connsiteY0" fmla="*/ 0 h 5029200"/>
              <a:gd name="connsiteX1" fmla="*/ 5713413 w 5713413"/>
              <a:gd name="connsiteY1" fmla="*/ 0 h 5029200"/>
              <a:gd name="connsiteX2" fmla="*/ 5713413 w 5713413"/>
              <a:gd name="connsiteY2" fmla="*/ 5029200 h 5029200"/>
              <a:gd name="connsiteX3" fmla="*/ 5327097 w 5713413"/>
              <a:gd name="connsiteY3" fmla="*/ 5029200 h 5029200"/>
              <a:gd name="connsiteX4" fmla="*/ 0 w 5713413"/>
              <a:gd name="connsiteY4" fmla="*/ 0 h 5029200"/>
              <a:gd name="connsiteX5" fmla="*/ 5313743 w 5713413"/>
              <a:gd name="connsiteY5" fmla="*/ 0 h 5029200"/>
              <a:gd name="connsiteX6" fmla="*/ 5313743 w 5713413"/>
              <a:gd name="connsiteY6" fmla="*/ 5029200 h 5029200"/>
              <a:gd name="connsiteX7" fmla="*/ 0 w 5713413"/>
              <a:gd name="connsiteY7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713413" h="5029200">
                <a:moveTo>
                  <a:pt x="5327097" y="0"/>
                </a:moveTo>
                <a:lnTo>
                  <a:pt x="5713413" y="0"/>
                </a:lnTo>
                <a:lnTo>
                  <a:pt x="5713413" y="5029200"/>
                </a:lnTo>
                <a:lnTo>
                  <a:pt x="5327097" y="5029200"/>
                </a:lnTo>
                <a:close/>
                <a:moveTo>
                  <a:pt x="0" y="0"/>
                </a:moveTo>
                <a:lnTo>
                  <a:pt x="5313743" y="0"/>
                </a:lnTo>
                <a:lnTo>
                  <a:pt x="5313743" y="5029200"/>
                </a:lnTo>
                <a:lnTo>
                  <a:pt x="0" y="50292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6" name="Cornice 5">
            <a:extLst>
              <a:ext uri="{FF2B5EF4-FFF2-40B4-BE49-F238E27FC236}">
                <a16:creationId xmlns:a16="http://schemas.microsoft.com/office/drawing/2014/main" id="{7D7E927E-4F73-5579-4F1D-E13899DEEA0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9067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lonne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0" y="2153285"/>
            <a:ext cx="4953001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it-IT" sz="1800"/>
            </a:lvl1pPr>
            <a:lvl2pPr>
              <a:spcBef>
                <a:spcPts val="1000"/>
              </a:spcBef>
              <a:spcAft>
                <a:spcPts val="1200"/>
              </a:spcAft>
              <a:defRPr lang="it-IT" sz="1600"/>
            </a:lvl2pPr>
            <a:lvl3pPr>
              <a:spcBef>
                <a:spcPts val="1000"/>
              </a:spcBef>
              <a:spcAft>
                <a:spcPts val="1200"/>
              </a:spcAft>
              <a:defRPr lang="it-IT" sz="1400"/>
            </a:lvl3pPr>
            <a:lvl4pPr>
              <a:spcBef>
                <a:spcPts val="1000"/>
              </a:spcBef>
              <a:spcAft>
                <a:spcPts val="1200"/>
              </a:spcAft>
              <a:defRPr lang="it-IT" sz="1200"/>
            </a:lvl4pPr>
            <a:lvl5pPr>
              <a:spcBef>
                <a:spcPts val="1000"/>
              </a:spcBef>
              <a:spcAft>
                <a:spcPts val="1200"/>
              </a:spcAft>
              <a:defRPr lang="it-IT" sz="1200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3" name="Segnaposto contenuto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09360" y="2153285"/>
            <a:ext cx="5135880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it-IT" sz="1800"/>
            </a:lvl1pPr>
            <a:lvl2pPr>
              <a:spcBef>
                <a:spcPts val="1000"/>
              </a:spcBef>
              <a:spcAft>
                <a:spcPts val="1200"/>
              </a:spcAft>
              <a:defRPr lang="it-IT" sz="1600"/>
            </a:lvl2pPr>
            <a:lvl3pPr>
              <a:spcBef>
                <a:spcPts val="1000"/>
              </a:spcBef>
              <a:spcAft>
                <a:spcPts val="1200"/>
              </a:spcAft>
              <a:defRPr lang="it-IT" sz="1400"/>
            </a:lvl3pPr>
            <a:lvl4pPr>
              <a:spcBef>
                <a:spcPts val="1000"/>
              </a:spcBef>
              <a:spcAft>
                <a:spcPts val="1200"/>
              </a:spcAft>
              <a:defRPr lang="it-IT" sz="1200"/>
            </a:lvl4pPr>
            <a:lvl5pPr>
              <a:spcBef>
                <a:spcPts val="1000"/>
              </a:spcBef>
              <a:spcAft>
                <a:spcPts val="1200"/>
              </a:spcAft>
              <a:defRPr lang="it-IT" sz="1200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2" name="Cornice 1">
            <a:extLst>
              <a:ext uri="{FF2B5EF4-FFF2-40B4-BE49-F238E27FC236}">
                <a16:creationId xmlns:a16="http://schemas.microsoft.com/office/drawing/2014/main" id="{55D7E8F5-692D-24DD-0F8C-9563BA74AAF4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435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2 colonne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F2090F11-94D5-C2A6-0759-3E7541B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29640" y="485113"/>
            <a:ext cx="10515600" cy="1531525"/>
          </a:xfrm>
        </p:spPr>
        <p:txBody>
          <a:bodyPr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10F349F3-2C28-5A44-EDFC-75FD6CA95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634FD449-C6E0-CF8A-82B2-52438C952C0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929641" y="2153285"/>
            <a:ext cx="3261359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it-IT" sz="1800" b="1"/>
            </a:lvl1pPr>
            <a:lvl2pPr>
              <a:spcBef>
                <a:spcPts val="1000"/>
              </a:spcBef>
              <a:spcAft>
                <a:spcPts val="1200"/>
              </a:spcAft>
              <a:defRPr lang="it-IT" sz="1600" b="1"/>
            </a:lvl2pPr>
            <a:lvl3pPr>
              <a:spcBef>
                <a:spcPts val="1000"/>
              </a:spcBef>
              <a:spcAft>
                <a:spcPts val="1200"/>
              </a:spcAft>
              <a:defRPr lang="it-IT" sz="1400" b="1"/>
            </a:lvl3pPr>
            <a:lvl4pPr>
              <a:spcBef>
                <a:spcPts val="1000"/>
              </a:spcBef>
              <a:spcAft>
                <a:spcPts val="1200"/>
              </a:spcAft>
              <a:defRPr lang="it-IT" sz="1200" b="1"/>
            </a:lvl4pPr>
            <a:lvl5pPr>
              <a:spcBef>
                <a:spcPts val="1000"/>
              </a:spcBef>
              <a:spcAft>
                <a:spcPts val="1200"/>
              </a:spcAft>
              <a:defRPr lang="it-IT" sz="1200" b="1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13" name="Segnaposto contenuto 11">
            <a:extLst>
              <a:ext uri="{FF2B5EF4-FFF2-40B4-BE49-F238E27FC236}">
                <a16:creationId xmlns:a16="http://schemas.microsoft.com/office/drawing/2014/main" id="{F971E741-6253-D410-B562-50CA5976207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0560" y="2153285"/>
            <a:ext cx="6964680" cy="3500438"/>
          </a:xfrm>
        </p:spPr>
        <p:txBody>
          <a:bodyPr lIns="91440" rtlCol="0">
            <a:normAutofit/>
          </a:bodyPr>
          <a:lstStyle>
            <a:lvl1pPr>
              <a:spcBef>
                <a:spcPts val="1000"/>
              </a:spcBef>
              <a:spcAft>
                <a:spcPts val="1200"/>
              </a:spcAft>
              <a:defRPr lang="it-IT" sz="1800"/>
            </a:lvl1pPr>
            <a:lvl2pPr>
              <a:spcBef>
                <a:spcPts val="1000"/>
              </a:spcBef>
              <a:spcAft>
                <a:spcPts val="1200"/>
              </a:spcAft>
              <a:defRPr lang="it-IT" sz="1600"/>
            </a:lvl2pPr>
            <a:lvl3pPr>
              <a:spcBef>
                <a:spcPts val="1000"/>
              </a:spcBef>
              <a:spcAft>
                <a:spcPts val="1200"/>
              </a:spcAft>
              <a:defRPr lang="it-IT" sz="1400"/>
            </a:lvl3pPr>
            <a:lvl4pPr>
              <a:spcBef>
                <a:spcPts val="1000"/>
              </a:spcBef>
              <a:spcAft>
                <a:spcPts val="1200"/>
              </a:spcAft>
              <a:defRPr lang="it-IT" sz="1200"/>
            </a:lvl4pPr>
            <a:lvl5pPr>
              <a:spcBef>
                <a:spcPts val="1000"/>
              </a:spcBef>
              <a:spcAft>
                <a:spcPts val="1200"/>
              </a:spcAft>
              <a:defRPr lang="it-IT" sz="1200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2" name="Cornice 1">
            <a:extLst>
              <a:ext uri="{FF2B5EF4-FFF2-40B4-BE49-F238E27FC236}">
                <a16:creationId xmlns:a16="http://schemas.microsoft.com/office/drawing/2014/main" id="{5C0F1533-3810-C210-9B67-D2F4A1846C23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165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, immagine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olo 9">
            <a:extLst>
              <a:ext uri="{FF2B5EF4-FFF2-40B4-BE49-F238E27FC236}">
                <a16:creationId xmlns:a16="http://schemas.microsoft.com/office/drawing/2014/main" id="{E9C70371-D147-2B29-EAEB-B10A799D09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6169" y="614812"/>
            <a:ext cx="10359659" cy="1325563"/>
          </a:xfrm>
        </p:spPr>
        <p:txBody>
          <a:bodyPr rtlCol="0">
            <a:normAutofit/>
          </a:bodyPr>
          <a:lstStyle>
            <a:lvl1pPr>
              <a:defRPr lang="it-IT" sz="3600"/>
            </a:lvl1pPr>
          </a:lstStyle>
          <a:p>
            <a:pPr rtl="0"/>
            <a:r>
              <a:rPr lang="it-IT"/>
              <a:t>Fare clic per inserire il titolo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1C5AE226-98C6-70F4-8DED-59E8FE3040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367" y="2177378"/>
            <a:ext cx="5713413" cy="4669987"/>
          </a:xfrm>
          <a:custGeom>
            <a:avLst/>
            <a:gdLst>
              <a:gd name="connsiteX0" fmla="*/ 400038 w 5713413"/>
              <a:gd name="connsiteY0" fmla="*/ 0 h 4669987"/>
              <a:gd name="connsiteX1" fmla="*/ 5713413 w 5713413"/>
              <a:gd name="connsiteY1" fmla="*/ 0 h 4669987"/>
              <a:gd name="connsiteX2" fmla="*/ 5713413 w 5713413"/>
              <a:gd name="connsiteY2" fmla="*/ 4315224 h 4669987"/>
              <a:gd name="connsiteX3" fmla="*/ 400038 w 5713413"/>
              <a:gd name="connsiteY3" fmla="*/ 4315224 h 4669987"/>
              <a:gd name="connsiteX4" fmla="*/ 0 w 5713413"/>
              <a:gd name="connsiteY4" fmla="*/ 0 h 4669987"/>
              <a:gd name="connsiteX5" fmla="*/ 386684 w 5713413"/>
              <a:gd name="connsiteY5" fmla="*/ 0 h 4669987"/>
              <a:gd name="connsiteX6" fmla="*/ 386684 w 5713413"/>
              <a:gd name="connsiteY6" fmla="*/ 4328578 h 4669987"/>
              <a:gd name="connsiteX7" fmla="*/ 5713413 w 5713413"/>
              <a:gd name="connsiteY7" fmla="*/ 4328578 h 4669987"/>
              <a:gd name="connsiteX8" fmla="*/ 5713413 w 5713413"/>
              <a:gd name="connsiteY8" fmla="*/ 4669987 h 4669987"/>
              <a:gd name="connsiteX9" fmla="*/ 0 w 5713413"/>
              <a:gd name="connsiteY9" fmla="*/ 4669987 h 4669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713413" h="4669987">
                <a:moveTo>
                  <a:pt x="400038" y="0"/>
                </a:moveTo>
                <a:lnTo>
                  <a:pt x="5713413" y="0"/>
                </a:lnTo>
                <a:lnTo>
                  <a:pt x="5713413" y="4315224"/>
                </a:lnTo>
                <a:lnTo>
                  <a:pt x="400038" y="4315224"/>
                </a:lnTo>
                <a:close/>
                <a:moveTo>
                  <a:pt x="0" y="0"/>
                </a:moveTo>
                <a:lnTo>
                  <a:pt x="386684" y="0"/>
                </a:lnTo>
                <a:lnTo>
                  <a:pt x="386684" y="4328578"/>
                </a:lnTo>
                <a:lnTo>
                  <a:pt x="5713413" y="4328578"/>
                </a:lnTo>
                <a:lnTo>
                  <a:pt x="5713413" y="4669987"/>
                </a:lnTo>
                <a:lnTo>
                  <a:pt x="0" y="4669987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 lang="it-IT" sz="2000"/>
            </a:lvl1pPr>
          </a:lstStyle>
          <a:p>
            <a:pPr rtl="0"/>
            <a:r>
              <a:rPr lang="it-IT"/>
              <a:t>Fare clic sull'icona per inserire un'immagine</a:t>
            </a:r>
            <a:endParaRPr lang="it-IT" dirty="0"/>
          </a:p>
        </p:txBody>
      </p:sp>
      <p:sp>
        <p:nvSpPr>
          <p:cNvPr id="12" name="Segnaposto contenuto 11">
            <a:extLst>
              <a:ext uri="{FF2B5EF4-FFF2-40B4-BE49-F238E27FC236}">
                <a16:creationId xmlns:a16="http://schemas.microsoft.com/office/drawing/2014/main" id="{8EEA9034-22FD-3C2F-6A27-63638969802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75413" y="2153285"/>
            <a:ext cx="4799012" cy="3790315"/>
          </a:xfrm>
        </p:spPr>
        <p:txBody>
          <a:bodyPr rtlCol="0">
            <a:normAutofit/>
          </a:bodyPr>
          <a:lstStyle>
            <a:lvl1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it-IT" sz="2000"/>
            </a:lvl1pPr>
            <a:lvl2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it-IT" sz="1800"/>
            </a:lvl2pPr>
            <a:lvl3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it-IT" sz="1600"/>
            </a:lvl3pPr>
            <a:lvl4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it-IT" sz="1400"/>
            </a:lvl4pPr>
            <a:lvl5pPr>
              <a:lnSpc>
                <a:spcPct val="95000"/>
              </a:lnSpc>
              <a:spcBef>
                <a:spcPts val="1000"/>
              </a:spcBef>
              <a:spcAft>
                <a:spcPts val="1200"/>
              </a:spcAft>
              <a:defRPr lang="it-IT" sz="1400"/>
            </a:lvl5pPr>
          </a:lstStyle>
          <a:p>
            <a:pPr lvl="0" rtl="0"/>
            <a:r>
              <a:rPr lang="it-IT"/>
              <a:t>Fai clic per aggiungere contenuti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0C72AFED-AF5A-A2E9-0D36-388733BBE9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96000" y="0"/>
            <a:ext cx="6096000" cy="73674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378552E1-07B0-A631-78D3-D3C0E4C0CD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14400" y="61212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DD635B7F-3E76-4C66-6A5A-9156FCE3D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  <p:sp>
        <p:nvSpPr>
          <p:cNvPr id="7" name="Cornice 6">
            <a:extLst>
              <a:ext uri="{FF2B5EF4-FFF2-40B4-BE49-F238E27FC236}">
                <a16:creationId xmlns:a16="http://schemas.microsoft.com/office/drawing/2014/main" id="{7A42E613-3DCC-07A2-BA9B-74B13F28E591}"/>
              </a:ext>
            </a:extLst>
          </p:cNvPr>
          <p:cNvSpPr/>
          <p:nvPr userDrawn="1"/>
        </p:nvSpPr>
        <p:spPr>
          <a:xfrm>
            <a:off x="386317" y="352044"/>
            <a:ext cx="11419367" cy="6153912"/>
          </a:xfrm>
          <a:prstGeom prst="frame">
            <a:avLst>
              <a:gd name="adj1" fmla="val 217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3901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/>
              <a:t>Fare clic per modificare lo stile del titolo</a:t>
            </a:r>
            <a:endParaRPr lang="it-IT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/>
              <a:t>Fare clic per modificare lo stile del titolo</a:t>
            </a:r>
          </a:p>
          <a:p>
            <a:pPr lvl="1" rtl="0"/>
            <a:r>
              <a:rPr lang="it-IT"/>
              <a:t>Secondo livello</a:t>
            </a:r>
          </a:p>
          <a:p>
            <a:pPr lvl="2" rtl="0"/>
            <a:r>
              <a:rPr lang="it-IT"/>
              <a:t>Terzo livello</a:t>
            </a:r>
          </a:p>
          <a:p>
            <a:pPr lvl="3" rtl="0"/>
            <a:r>
              <a:rPr lang="it-IT"/>
              <a:t>Quarto livello</a:t>
            </a:r>
          </a:p>
          <a:p>
            <a:pPr lvl="4" rtl="0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it-IT" sz="120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it-IT"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  <p15:guide id="3" pos="1920" userDrawn="1">
          <p15:clr>
            <a:srgbClr val="F26B43"/>
          </p15:clr>
        </p15:guide>
        <p15:guide id="4" pos="5760" userDrawn="1">
          <p15:clr>
            <a:srgbClr val="F26B43"/>
          </p15:clr>
        </p15:guide>
        <p15:guide id="5" pos="7248" userDrawn="1">
          <p15:clr>
            <a:srgbClr val="F26B43"/>
          </p15:clr>
        </p15:guide>
        <p15:guide id="6" pos="4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egnaposto immagine 9">
            <a:extLst>
              <a:ext uri="{FF2B5EF4-FFF2-40B4-BE49-F238E27FC236}">
                <a16:creationId xmlns:a16="http://schemas.microsoft.com/office/drawing/2014/main" id="{C5E399AE-C2DC-0BE4-A179-9A726D23FFC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alphaModFix/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9130"/>
                    </a14:imgEffect>
                    <a14:imgEffect>
                      <a14:saturation sat="244000"/>
                    </a14:imgEffect>
                  </a14:imgLayer>
                </a14:imgProps>
              </a:ext>
            </a:extLst>
          </a:blip>
          <a:srcRect t="13354" b="13354"/>
          <a:stretch/>
        </p:blipFill>
        <p:spPr>
          <a:xfrm>
            <a:off x="47206" y="0"/>
            <a:ext cx="12144794" cy="6858000"/>
          </a:xfrm>
          <a:effectLst>
            <a:outerShdw dir="5400000" algn="ctr" rotWithShape="0">
              <a:srgbClr val="000000">
                <a:alpha val="98000"/>
              </a:srgbClr>
            </a:outerShdw>
            <a:softEdge rad="0"/>
          </a:effectLst>
        </p:spPr>
      </p:pic>
      <p:sp>
        <p:nvSpPr>
          <p:cNvPr id="3" name="Titolo 2">
            <a:extLst>
              <a:ext uri="{FF2B5EF4-FFF2-40B4-BE49-F238E27FC236}">
                <a16:creationId xmlns:a16="http://schemas.microsoft.com/office/drawing/2014/main" id="{526ABF06-5491-8319-408F-AC9C03E64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5000" y="612475"/>
            <a:ext cx="5568859" cy="3079029"/>
          </a:xfrm>
        </p:spPr>
        <p:txBody>
          <a:bodyPr rtlCol="0">
            <a:normAutofit fontScale="90000"/>
          </a:bodyPr>
          <a:lstStyle>
            <a:defPPr>
              <a:defRPr lang="it-IT"/>
            </a:defPPr>
          </a:lstStyle>
          <a:p>
            <a:pPr rtl="0"/>
            <a:r>
              <a:rPr lang="it-IT" dirty="0">
                <a:solidFill>
                  <a:schemeClr val="tx1"/>
                </a:solidFill>
              </a:rPr>
              <a:t>Analysis of </a:t>
            </a:r>
            <a:r>
              <a:rPr lang="it-IT" dirty="0" err="1">
                <a:solidFill>
                  <a:schemeClr val="tx1"/>
                </a:solidFill>
              </a:rPr>
              <a:t>Thematica</a:t>
            </a:r>
            <a:r>
              <a:rPr lang="it-IT" dirty="0">
                <a:solidFill>
                  <a:schemeClr val="tx1"/>
                </a:solidFill>
              </a:rPr>
              <a:t> </a:t>
            </a:r>
            <a:r>
              <a:rPr lang="it-IT" dirty="0" err="1">
                <a:solidFill>
                  <a:schemeClr val="tx1"/>
                </a:solidFill>
              </a:rPr>
              <a:t>Crtitical</a:t>
            </a:r>
            <a:r>
              <a:rPr lang="it-IT" dirty="0">
                <a:solidFill>
                  <a:schemeClr val="tx1"/>
                </a:solidFill>
              </a:rPr>
              <a:t> Mass in the </a:t>
            </a:r>
            <a:r>
              <a:rPr lang="it-IT" dirty="0" err="1">
                <a:solidFill>
                  <a:schemeClr val="tx1"/>
                </a:solidFill>
              </a:rPr>
              <a:t>UNIMORE</a:t>
            </a:r>
            <a:r>
              <a:rPr lang="it-IT" dirty="0">
                <a:solidFill>
                  <a:schemeClr val="tx1"/>
                </a:solidFill>
              </a:rPr>
              <a:t> Knowledge </a:t>
            </a:r>
            <a:r>
              <a:rPr lang="it-IT" dirty="0" err="1">
                <a:solidFill>
                  <a:schemeClr val="tx1"/>
                </a:solidFill>
              </a:rPr>
              <a:t>Graph</a:t>
            </a:r>
            <a:endParaRPr lang="it-IT" dirty="0">
              <a:solidFill>
                <a:schemeClr val="tx1"/>
              </a:solidFill>
            </a:endParaRP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405A6B37-8EC6-AAF3-A805-53378C7E56D5}"/>
              </a:ext>
            </a:extLst>
          </p:cNvPr>
          <p:cNvSpPr txBox="1"/>
          <p:nvPr/>
        </p:nvSpPr>
        <p:spPr>
          <a:xfrm>
            <a:off x="8452635" y="3691504"/>
            <a:ext cx="29450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>
                <a:latin typeface="+mj-lt"/>
              </a:rPr>
              <a:t>Sofia Locicero</a:t>
            </a:r>
            <a:br>
              <a:rPr lang="it-IT" dirty="0">
                <a:latin typeface="+mj-lt"/>
              </a:rPr>
            </a:br>
            <a:r>
              <a:rPr lang="it-IT" dirty="0">
                <a:latin typeface="+mj-lt"/>
              </a:rPr>
              <a:t>282178@studenti.unimore.it</a:t>
            </a:r>
          </a:p>
        </p:txBody>
      </p:sp>
    </p:spTree>
    <p:extLst>
      <p:ext uri="{BB962C8B-B14F-4D97-AF65-F5344CB8AC3E}">
        <p14:creationId xmlns:p14="http://schemas.microsoft.com/office/powerpoint/2010/main" val="386508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87364034-5F15-4B68-638D-779A619AC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90" y="664914"/>
            <a:ext cx="10515600" cy="60254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Pubblicazioni, autori e collaborazioni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E93159D-E72A-4C5B-E9D2-18BA09A87C7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96990" y="2301875"/>
            <a:ext cx="4643410" cy="4022725"/>
          </a:xfrm>
        </p:spPr>
        <p:txBody>
          <a:bodyPr rtlCol="0">
            <a:normAutofit fontScale="25000" lnSpcReduction="20000"/>
          </a:bodyPr>
          <a:lstStyle>
            <a:defPPr>
              <a:defRPr lang="it-IT"/>
            </a:defPPr>
          </a:lstStyle>
          <a:p>
            <a:r>
              <a:rPr lang="it-IT" sz="7200" b="0" noProof="1">
                <a:solidFill>
                  <a:schemeClr val="tx1"/>
                </a:solidFill>
              </a:rPr>
              <a:t>La maggior parte </a:t>
            </a:r>
            <a:r>
              <a:rPr lang="it-IT" sz="7200" b="0" dirty="0">
                <a:solidFill>
                  <a:schemeClr val="tx1"/>
                </a:solidFill>
              </a:rPr>
              <a:t>delle categorie ha più collaborazioni</a:t>
            </a:r>
            <a:r>
              <a:rPr lang="it-IT" sz="7200" dirty="0">
                <a:solidFill>
                  <a:schemeClr val="tx1"/>
                </a:solidFill>
              </a:rPr>
              <a:t> locali </a:t>
            </a:r>
            <a:r>
              <a:rPr lang="it-IT" sz="7200" b="0" dirty="0">
                <a:solidFill>
                  <a:schemeClr val="tx1"/>
                </a:solidFill>
              </a:rPr>
              <a:t>che</a:t>
            </a:r>
            <a:r>
              <a:rPr lang="it-IT" sz="7200" dirty="0">
                <a:solidFill>
                  <a:schemeClr val="tx1"/>
                </a:solidFill>
              </a:rPr>
              <a:t> internazionali</a:t>
            </a:r>
            <a:r>
              <a:rPr lang="it-IT" sz="7200" b="0" dirty="0">
                <a:solidFill>
                  <a:schemeClr val="tx1"/>
                </a:solidFill>
              </a:rPr>
              <a:t>.</a:t>
            </a:r>
          </a:p>
          <a:p>
            <a:r>
              <a:rPr lang="it-IT" sz="7200" noProof="1">
                <a:solidFill>
                  <a:schemeClr val="tx1"/>
                </a:solidFill>
              </a:rPr>
              <a:t>Electrical and Electronic Engineering </a:t>
            </a:r>
            <a:r>
              <a:rPr lang="it-IT" sz="7200" b="0" noProof="1">
                <a:solidFill>
                  <a:schemeClr val="tx1"/>
                </a:solidFill>
              </a:rPr>
              <a:t>mostra il numero più alto di collaborazioni sia locali che internazionali (724 locali, 305 internazionali)</a:t>
            </a:r>
          </a:p>
          <a:p>
            <a:r>
              <a:rPr lang="it-IT" sz="7200" dirty="0">
                <a:solidFill>
                  <a:schemeClr val="tx1"/>
                </a:solidFill>
              </a:rPr>
              <a:t>General Medicine </a:t>
            </a:r>
            <a:r>
              <a:rPr lang="it-IT" sz="7200" b="0" dirty="0">
                <a:solidFill>
                  <a:schemeClr val="tx1"/>
                </a:solidFill>
              </a:rPr>
              <a:t>presenta il maggior numero di autori, ma prevalenza di collaborazioni locali (484 locali, 143 internazionali)</a:t>
            </a:r>
          </a:p>
          <a:p>
            <a:r>
              <a:rPr lang="it-IT" sz="7200" b="0" dirty="0">
                <a:solidFill>
                  <a:schemeClr val="tx1"/>
                </a:solidFill>
              </a:rPr>
              <a:t>I settori tecnici mostrano maggiore diffusione internazionale.</a:t>
            </a:r>
          </a:p>
          <a:p>
            <a:r>
              <a:rPr lang="it-IT" sz="7200" b="0" dirty="0">
                <a:solidFill>
                  <a:schemeClr val="tx1"/>
                </a:solidFill>
              </a:rPr>
              <a:t>Le scienze tecniche combinano alta produttività con reti di collaborazione internazionali, la medicina ha molti autori ma collaborazioni prevalentemente locali </a:t>
            </a:r>
          </a:p>
          <a:p>
            <a:pPr marL="0" indent="0">
              <a:buNone/>
            </a:pPr>
            <a:endParaRPr lang="it-IT" sz="7200" b="0" dirty="0">
              <a:solidFill>
                <a:schemeClr val="tx1"/>
              </a:solidFill>
            </a:endParaRPr>
          </a:p>
          <a:p>
            <a:pPr marL="0" indent="0" rtl="0">
              <a:buNone/>
            </a:pPr>
            <a:endParaRPr lang="it-IT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60AD58C6-6F47-0261-9611-E968042F55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10</a:t>
            </a:fld>
            <a:endParaRPr lang="it-IT" dirty="0"/>
          </a:p>
        </p:txBody>
      </p:sp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3E130B89-5A58-731D-A884-A013894D8E86}"/>
              </a:ext>
            </a:extLst>
          </p:cNvPr>
          <p:cNvPicPr>
            <a:picLocks noGrp="1" noChangeAspect="1"/>
          </p:cNvPicPr>
          <p:nvPr>
            <p:ph sz="quarter" idx="11"/>
          </p:nvPr>
        </p:nvPicPr>
        <p:blipFill>
          <a:blip r:embed="rId3"/>
          <a:stretch>
            <a:fillRect/>
          </a:stretch>
        </p:blipFill>
        <p:spPr>
          <a:xfrm>
            <a:off x="6354790" y="1665171"/>
            <a:ext cx="5090450" cy="4226644"/>
          </a:xfr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E3509DA-8B41-D369-20A6-C40D3C8A036B}"/>
              </a:ext>
            </a:extLst>
          </p:cNvPr>
          <p:cNvSpPr txBox="1"/>
          <p:nvPr/>
        </p:nvSpPr>
        <p:spPr>
          <a:xfrm>
            <a:off x="1005550" y="1016000"/>
            <a:ext cx="50904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IT" dirty="0"/>
          </a:p>
          <a:p>
            <a:r>
              <a:rPr lang="it-IT" dirty="0"/>
              <a:t>Il grafico riportato confronta pubblicazioni totali, collaborazioni locali e internazionali e autori coinvolti per ciascuna categoria considerata </a:t>
            </a:r>
          </a:p>
        </p:txBody>
      </p:sp>
    </p:spTree>
    <p:extLst>
      <p:ext uri="{BB962C8B-B14F-4D97-AF65-F5344CB8AC3E}">
        <p14:creationId xmlns:p14="http://schemas.microsoft.com/office/powerpoint/2010/main" val="3030076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olo 8">
            <a:extLst>
              <a:ext uri="{FF2B5EF4-FFF2-40B4-BE49-F238E27FC236}">
                <a16:creationId xmlns:a16="http://schemas.microsoft.com/office/drawing/2014/main" id="{3B5244AC-D906-A60B-5023-D0289CF4F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6169" y="614812"/>
            <a:ext cx="10359659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Impatto scientifico: citazioni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F3F9FB22-CA85-FC72-AA81-4708F62AB6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75413" y="2153285"/>
            <a:ext cx="4799012" cy="3790315"/>
          </a:xfrm>
        </p:spPr>
        <p:txBody>
          <a:bodyPr rtlCol="0">
            <a:normAutofit lnSpcReduction="10000"/>
          </a:bodyPr>
          <a:lstStyle>
            <a:defPPr>
              <a:defRPr lang="it-IT"/>
            </a:defPPr>
          </a:lstStyle>
          <a:p>
            <a:pPr marL="0" indent="0" rtl="0">
              <a:buNone/>
            </a:pPr>
            <a:r>
              <a:rPr lang="it-IT" dirty="0">
                <a:solidFill>
                  <a:schemeClr val="tx1"/>
                </a:solidFill>
              </a:rPr>
              <a:t>Il grafico riporta la </a:t>
            </a:r>
            <a:r>
              <a:rPr lang="it-IT" b="1" dirty="0">
                <a:solidFill>
                  <a:schemeClr val="tx1"/>
                </a:solidFill>
              </a:rPr>
              <a:t>distribuzione delle citazioni </a:t>
            </a:r>
            <a:r>
              <a:rPr lang="it-IT" dirty="0">
                <a:solidFill>
                  <a:schemeClr val="tx1"/>
                </a:solidFill>
              </a:rPr>
              <a:t>per le categorie principali.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Le categorie con più pubblicazioni non sempre hanno i documenti più citati. In alcune aree, singoli lavori ad alto impatto incidono fortemente sulle metriche complessive.</a:t>
            </a:r>
          </a:p>
          <a:p>
            <a:pPr marL="0" indent="0">
              <a:buNone/>
            </a:pPr>
            <a:r>
              <a:rPr lang="it-IT" dirty="0">
                <a:solidFill>
                  <a:schemeClr val="tx1"/>
                </a:solidFill>
              </a:rPr>
              <a:t>Alcune aree (es. Biologia Cellulare e Cardiologia) hanno pochi documenti ma con altissimo numero di citazioni, fino a oltre 4.000.</a:t>
            </a:r>
            <a:br>
              <a:rPr lang="it-IT" dirty="0"/>
            </a:b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3D8CC2E-BB8C-CF5A-C460-C662927C06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11</a:t>
            </a:fld>
            <a:endParaRPr lang="it-IT" dirty="0"/>
          </a:p>
        </p:txBody>
      </p:sp>
      <p:pic>
        <p:nvPicPr>
          <p:cNvPr id="7" name="Segnaposto immagine 6" descr="Immagine che contiene testo, diagramma, linea, Parallelo&#10;&#10;Il contenuto generato dall'IA potrebbe non essere corretto.">
            <a:extLst>
              <a:ext uri="{FF2B5EF4-FFF2-40B4-BE49-F238E27FC236}">
                <a16:creationId xmlns:a16="http://schemas.microsoft.com/office/drawing/2014/main" id="{D32B22DF-1CF7-6952-7B31-41E7F53FF46F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" r="472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7541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EF1CDD4-ED38-97EE-47BD-02A43D9DC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Impatto scientifico: H-index 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58A7306-19BA-C336-1AF3-8BE18A797D2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it-IT" dirty="0">
                <a:solidFill>
                  <a:schemeClr val="tx1"/>
                </a:solidFill>
              </a:rPr>
              <a:t>L’H-index è stato calcolato per </a:t>
            </a:r>
            <a:r>
              <a:rPr lang="it-IT" b="1" dirty="0">
                <a:solidFill>
                  <a:schemeClr val="tx1"/>
                </a:solidFill>
              </a:rPr>
              <a:t>singoli autori e tra co-autori.</a:t>
            </a:r>
          </a:p>
          <a:p>
            <a:r>
              <a:rPr lang="it-IT" dirty="0">
                <a:solidFill>
                  <a:schemeClr val="tx1"/>
                </a:solidFill>
              </a:rPr>
              <a:t>I ricercatori con H-index più alto (38–39) contribuiscono in modo significativo alla visibilità dell’ateneo.</a:t>
            </a:r>
          </a:p>
          <a:p>
            <a:r>
              <a:rPr lang="it-IT" dirty="0">
                <a:solidFill>
                  <a:schemeClr val="tx1"/>
                </a:solidFill>
              </a:rPr>
              <a:t>Gli autori con valori di H-index più elevati tendono a mostrare un elevato numero di collaborazioni internazionali, suggerendo una </a:t>
            </a:r>
            <a:r>
              <a:rPr lang="it-IT" b="1" dirty="0">
                <a:solidFill>
                  <a:schemeClr val="tx1"/>
                </a:solidFill>
              </a:rPr>
              <a:t>relazione positiva</a:t>
            </a:r>
            <a:r>
              <a:rPr lang="it-IT" dirty="0">
                <a:solidFill>
                  <a:schemeClr val="tx1"/>
                </a:solidFill>
              </a:rPr>
              <a:t> tra collaborazioni internazionali e impatto scientifico (H-index).</a:t>
            </a:r>
          </a:p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07CDF5-E0C3-BD40-EE3B-11CBD6D30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smtClean="0"/>
              <a:pPr rtl="0"/>
              <a:t>12</a:t>
            </a:fld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EB6131A-3C20-632C-6D84-02AE982233C3}"/>
              </a:ext>
            </a:extLst>
          </p:cNvPr>
          <p:cNvSpPr txBox="1"/>
          <p:nvPr/>
        </p:nvSpPr>
        <p:spPr>
          <a:xfrm>
            <a:off x="522515" y="1685201"/>
            <a:ext cx="595289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it-IT" sz="1600" dirty="0">
                <a:solidFill>
                  <a:srgbClr val="92D050"/>
                </a:solidFill>
                <a:effectLst/>
              </a:rPr>
              <a:t>match</a:t>
            </a:r>
            <a:r>
              <a:rPr lang="it-IT" sz="1600" dirty="0">
                <a:effectLst/>
              </a:rPr>
              <a:t> (</a:t>
            </a:r>
            <a:r>
              <a:rPr lang="it-IT" sz="1600" dirty="0" err="1">
                <a:effectLst/>
              </a:rPr>
              <a:t>a:Author</a:t>
            </a:r>
            <a:r>
              <a:rPr lang="it-IT" sz="1600" dirty="0">
                <a:effectLst/>
              </a:rPr>
              <a:t>)-[:WRITE]-&gt;(</a:t>
            </a:r>
            <a:r>
              <a:rPr lang="it-IT" sz="1600" dirty="0" err="1">
                <a:effectLst/>
              </a:rPr>
              <a:t>d:Document</a:t>
            </a:r>
            <a:r>
              <a:rPr lang="it-IT" sz="1600" dirty="0">
                <a:effectLst/>
              </a:rPr>
              <a:t>)</a:t>
            </a:r>
          </a:p>
          <a:p>
            <a:pPr>
              <a:buNone/>
            </a:pPr>
            <a:r>
              <a:rPr lang="it-IT" sz="1600" dirty="0">
                <a:solidFill>
                  <a:srgbClr val="92D050"/>
                </a:solidFill>
                <a:effectLst/>
              </a:rPr>
              <a:t>match</a:t>
            </a:r>
            <a:r>
              <a:rPr lang="it-IT" sz="1600" dirty="0">
                <a:effectLst/>
              </a:rPr>
              <a:t> (a)-[:</a:t>
            </a:r>
            <a:r>
              <a:rPr lang="it-IT" sz="1600" dirty="0" err="1">
                <a:effectLst/>
              </a:rPr>
              <a:t>WORKS_IN</a:t>
            </a:r>
            <a:r>
              <a:rPr lang="it-IT" sz="1600" dirty="0">
                <a:effectLst/>
              </a:rPr>
              <a:t>]-(</a:t>
            </a:r>
            <a:r>
              <a:rPr lang="it-IT" sz="1600" dirty="0" err="1">
                <a:effectLst/>
              </a:rPr>
              <a:t>dep:Department</a:t>
            </a:r>
            <a:r>
              <a:rPr lang="it-IT" sz="1600" dirty="0">
                <a:effectLst/>
              </a:rPr>
              <a:t>)</a:t>
            </a:r>
          </a:p>
          <a:p>
            <a:pPr>
              <a:buNone/>
            </a:pPr>
            <a:r>
              <a:rPr lang="it-IT" sz="1600" dirty="0">
                <a:solidFill>
                  <a:srgbClr val="92D050"/>
                </a:solidFill>
                <a:effectLst/>
              </a:rPr>
              <a:t>with</a:t>
            </a:r>
            <a:r>
              <a:rPr lang="it-IT" sz="1600" dirty="0">
                <a:effectLst/>
              </a:rPr>
              <a:t> a, </a:t>
            </a:r>
            <a:r>
              <a:rPr lang="it-IT" sz="1600" dirty="0" err="1">
                <a:solidFill>
                  <a:srgbClr val="92D050"/>
                </a:solidFill>
                <a:effectLst/>
              </a:rPr>
              <a:t>collect</a:t>
            </a:r>
            <a:r>
              <a:rPr lang="it-IT" sz="1600" dirty="0">
                <a:effectLst/>
              </a:rPr>
              <a:t>(</a:t>
            </a:r>
            <a:r>
              <a:rPr lang="it-IT" sz="1600" dirty="0" err="1">
                <a:effectLst/>
              </a:rPr>
              <a:t>toInteger</a:t>
            </a:r>
            <a:r>
              <a:rPr lang="it-IT" sz="1600" dirty="0">
                <a:effectLst/>
              </a:rPr>
              <a:t>(</a:t>
            </a:r>
            <a:r>
              <a:rPr lang="it-IT" sz="1600" dirty="0" err="1">
                <a:effectLst/>
              </a:rPr>
              <a:t>d.N_Cit_NoSelf</a:t>
            </a:r>
            <a:r>
              <a:rPr lang="it-IT" sz="1600" dirty="0">
                <a:effectLst/>
              </a:rPr>
              <a:t>)) </a:t>
            </a:r>
            <a:r>
              <a:rPr lang="it-IT" sz="1600" dirty="0" err="1">
                <a:effectLst/>
              </a:rPr>
              <a:t>as</a:t>
            </a:r>
            <a:r>
              <a:rPr lang="it-IT" sz="1600" dirty="0">
                <a:effectLst/>
              </a:rPr>
              <a:t> citazioni</a:t>
            </a:r>
          </a:p>
          <a:p>
            <a:pPr>
              <a:buNone/>
            </a:pPr>
            <a:r>
              <a:rPr lang="it-IT" sz="1600" dirty="0" err="1">
                <a:solidFill>
                  <a:srgbClr val="92D050"/>
                </a:solidFill>
                <a:effectLst/>
              </a:rPr>
              <a:t>unwind</a:t>
            </a:r>
            <a:r>
              <a:rPr lang="it-IT" sz="1600" dirty="0">
                <a:effectLst/>
              </a:rPr>
              <a:t> range(1, size(citazioni)) AS i</a:t>
            </a:r>
          </a:p>
          <a:p>
            <a:pPr>
              <a:buNone/>
            </a:pPr>
            <a:r>
              <a:rPr lang="it-IT" sz="1600" dirty="0">
                <a:solidFill>
                  <a:srgbClr val="92D050"/>
                </a:solidFill>
                <a:effectLst/>
              </a:rPr>
              <a:t>with</a:t>
            </a:r>
            <a:r>
              <a:rPr lang="it-IT" sz="1600" dirty="0">
                <a:effectLst/>
              </a:rPr>
              <a:t> a, citazioni, i</a:t>
            </a:r>
          </a:p>
          <a:p>
            <a:pPr>
              <a:buNone/>
            </a:pPr>
            <a:r>
              <a:rPr lang="it-IT" sz="1600" dirty="0" err="1">
                <a:solidFill>
                  <a:srgbClr val="92D050"/>
                </a:solidFill>
                <a:effectLst/>
              </a:rPr>
              <a:t>where</a:t>
            </a:r>
            <a:r>
              <a:rPr lang="it-IT" sz="1600" dirty="0">
                <a:effectLst/>
              </a:rPr>
              <a:t> size([c </a:t>
            </a:r>
            <a:r>
              <a:rPr lang="it-IT" sz="1600" dirty="0"/>
              <a:t>in</a:t>
            </a:r>
            <a:r>
              <a:rPr lang="it-IT" sz="1600" dirty="0">
                <a:effectLst/>
              </a:rPr>
              <a:t> citazioni </a:t>
            </a:r>
            <a:r>
              <a:rPr lang="it-IT" sz="1600" dirty="0" err="1">
                <a:solidFill>
                  <a:srgbClr val="92D050"/>
                </a:solidFill>
                <a:effectLst/>
              </a:rPr>
              <a:t>where</a:t>
            </a:r>
            <a:r>
              <a:rPr lang="it-IT" sz="1600" dirty="0">
                <a:effectLst/>
              </a:rPr>
              <a:t> c &gt;= i]) &gt;= i</a:t>
            </a:r>
          </a:p>
          <a:p>
            <a:pPr>
              <a:buNone/>
            </a:pPr>
            <a:r>
              <a:rPr lang="it-IT" sz="1600" dirty="0">
                <a:solidFill>
                  <a:srgbClr val="92D050"/>
                </a:solidFill>
              </a:rPr>
              <a:t>with</a:t>
            </a:r>
            <a:r>
              <a:rPr lang="it-IT" sz="1600" dirty="0">
                <a:effectLst/>
              </a:rPr>
              <a:t> a, max(i) </a:t>
            </a:r>
            <a:r>
              <a:rPr lang="it-IT" sz="1600" dirty="0" err="1"/>
              <a:t>as</a:t>
            </a:r>
            <a:r>
              <a:rPr lang="it-IT" sz="1600" dirty="0">
                <a:effectLst/>
              </a:rPr>
              <a:t> </a:t>
            </a:r>
            <a:r>
              <a:rPr lang="it-IT" sz="1600" dirty="0" err="1">
                <a:effectLst/>
              </a:rPr>
              <a:t>H_index</a:t>
            </a:r>
            <a:br>
              <a:rPr lang="it-IT" sz="1600" dirty="0">
                <a:effectLst/>
              </a:rPr>
            </a:br>
            <a:br>
              <a:rPr lang="it-IT" sz="1600" dirty="0">
                <a:effectLst/>
              </a:rPr>
            </a:br>
            <a:r>
              <a:rPr lang="it-IT" sz="1600" dirty="0">
                <a:solidFill>
                  <a:srgbClr val="92D050"/>
                </a:solidFill>
                <a:effectLst/>
              </a:rPr>
              <a:t>match</a:t>
            </a:r>
            <a:r>
              <a:rPr lang="it-IT" sz="1600" dirty="0">
                <a:effectLst/>
              </a:rPr>
              <a:t> (a)-[:WRITE]-&gt;(</a:t>
            </a:r>
            <a:r>
              <a:rPr lang="it-IT" sz="1600" dirty="0" err="1">
                <a:effectLst/>
              </a:rPr>
              <a:t>d:Document</a:t>
            </a:r>
            <a:r>
              <a:rPr lang="it-IT" sz="1600" dirty="0">
                <a:effectLst/>
              </a:rPr>
              <a:t>)</a:t>
            </a:r>
          </a:p>
          <a:p>
            <a:pPr>
              <a:buNone/>
            </a:pPr>
            <a:r>
              <a:rPr lang="it-IT" sz="1600" dirty="0">
                <a:solidFill>
                  <a:srgbClr val="92D050"/>
                </a:solidFill>
              </a:rPr>
              <a:t>with</a:t>
            </a:r>
            <a:r>
              <a:rPr lang="it-IT" sz="1600" dirty="0">
                <a:effectLst/>
              </a:rPr>
              <a:t> a, </a:t>
            </a:r>
            <a:r>
              <a:rPr lang="it-IT" sz="1600" dirty="0" err="1">
                <a:effectLst/>
              </a:rPr>
              <a:t>H_index</a:t>
            </a:r>
            <a:r>
              <a:rPr lang="it-IT" sz="1600" dirty="0">
                <a:effectLst/>
              </a:rPr>
              <a:t>, d</a:t>
            </a:r>
          </a:p>
          <a:p>
            <a:pPr>
              <a:buNone/>
            </a:pPr>
            <a:r>
              <a:rPr lang="it-IT" sz="1600" dirty="0" err="1">
                <a:solidFill>
                  <a:srgbClr val="92D050"/>
                </a:solidFill>
                <a:effectLst/>
              </a:rPr>
              <a:t>return</a:t>
            </a:r>
            <a:r>
              <a:rPr lang="it-IT" sz="1600" dirty="0">
                <a:effectLst/>
              </a:rPr>
              <a:t> </a:t>
            </a:r>
            <a:r>
              <a:rPr lang="it-IT" sz="1600" dirty="0" err="1">
                <a:effectLst/>
              </a:rPr>
              <a:t>a.Author_name</a:t>
            </a:r>
            <a:r>
              <a:rPr lang="it-IT" sz="1600" dirty="0">
                <a:effectLst/>
              </a:rPr>
              <a:t> </a:t>
            </a:r>
            <a:r>
              <a:rPr lang="it-IT" sz="1600" dirty="0" err="1"/>
              <a:t>as</a:t>
            </a:r>
            <a:r>
              <a:rPr lang="it-IT" sz="1600" dirty="0">
                <a:effectLst/>
              </a:rPr>
              <a:t> autore,</a:t>
            </a:r>
          </a:p>
          <a:p>
            <a:pPr>
              <a:buNone/>
            </a:pPr>
            <a:r>
              <a:rPr lang="it-IT" sz="1600" dirty="0">
                <a:effectLst/>
              </a:rPr>
              <a:t>       </a:t>
            </a:r>
            <a:r>
              <a:rPr lang="it-IT" sz="1600" dirty="0" err="1">
                <a:effectLst/>
              </a:rPr>
              <a:t>H_index</a:t>
            </a:r>
            <a:r>
              <a:rPr lang="it-IT" sz="1600" dirty="0">
                <a:effectLst/>
              </a:rPr>
              <a:t>,</a:t>
            </a:r>
          </a:p>
          <a:p>
            <a:pPr>
              <a:buNone/>
            </a:pPr>
            <a:r>
              <a:rPr lang="it-IT" sz="1600" dirty="0">
                <a:effectLst/>
              </a:rPr>
              <a:t>       </a:t>
            </a:r>
            <a:r>
              <a:rPr lang="it-IT" sz="1600" dirty="0"/>
              <a:t>sum</a:t>
            </a:r>
            <a:r>
              <a:rPr lang="it-IT" sz="1600" dirty="0">
                <a:effectLst/>
              </a:rPr>
              <a:t>(</a:t>
            </a:r>
            <a:r>
              <a:rPr lang="it-IT" sz="1600" dirty="0" err="1">
                <a:solidFill>
                  <a:srgbClr val="92D050"/>
                </a:solidFill>
                <a:effectLst/>
              </a:rPr>
              <a:t>count</a:t>
            </a:r>
            <a:r>
              <a:rPr lang="it-IT" sz="1600" dirty="0">
                <a:effectLst/>
              </a:rPr>
              <a:t> { </a:t>
            </a:r>
            <a:r>
              <a:rPr lang="it-IT" sz="1600" dirty="0">
                <a:solidFill>
                  <a:srgbClr val="92D050"/>
                </a:solidFill>
                <a:effectLst/>
              </a:rPr>
              <a:t>match</a:t>
            </a:r>
            <a:r>
              <a:rPr lang="it-IT" sz="1600" dirty="0">
                <a:effectLst/>
              </a:rPr>
              <a:t> (d)-[:</a:t>
            </a:r>
            <a:r>
              <a:rPr lang="it-IT" sz="1600" dirty="0" err="1">
                <a:effectLst/>
              </a:rPr>
              <a:t>HAS_COLLABORATION</a:t>
            </a:r>
            <a:r>
              <a:rPr lang="it-IT" sz="1600" dirty="0">
                <a:effectLst/>
              </a:rPr>
              <a:t>]-&gt;() </a:t>
            </a:r>
            <a:r>
              <a:rPr lang="it-IT" sz="1600" dirty="0" err="1">
                <a:solidFill>
                  <a:srgbClr val="92D050"/>
                </a:solidFill>
              </a:rPr>
              <a:t>return</a:t>
            </a:r>
            <a:r>
              <a:rPr lang="it-IT" sz="1600" dirty="0">
                <a:effectLst/>
              </a:rPr>
              <a:t> 1 }) AS </a:t>
            </a:r>
            <a:r>
              <a:rPr lang="it-IT" sz="1600" dirty="0" err="1">
                <a:effectLst/>
              </a:rPr>
              <a:t>local_collab</a:t>
            </a:r>
            <a:r>
              <a:rPr lang="it-IT" sz="1600" dirty="0">
                <a:effectLst/>
              </a:rPr>
              <a:t>, //somma su tutti i doc scritti da </a:t>
            </a:r>
            <a:r>
              <a:rPr lang="it-IT" sz="1600" dirty="0" err="1">
                <a:effectLst/>
              </a:rPr>
              <a:t>utore</a:t>
            </a:r>
            <a:r>
              <a:rPr lang="it-IT" sz="1600" dirty="0">
                <a:effectLst/>
              </a:rPr>
              <a:t> </a:t>
            </a:r>
          </a:p>
          <a:p>
            <a:pPr>
              <a:buNone/>
            </a:pPr>
            <a:r>
              <a:rPr lang="it-IT" sz="1600" dirty="0">
                <a:effectLst/>
              </a:rPr>
              <a:t>       </a:t>
            </a:r>
            <a:r>
              <a:rPr lang="it-IT" sz="1600" dirty="0">
                <a:solidFill>
                  <a:srgbClr val="92D050"/>
                </a:solidFill>
                <a:effectLst/>
              </a:rPr>
              <a:t>sum</a:t>
            </a:r>
            <a:r>
              <a:rPr lang="it-IT" sz="1600" dirty="0">
                <a:effectLst/>
              </a:rPr>
              <a:t>(</a:t>
            </a:r>
            <a:r>
              <a:rPr lang="it-IT" sz="1600" dirty="0" err="1">
                <a:solidFill>
                  <a:srgbClr val="92D050"/>
                </a:solidFill>
                <a:effectLst/>
              </a:rPr>
              <a:t>count</a:t>
            </a:r>
            <a:r>
              <a:rPr lang="it-IT" sz="1600" dirty="0">
                <a:effectLst/>
              </a:rPr>
              <a:t> { </a:t>
            </a:r>
            <a:r>
              <a:rPr lang="it-IT" sz="1600" dirty="0">
                <a:solidFill>
                  <a:srgbClr val="92D050"/>
                </a:solidFill>
                <a:effectLst/>
              </a:rPr>
              <a:t>match</a:t>
            </a:r>
            <a:r>
              <a:rPr lang="it-IT" sz="1600" dirty="0">
                <a:effectLst/>
              </a:rPr>
              <a:t> (d)-[:</a:t>
            </a:r>
            <a:r>
              <a:rPr lang="it-IT" sz="1600" dirty="0" err="1">
                <a:effectLst/>
              </a:rPr>
              <a:t>HAS_INTERNATIONAL_COLLABORATION</a:t>
            </a:r>
            <a:r>
              <a:rPr lang="it-IT" sz="1600" dirty="0">
                <a:effectLst/>
              </a:rPr>
              <a:t>]-&gt;() </a:t>
            </a:r>
            <a:r>
              <a:rPr lang="it-IT" sz="1600" dirty="0" err="1">
                <a:solidFill>
                  <a:srgbClr val="92D050"/>
                </a:solidFill>
                <a:effectLst/>
              </a:rPr>
              <a:t>return</a:t>
            </a:r>
            <a:r>
              <a:rPr lang="it-IT" sz="1600" dirty="0">
                <a:effectLst/>
              </a:rPr>
              <a:t> 1 }) </a:t>
            </a:r>
            <a:r>
              <a:rPr lang="it-IT" sz="1600" dirty="0" err="1"/>
              <a:t>as</a:t>
            </a:r>
            <a:r>
              <a:rPr lang="it-IT" sz="1600" dirty="0"/>
              <a:t> </a:t>
            </a:r>
            <a:r>
              <a:rPr lang="it-IT" sz="1600" dirty="0" err="1">
                <a:effectLst/>
              </a:rPr>
              <a:t>international_collab</a:t>
            </a:r>
            <a:endParaRPr lang="it-IT" sz="1600" dirty="0">
              <a:effectLst/>
            </a:endParaRPr>
          </a:p>
          <a:p>
            <a:pPr>
              <a:buNone/>
            </a:pPr>
            <a:r>
              <a:rPr lang="it-IT" sz="1600" dirty="0" err="1">
                <a:solidFill>
                  <a:srgbClr val="92D050"/>
                </a:solidFill>
              </a:rPr>
              <a:t>order</a:t>
            </a:r>
            <a:r>
              <a:rPr lang="it-IT" sz="1600" dirty="0">
                <a:solidFill>
                  <a:srgbClr val="92D050"/>
                </a:solidFill>
              </a:rPr>
              <a:t> by</a:t>
            </a:r>
            <a:r>
              <a:rPr lang="it-IT" sz="1600" dirty="0">
                <a:solidFill>
                  <a:srgbClr val="92D050"/>
                </a:solidFill>
                <a:effectLst/>
              </a:rPr>
              <a:t> </a:t>
            </a:r>
            <a:r>
              <a:rPr lang="it-IT" sz="1600" dirty="0" err="1">
                <a:effectLst/>
              </a:rPr>
              <a:t>H_index</a:t>
            </a:r>
            <a:r>
              <a:rPr lang="it-IT" sz="1600" dirty="0">
                <a:effectLst/>
              </a:rPr>
              <a:t> </a:t>
            </a:r>
            <a:r>
              <a:rPr lang="it-IT" sz="1600" dirty="0" err="1">
                <a:solidFill>
                  <a:srgbClr val="92D050"/>
                </a:solidFill>
                <a:effectLst/>
              </a:rPr>
              <a:t>desc</a:t>
            </a:r>
            <a:r>
              <a:rPr lang="it-IT" sz="1600" dirty="0">
                <a:effectLst/>
              </a:rPr>
              <a:t>, </a:t>
            </a:r>
            <a:r>
              <a:rPr lang="it-IT" sz="1600" dirty="0" err="1">
                <a:effectLst/>
              </a:rPr>
              <a:t>international_collab</a:t>
            </a:r>
            <a:r>
              <a:rPr lang="it-IT" sz="1600" dirty="0">
                <a:effectLst/>
              </a:rPr>
              <a:t> </a:t>
            </a:r>
            <a:r>
              <a:rPr lang="it-IT" sz="1600" dirty="0" err="1">
                <a:solidFill>
                  <a:srgbClr val="92D050"/>
                </a:solidFill>
              </a:rPr>
              <a:t>desc</a:t>
            </a:r>
            <a:endParaRPr lang="it-IT" sz="1600" dirty="0">
              <a:solidFill>
                <a:srgbClr val="92D050"/>
              </a:solidFill>
              <a:effectLst/>
            </a:endParaRPr>
          </a:p>
          <a:p>
            <a:pPr>
              <a:buNone/>
            </a:pPr>
            <a:r>
              <a:rPr lang="it-IT" sz="1600" dirty="0" err="1">
                <a:solidFill>
                  <a:srgbClr val="92D050"/>
                </a:solidFill>
                <a:effectLst/>
              </a:rPr>
              <a:t>limit</a:t>
            </a:r>
            <a:r>
              <a:rPr lang="it-IT" sz="1600" dirty="0">
                <a:effectLst/>
              </a:rPr>
              <a:t> 20;</a:t>
            </a:r>
          </a:p>
          <a:p>
            <a:pPr>
              <a:buNone/>
            </a:pPr>
            <a:br>
              <a:rPr lang="it-IT" sz="1600" dirty="0">
                <a:effectLst/>
              </a:rPr>
            </a:br>
            <a:endParaRPr lang="it-IT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59253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34BD12-6F08-3DE2-23F2-BCAB26992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Evoluzione temporale delle pubblicazioni </a:t>
            </a:r>
          </a:p>
        </p:txBody>
      </p:sp>
      <p:graphicFrame>
        <p:nvGraphicFramePr>
          <p:cNvPr id="8" name="Segnaposto contenuto 7">
            <a:extLst>
              <a:ext uri="{FF2B5EF4-FFF2-40B4-BE49-F238E27FC236}">
                <a16:creationId xmlns:a16="http://schemas.microsoft.com/office/drawing/2014/main" id="{6F68B179-2E95-0DD8-E80E-53600AE48EB9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3726845338"/>
              </p:ext>
            </p:extLst>
          </p:nvPr>
        </p:nvGraphicFramePr>
        <p:xfrm>
          <a:off x="6095998" y="1940375"/>
          <a:ext cx="5178425" cy="415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5C39C76-F995-C012-5FC8-9E2294D63D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smtClean="0"/>
              <a:pPr rtl="0"/>
              <a:t>13</a:t>
            </a:fld>
            <a:endParaRPr lang="it-IT" dirty="0"/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D7CD24C9-763A-ED5D-AFCA-593FDF5DF2E2}"/>
              </a:ext>
            </a:extLst>
          </p:cNvPr>
          <p:cNvSpPr txBox="1"/>
          <p:nvPr/>
        </p:nvSpPr>
        <p:spPr>
          <a:xfrm>
            <a:off x="916169" y="2184154"/>
            <a:ext cx="45974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L’analisi per anno e categoria mostra aree </a:t>
            </a:r>
            <a:r>
              <a:rPr lang="it-IT" b="1" dirty="0"/>
              <a:t>consolidate</a:t>
            </a:r>
            <a:r>
              <a:rPr lang="it-IT" dirty="0"/>
              <a:t> (Ingegneria, Computer Science) e aree </a:t>
            </a:r>
            <a:r>
              <a:rPr lang="it-IT" b="1" dirty="0"/>
              <a:t>in forte crescita</a:t>
            </a:r>
            <a:r>
              <a:rPr lang="it-IT" dirty="0"/>
              <a:t> (Medicina, </a:t>
            </a:r>
            <a:r>
              <a:rPr lang="it-IT" dirty="0" err="1"/>
              <a:t>Material</a:t>
            </a:r>
            <a:r>
              <a:rPr lang="it-IT" dirty="0"/>
              <a:t> Science).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General Medicine cresce da 51 pubblicazioni (2017) a 179 (2021).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General </a:t>
            </a:r>
            <a:r>
              <a:rPr lang="it-IT" dirty="0" err="1"/>
              <a:t>Materials</a:t>
            </a:r>
            <a:r>
              <a:rPr lang="it-IT" dirty="0"/>
              <a:t> Science più che raddoppia nello stesso periodo (62 → 155).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Le aree ingegneristiche mantengono un output costante e alto nel tempo.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COVID-19 contribuisce significativamente all’aumento delle pubblicazioni mediche nel 2020–2021.</a:t>
            </a:r>
          </a:p>
        </p:txBody>
      </p:sp>
    </p:spTree>
    <p:extLst>
      <p:ext uri="{BB962C8B-B14F-4D97-AF65-F5344CB8AC3E}">
        <p14:creationId xmlns:p14="http://schemas.microsoft.com/office/powerpoint/2010/main" val="167545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09E21A35-90B9-F235-7F48-11B56D97F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9" y="598947"/>
            <a:ext cx="10515600" cy="1325563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Conclusioni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6342BB7-ACF3-5240-804A-0BA9C5D19FF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29641" y="2153285"/>
            <a:ext cx="9954259" cy="3790310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r>
              <a:rPr lang="it-IT" sz="2000" dirty="0" err="1">
                <a:solidFill>
                  <a:schemeClr val="tx1"/>
                </a:solidFill>
              </a:rPr>
              <a:t>UNIMORE</a:t>
            </a:r>
            <a:r>
              <a:rPr lang="it-IT" sz="2000" dirty="0">
                <a:solidFill>
                  <a:schemeClr val="tx1"/>
                </a:solidFill>
              </a:rPr>
              <a:t> mostra punti di forza nelle scienze mediche e ingegneristiche, con reti produttive e collaborative. </a:t>
            </a:r>
          </a:p>
          <a:p>
            <a:r>
              <a:rPr lang="it-IT" sz="2000" dirty="0">
                <a:solidFill>
                  <a:schemeClr val="tx1"/>
                </a:solidFill>
              </a:rPr>
              <a:t>Le collaborazioni internazionali rafforzano l’impatto nelle aree tecniche, mentre la medicina coinvolge molti autori, soprattutto a livello locale.</a:t>
            </a:r>
          </a:p>
          <a:p>
            <a:r>
              <a:rPr lang="it-IT" sz="2000" dirty="0">
                <a:solidFill>
                  <a:schemeClr val="tx1"/>
                </a:solidFill>
              </a:rPr>
              <a:t>Sfruttare queste differenze può guidare </a:t>
            </a:r>
            <a:r>
              <a:rPr lang="it-IT" sz="2000" b="1" dirty="0">
                <a:solidFill>
                  <a:schemeClr val="tx1"/>
                </a:solidFill>
              </a:rPr>
              <a:t>strategie di partnership </a:t>
            </a:r>
            <a:r>
              <a:rPr lang="it-IT" sz="2000" dirty="0">
                <a:solidFill>
                  <a:schemeClr val="tx1"/>
                </a:solidFill>
              </a:rPr>
              <a:t>e pianificazione scientifica, supportata dall’utilizzo e dall’analisi del </a:t>
            </a:r>
            <a:r>
              <a:rPr lang="it-IT" sz="2000" b="1" dirty="0">
                <a:solidFill>
                  <a:schemeClr val="tx1"/>
                </a:solidFill>
              </a:rPr>
              <a:t>Knowledge </a:t>
            </a:r>
            <a:r>
              <a:rPr lang="it-IT" sz="2000" b="1" dirty="0" err="1">
                <a:solidFill>
                  <a:schemeClr val="tx1"/>
                </a:solidFill>
              </a:rPr>
              <a:t>Graph</a:t>
            </a:r>
            <a:r>
              <a:rPr lang="it-IT" sz="20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it-IT" sz="2000" dirty="0">
              <a:solidFill>
                <a:schemeClr val="tx1"/>
              </a:solidFill>
            </a:endParaRPr>
          </a:p>
          <a:p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2244084A-0289-782C-C2AC-07E397FB0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14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95549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7FF8F842-D95F-32E4-59B0-60283CC86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Vantaggi Knowledge </a:t>
            </a:r>
            <a:r>
              <a:rPr lang="it-IT" dirty="0" err="1"/>
              <a:t>Graph</a:t>
            </a:r>
            <a:endParaRPr lang="it-IT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6E6187B-AC94-F6E4-6B8F-FAB5DD4D46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29642" y="2153285"/>
            <a:ext cx="6925660" cy="3500438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marL="285750" indent="-285750" rtl="0">
              <a:buFont typeface="Arial" panose="020B0604020202020204" pitchFamily="34" charset="0"/>
              <a:buChar char="•"/>
            </a:pPr>
            <a:endParaRPr lang="it-IT" dirty="0"/>
          </a:p>
          <a:p>
            <a:pPr rtl="0"/>
            <a:endParaRPr lang="it-IT" dirty="0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21B27BAD-9602-6B60-C782-2749DB990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15</a:t>
            </a:fld>
            <a:endParaRPr lang="it-IT" dirty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F7F26A8-7443-4F13-A00B-D658F3E15C9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56145" y="2153285"/>
            <a:ext cx="9780155" cy="3500438"/>
          </a:xfrm>
        </p:spPr>
        <p:txBody>
          <a:bodyPr>
            <a:normAutofit/>
          </a:bodyPr>
          <a:lstStyle/>
          <a:p>
            <a:r>
              <a:rPr lang="it-IT" sz="2000" b="0" dirty="0">
                <a:solidFill>
                  <a:schemeClr val="tx1"/>
                </a:solidFill>
              </a:rPr>
              <a:t>Integra dati e relazioni in un unico modello </a:t>
            </a:r>
          </a:p>
          <a:p>
            <a:r>
              <a:rPr lang="it-IT" sz="2000" b="0" dirty="0">
                <a:solidFill>
                  <a:schemeClr val="tx1"/>
                </a:solidFill>
              </a:rPr>
              <a:t>Consente analisi multi-livello </a:t>
            </a:r>
          </a:p>
          <a:p>
            <a:r>
              <a:rPr lang="it-IT" sz="2000" b="0" dirty="0">
                <a:solidFill>
                  <a:schemeClr val="tx1"/>
                </a:solidFill>
              </a:rPr>
              <a:t>Evidenzia cluster tematici e collaborazioni </a:t>
            </a:r>
          </a:p>
          <a:p>
            <a:r>
              <a:rPr lang="it-IT" sz="2000" b="0" dirty="0">
                <a:solidFill>
                  <a:schemeClr val="tx1"/>
                </a:solidFill>
              </a:rPr>
              <a:t>Flessibile e facile da estendere, fornisce strumenti per monitorare l’evoluzione delle aree di ricerca e individuare opportunità per sviluppare nuovi progetti e collaborazioni</a:t>
            </a:r>
          </a:p>
          <a:p>
            <a:r>
              <a:rPr lang="it-IT" sz="2000" b="0" dirty="0">
                <a:solidFill>
                  <a:schemeClr val="tx1"/>
                </a:solidFill>
              </a:rPr>
              <a:t>Rende visibili connessioni interdisciplinari non immediatamente rilevabili nei database tradizionali</a:t>
            </a:r>
          </a:p>
        </p:txBody>
      </p:sp>
    </p:spTree>
    <p:extLst>
      <p:ext uri="{BB962C8B-B14F-4D97-AF65-F5344CB8AC3E}">
        <p14:creationId xmlns:p14="http://schemas.microsoft.com/office/powerpoint/2010/main" val="13823609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9B961152-381E-D654-15E9-7C4F0960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655320"/>
            <a:ext cx="4572000" cy="548640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Future Work</a:t>
            </a: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FD569DC-1A68-51FF-4CCE-F334F8B3D5A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1744980"/>
            <a:ext cx="4572000" cy="3368040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Aggiornamento dinamico del Knowledge </a:t>
            </a:r>
            <a:r>
              <a:rPr lang="it-IT" sz="2000" dirty="0" err="1">
                <a:solidFill>
                  <a:schemeClr val="tx1"/>
                </a:solidFill>
              </a:rPr>
              <a:t>Graph</a:t>
            </a:r>
            <a:r>
              <a:rPr lang="it-IT" sz="2000" dirty="0">
                <a:solidFill>
                  <a:schemeClr val="tx1"/>
                </a:solidFill>
              </a:rPr>
              <a:t> con nuove pubblicazioni.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Analisi delle reti di co-autori e delle interazioni tra SSD.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Studio dell’evoluzione temporale delle aree.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Strumenti predittivi per individuare temi emergenti.</a:t>
            </a:r>
          </a:p>
        </p:txBody>
      </p:sp>
    </p:spTree>
    <p:extLst>
      <p:ext uri="{BB962C8B-B14F-4D97-AF65-F5344CB8AC3E}">
        <p14:creationId xmlns:p14="http://schemas.microsoft.com/office/powerpoint/2010/main" val="3303844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C44B7D88-18D8-7250-6364-BECA6F653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83920"/>
            <a:ext cx="4114800" cy="5059680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Introduzione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0C0D5F39-EF49-BECB-8276-8B8A46F07AC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1930400"/>
            <a:ext cx="4799012" cy="3403600"/>
          </a:xfrm>
        </p:spPr>
        <p:txBody>
          <a:bodyPr rtlCol="0">
            <a:noAutofit/>
          </a:bodyPr>
          <a:lstStyle>
            <a:defPPr>
              <a:defRPr lang="it-IT"/>
            </a:defPPr>
          </a:lstStyle>
          <a:p>
            <a:r>
              <a:rPr lang="it-IT" sz="2200" dirty="0">
                <a:solidFill>
                  <a:schemeClr val="tx1"/>
                </a:solidFill>
              </a:rPr>
              <a:t>L’analisi si concentra sulla massa critica tematica delle pubblicazioni di </a:t>
            </a:r>
            <a:r>
              <a:rPr lang="it-IT" sz="2200" dirty="0" err="1">
                <a:solidFill>
                  <a:schemeClr val="tx1"/>
                </a:solidFill>
              </a:rPr>
              <a:t>UNIMORE</a:t>
            </a:r>
            <a:r>
              <a:rPr lang="it-IT" sz="2200" dirty="0">
                <a:solidFill>
                  <a:schemeClr val="tx1"/>
                </a:solidFill>
              </a:rPr>
              <a:t>.</a:t>
            </a:r>
            <a:br>
              <a:rPr lang="it-IT" sz="2200" dirty="0">
                <a:solidFill>
                  <a:schemeClr val="tx1"/>
                </a:solidFill>
              </a:rPr>
            </a:br>
            <a:r>
              <a:rPr lang="it-IT" sz="2200" dirty="0">
                <a:solidFill>
                  <a:schemeClr val="tx1"/>
                </a:solidFill>
              </a:rPr>
              <a:t>Lo scopo è capire le aree di forza e i punti di interesse nella ricerca.</a:t>
            </a:r>
            <a:br>
              <a:rPr lang="it-IT" sz="2200" dirty="0">
                <a:solidFill>
                  <a:schemeClr val="tx1"/>
                </a:solidFill>
              </a:rPr>
            </a:br>
            <a:r>
              <a:rPr lang="it-IT" sz="2200" dirty="0">
                <a:solidFill>
                  <a:schemeClr val="tx1"/>
                </a:solidFill>
              </a:rPr>
              <a:t>Questi dati aiutano a guidare strategie scientifiche e partnership nazionali e internazionali.</a:t>
            </a:r>
          </a:p>
        </p:txBody>
      </p:sp>
    </p:spTree>
    <p:extLst>
      <p:ext uri="{BB962C8B-B14F-4D97-AF65-F5344CB8AC3E}">
        <p14:creationId xmlns:p14="http://schemas.microsoft.com/office/powerpoint/2010/main" val="810374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Segnaposto immagine 20">
            <a:extLst>
              <a:ext uri="{FF2B5EF4-FFF2-40B4-BE49-F238E27FC236}">
                <a16:creationId xmlns:a16="http://schemas.microsoft.com/office/drawing/2014/main" id="{6B3187BD-B790-DE63-0B54-F9E459DC314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-1269" b="638"/>
          <a:stretch>
            <a:fillRect/>
          </a:stretch>
        </p:blipFill>
        <p:spPr>
          <a:xfrm>
            <a:off x="382587" y="412748"/>
            <a:ext cx="5713413" cy="6032500"/>
          </a:xfrm>
        </p:spPr>
      </p:pic>
      <p:sp>
        <p:nvSpPr>
          <p:cNvPr id="4" name="Titolo 3">
            <a:extLst>
              <a:ext uri="{FF2B5EF4-FFF2-40B4-BE49-F238E27FC236}">
                <a16:creationId xmlns:a16="http://schemas.microsoft.com/office/drawing/2014/main" id="{D8442956-9B42-7642-4172-CB4D3C2E9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8742" y="914399"/>
            <a:ext cx="4798858" cy="1219201"/>
          </a:xfrm>
        </p:spPr>
        <p:txBody>
          <a:bodyPr/>
          <a:lstStyle/>
          <a:p>
            <a:r>
              <a:rPr lang="it-IT" dirty="0"/>
              <a:t>Knowledge </a:t>
            </a:r>
            <a:r>
              <a:rPr lang="it-IT" dirty="0" err="1"/>
              <a:t>Graph</a:t>
            </a:r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6CAAB16-CA4A-433A-A23C-3299D976EDC0}"/>
              </a:ext>
            </a:extLst>
          </p:cNvPr>
          <p:cNvSpPr txBox="1"/>
          <p:nvPr/>
        </p:nvSpPr>
        <p:spPr>
          <a:xfrm>
            <a:off x="6478742" y="2133600"/>
            <a:ext cx="47988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Il Knowledge </a:t>
            </a:r>
            <a:r>
              <a:rPr lang="it-IT" sz="2000" dirty="0" err="1"/>
              <a:t>Graph</a:t>
            </a:r>
            <a:r>
              <a:rPr lang="it-IT" sz="2000" dirty="0"/>
              <a:t> di </a:t>
            </a:r>
            <a:r>
              <a:rPr lang="it-IT" sz="2000" dirty="0" err="1"/>
              <a:t>Unimore</a:t>
            </a:r>
            <a:r>
              <a:rPr lang="it-IT" sz="2000" dirty="0"/>
              <a:t> contiene diversi tipi di nodi, tra cui: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Documenti (pubblicazioni)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Autori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Keyword e Topic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SSD e aree CUN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Source e </a:t>
            </a:r>
            <a:r>
              <a:rPr lang="it-IT" sz="2000" dirty="0" err="1"/>
              <a:t>Category</a:t>
            </a:r>
            <a:endParaRPr lang="it-IT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Collaborazioni locali e internazionali</a:t>
            </a:r>
          </a:p>
          <a:p>
            <a:endParaRPr lang="it-IT" sz="2000" dirty="0"/>
          </a:p>
          <a:p>
            <a:r>
              <a:rPr lang="it-IT" sz="2000" dirty="0"/>
              <a:t>Le relazioni permettono di ricostruire cluster tematici, collaborazioni e collegamenti interdisciplinari.</a:t>
            </a:r>
          </a:p>
        </p:txBody>
      </p:sp>
    </p:spTree>
    <p:extLst>
      <p:ext uri="{BB962C8B-B14F-4D97-AF65-F5344CB8AC3E}">
        <p14:creationId xmlns:p14="http://schemas.microsoft.com/office/powerpoint/2010/main" val="3671577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olo 22">
            <a:extLst>
              <a:ext uri="{FF2B5EF4-FFF2-40B4-BE49-F238E27FC236}">
                <a16:creationId xmlns:a16="http://schemas.microsoft.com/office/drawing/2014/main" id="{21905908-61C5-E80D-F570-D84DB752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53439"/>
            <a:ext cx="8102601" cy="772161"/>
          </a:xfrm>
        </p:spPr>
        <p:txBody>
          <a:bodyPr rtlCol="0">
            <a:normAutofit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Obiettivi e Metodologia </a:t>
            </a:r>
          </a:p>
        </p:txBody>
      </p:sp>
      <p:sp>
        <p:nvSpPr>
          <p:cNvPr id="28" name="Segnaposto contenuto 27">
            <a:extLst>
              <a:ext uri="{FF2B5EF4-FFF2-40B4-BE49-F238E27FC236}">
                <a16:creationId xmlns:a16="http://schemas.microsoft.com/office/drawing/2014/main" id="{7CC1959B-E6A9-5770-EC41-43538A9E36C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399" y="2086888"/>
            <a:ext cx="4533901" cy="3031212"/>
          </a:xfrm>
        </p:spPr>
        <p:txBody>
          <a:bodyPr rtlCol="0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 sz="2000" dirty="0">
                <a:solidFill>
                  <a:schemeClr val="tx1"/>
                </a:solidFill>
              </a:rPr>
              <a:t>L’obiettivo dell’analisi è misurare la massa critica tematica attraverso: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Numero di pubblicazioni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Ricercatori coinvolti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Interdisciplinarità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Collaborazioni locali e internazionali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it-IT" sz="2000" dirty="0">
                <a:solidFill>
                  <a:schemeClr val="tx1"/>
                </a:solidFill>
              </a:rPr>
              <a:t>Impatto scientifico (citazioni e H-index) </a:t>
            </a:r>
          </a:p>
          <a:p>
            <a:pPr rtl="0"/>
            <a:endParaRPr lang="it-IT" sz="2000" dirty="0">
              <a:solidFill>
                <a:schemeClr val="tx1"/>
              </a:solidFill>
            </a:endParaRP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CB7A26F6-7592-EF87-ED2F-DE38F622004B}"/>
              </a:ext>
            </a:extLst>
          </p:cNvPr>
          <p:cNvSpPr txBox="1"/>
          <p:nvPr/>
        </p:nvSpPr>
        <p:spPr>
          <a:xfrm>
            <a:off x="6096000" y="2167116"/>
            <a:ext cx="49022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dirty="0"/>
              <a:t>I dati sono stati estratti dal Knowledge </a:t>
            </a:r>
            <a:r>
              <a:rPr lang="it-IT" sz="2000" dirty="0" err="1"/>
              <a:t>Graph</a:t>
            </a:r>
            <a:r>
              <a:rPr lang="it-IT" sz="2000" dirty="0"/>
              <a:t> di </a:t>
            </a:r>
            <a:r>
              <a:rPr lang="it-IT" sz="2000" dirty="0" err="1"/>
              <a:t>UNIMORE</a:t>
            </a:r>
            <a:r>
              <a:rPr lang="it-IT" sz="2000" dirty="0"/>
              <a:t> con query </a:t>
            </a:r>
            <a:r>
              <a:rPr lang="it-IT" sz="2000" dirty="0" err="1"/>
              <a:t>Cypher</a:t>
            </a:r>
            <a:r>
              <a:rPr lang="it-IT" sz="2000" dirty="0"/>
              <a:t> su </a:t>
            </a:r>
            <a:r>
              <a:rPr lang="it-IT" sz="2000" b="1" dirty="0"/>
              <a:t>Neo4j</a:t>
            </a:r>
            <a:r>
              <a:rPr lang="it-IT" sz="2000" dirty="0"/>
              <a:t>.</a:t>
            </a:r>
            <a:br>
              <a:rPr lang="it-IT" sz="2000" dirty="0"/>
            </a:br>
            <a:r>
              <a:rPr lang="it-IT" sz="2000" dirty="0"/>
              <a:t>Sono state calcolate metriche di produttività, collaborazioni, interdisciplinarità e impatto scientifico.</a:t>
            </a:r>
            <a:br>
              <a:rPr lang="it-IT" sz="2000" dirty="0"/>
            </a:br>
            <a:r>
              <a:rPr lang="it-IT" sz="2000" dirty="0"/>
              <a:t>Le informazioni vengono aggregate per </a:t>
            </a:r>
            <a:r>
              <a:rPr lang="it-IT" sz="2000" b="1" dirty="0" err="1"/>
              <a:t>topic</a:t>
            </a:r>
            <a:r>
              <a:rPr lang="it-IT" sz="2000" b="1" dirty="0"/>
              <a:t>, keyword, area e categoria</a:t>
            </a:r>
            <a:r>
              <a:rPr lang="it-IT" sz="2000" dirty="0"/>
              <a:t>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4271080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A5A951FD-B055-4EE8-B6D9-62EC0F39D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65460"/>
            <a:ext cx="4114800" cy="143065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Pubblicazioni per Topic e Keyword</a:t>
            </a:r>
          </a:p>
        </p:txBody>
      </p:sp>
      <p:graphicFrame>
        <p:nvGraphicFramePr>
          <p:cNvPr id="2" name="Segnaposto contenuto 1">
            <a:extLst>
              <a:ext uri="{FF2B5EF4-FFF2-40B4-BE49-F238E27FC236}">
                <a16:creationId xmlns:a16="http://schemas.microsoft.com/office/drawing/2014/main" id="{C08D4AD5-A3A3-3BDC-5BDF-69F9E75484FB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637105873"/>
              </p:ext>
            </p:extLst>
          </p:nvPr>
        </p:nvGraphicFramePr>
        <p:xfrm>
          <a:off x="6096000" y="1012821"/>
          <a:ext cx="5181600" cy="2416179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1186579926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33524037"/>
                    </a:ext>
                  </a:extLst>
                </a:gridCol>
              </a:tblGrid>
              <a:tr h="34196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>
                          <a:effectLst/>
                        </a:rPr>
                        <a:t>Topic </a:t>
                      </a:r>
                      <a:endParaRPr lang="it-IT" sz="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 dirty="0">
                          <a:effectLst/>
                        </a:rPr>
                        <a:t>Number of Publications </a:t>
                      </a:r>
                      <a:endParaRPr lang="it-IT" sz="800" b="1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55800292"/>
                  </a:ext>
                </a:extLst>
              </a:tr>
              <a:tr h="35317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COVID-19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200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2546842"/>
                  </a:ext>
                </a:extLst>
              </a:tr>
              <a:tr h="341965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Deterioration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107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74198426"/>
                  </a:ext>
                </a:extLst>
              </a:tr>
              <a:tr h="35317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Animals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96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05987689"/>
                  </a:ext>
                </a:extLst>
              </a:tr>
              <a:tr h="341965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Atrial Fibrillation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 dirty="0">
                          <a:effectLst/>
                        </a:rPr>
                        <a:t>89</a:t>
                      </a:r>
                      <a:endParaRPr lang="it-IT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1975794"/>
                  </a:ext>
                </a:extLst>
              </a:tr>
              <a:tr h="341965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Human Immunodeficiency Virus 1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76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9784357"/>
                  </a:ext>
                </a:extLst>
              </a:tr>
              <a:tr h="341965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Internet of Things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 dirty="0">
                          <a:effectLst/>
                        </a:rPr>
                        <a:t>72</a:t>
                      </a:r>
                      <a:endParaRPr lang="it-IT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6895644"/>
                  </a:ext>
                </a:extLst>
              </a:tr>
            </a:tbl>
          </a:graphicData>
        </a:graphic>
      </p:graphicFrame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217D91F-92B4-537C-7B7E-8172D89F69E2}"/>
              </a:ext>
            </a:extLst>
          </p:cNvPr>
          <p:cNvSpPr txBox="1"/>
          <p:nvPr/>
        </p:nvSpPr>
        <p:spPr>
          <a:xfrm>
            <a:off x="914400" y="2096115"/>
            <a:ext cx="507251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match</a:t>
            </a:r>
            <a:r>
              <a:rPr lang="en-US" dirty="0"/>
              <a:t> (</a:t>
            </a:r>
            <a:r>
              <a:rPr lang="en-US" dirty="0" err="1"/>
              <a:t>d:Document</a:t>
            </a:r>
            <a:r>
              <a:rPr lang="en-US" dirty="0"/>
              <a:t>)-[:HAS]-(</a:t>
            </a:r>
            <a:r>
              <a:rPr lang="en-US" dirty="0" err="1"/>
              <a:t>t:Topic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92D050"/>
                </a:solidFill>
              </a:rPr>
              <a:t>return</a:t>
            </a:r>
            <a:r>
              <a:rPr lang="en-US" dirty="0"/>
              <a:t> </a:t>
            </a:r>
            <a:r>
              <a:rPr lang="en-US" dirty="0" err="1"/>
              <a:t>t.TopicScopus</a:t>
            </a:r>
            <a:r>
              <a:rPr lang="en-US" dirty="0"/>
              <a:t>, </a:t>
            </a:r>
            <a:r>
              <a:rPr lang="en-US" dirty="0">
                <a:solidFill>
                  <a:srgbClr val="92D050"/>
                </a:solidFill>
              </a:rPr>
              <a:t>count</a:t>
            </a:r>
            <a:r>
              <a:rPr lang="en-US" dirty="0"/>
              <a:t>(d) as </a:t>
            </a:r>
            <a:r>
              <a:rPr lang="en-US" dirty="0" err="1"/>
              <a:t>numDocs</a:t>
            </a:r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order by </a:t>
            </a:r>
            <a:r>
              <a:rPr lang="en-US" dirty="0" err="1"/>
              <a:t>numDocs</a:t>
            </a:r>
            <a:r>
              <a:rPr lang="en-US" dirty="0"/>
              <a:t> </a:t>
            </a:r>
            <a:r>
              <a:rPr lang="en-US" dirty="0">
                <a:solidFill>
                  <a:srgbClr val="92D050"/>
                </a:solidFill>
              </a:rPr>
              <a:t>desc</a:t>
            </a:r>
          </a:p>
          <a:p>
            <a:endParaRPr lang="en-US" dirty="0">
              <a:solidFill>
                <a:srgbClr val="92D050"/>
              </a:solidFill>
            </a:endParaRPr>
          </a:p>
          <a:p>
            <a:r>
              <a:rPr lang="en-US" dirty="0">
                <a:solidFill>
                  <a:srgbClr val="92D050"/>
                </a:solidFill>
              </a:rPr>
              <a:t>match</a:t>
            </a:r>
            <a:r>
              <a:rPr lang="en-US" dirty="0"/>
              <a:t> (</a:t>
            </a:r>
            <a:r>
              <a:rPr lang="en-US" dirty="0" err="1"/>
              <a:t>d:Document</a:t>
            </a:r>
            <a:r>
              <a:rPr lang="en-US" dirty="0"/>
              <a:t>)-[:HAS]-(</a:t>
            </a:r>
            <a:r>
              <a:rPr lang="en-US" dirty="0" err="1"/>
              <a:t>k:KeyWord</a:t>
            </a:r>
            <a:r>
              <a:rPr lang="en-US" dirty="0"/>
              <a:t>)</a:t>
            </a:r>
          </a:p>
          <a:p>
            <a:r>
              <a:rPr lang="en-US" dirty="0">
                <a:solidFill>
                  <a:srgbClr val="92D050"/>
                </a:solidFill>
              </a:rPr>
              <a:t>return</a:t>
            </a:r>
            <a:r>
              <a:rPr lang="en-US" dirty="0"/>
              <a:t> </a:t>
            </a:r>
            <a:r>
              <a:rPr lang="en-US" dirty="0" err="1"/>
              <a:t>k.KeyWordAU</a:t>
            </a:r>
            <a:r>
              <a:rPr lang="en-US" dirty="0"/>
              <a:t>, </a:t>
            </a:r>
            <a:r>
              <a:rPr lang="en-US" dirty="0">
                <a:solidFill>
                  <a:srgbClr val="92D050"/>
                </a:solidFill>
              </a:rPr>
              <a:t>count</a:t>
            </a:r>
            <a:r>
              <a:rPr lang="en-US" dirty="0"/>
              <a:t>(d) as </a:t>
            </a:r>
            <a:r>
              <a:rPr lang="en-US" dirty="0" err="1"/>
              <a:t>numDocs</a:t>
            </a:r>
            <a:endParaRPr lang="en-US" dirty="0"/>
          </a:p>
          <a:p>
            <a:r>
              <a:rPr lang="en-US" dirty="0">
                <a:solidFill>
                  <a:srgbClr val="92D050"/>
                </a:solidFill>
              </a:rPr>
              <a:t>order by </a:t>
            </a:r>
            <a:r>
              <a:rPr lang="en-US" dirty="0" err="1"/>
              <a:t>numDocs</a:t>
            </a:r>
            <a:r>
              <a:rPr lang="en-US" dirty="0"/>
              <a:t> </a:t>
            </a:r>
            <a:r>
              <a:rPr lang="en-US" dirty="0">
                <a:solidFill>
                  <a:srgbClr val="92D050"/>
                </a:solidFill>
              </a:rPr>
              <a:t>desc</a:t>
            </a:r>
          </a:p>
          <a:p>
            <a:endParaRPr lang="it-IT" dirty="0"/>
          </a:p>
          <a:p>
            <a:r>
              <a:rPr lang="it-IT" dirty="0"/>
              <a:t>I risultati mostrano la forte presenza di temi medici (COVID-19, fibrillazione atriale) accanto a temi tecnologici emergenti come l’IoT</a:t>
            </a:r>
          </a:p>
          <a:p>
            <a:r>
              <a:rPr lang="it-IT" dirty="0"/>
              <a:t>La distribuzione conferma il forte impegno di </a:t>
            </a:r>
            <a:r>
              <a:rPr lang="it-IT" dirty="0" err="1"/>
              <a:t>UNIMORE</a:t>
            </a:r>
            <a:r>
              <a:rPr lang="it-IT" dirty="0"/>
              <a:t> su temi medici ad </a:t>
            </a:r>
            <a:r>
              <a:rPr lang="it-IT" b="1" dirty="0"/>
              <a:t>alta priorità </a:t>
            </a:r>
            <a:r>
              <a:rPr lang="it-IT" dirty="0"/>
              <a:t>(COVID-19, fibrillazione atriale), che rappresentano aree di forza strategiche.</a:t>
            </a:r>
          </a:p>
        </p:txBody>
      </p:sp>
      <p:graphicFrame>
        <p:nvGraphicFramePr>
          <p:cNvPr id="14" name="Tabella 13">
            <a:extLst>
              <a:ext uri="{FF2B5EF4-FFF2-40B4-BE49-F238E27FC236}">
                <a16:creationId xmlns:a16="http://schemas.microsoft.com/office/drawing/2014/main" id="{BDA1253D-38A4-2092-FD0F-DB34E08E8F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48856"/>
              </p:ext>
            </p:extLst>
          </p:nvPr>
        </p:nvGraphicFramePr>
        <p:xfrm>
          <a:off x="6096000" y="3907552"/>
          <a:ext cx="5181600" cy="2267426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590284">
                  <a:extLst>
                    <a:ext uri="{9D8B030D-6E8A-4147-A177-3AD203B41FA5}">
                      <a16:colId xmlns:a16="http://schemas.microsoft.com/office/drawing/2014/main" val="2137176411"/>
                    </a:ext>
                  </a:extLst>
                </a:gridCol>
                <a:gridCol w="2591316">
                  <a:extLst>
                    <a:ext uri="{9D8B030D-6E8A-4147-A177-3AD203B41FA5}">
                      <a16:colId xmlns:a16="http://schemas.microsoft.com/office/drawing/2014/main" val="3077805024"/>
                    </a:ext>
                  </a:extLst>
                </a:gridCol>
              </a:tblGrid>
              <a:tr h="32391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>
                          <a:effectLst/>
                        </a:rPr>
                        <a:t>Keyword</a:t>
                      </a:r>
                      <a:endParaRPr lang="it-IT" sz="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>
                          <a:effectLst/>
                        </a:rPr>
                        <a:t>Number of Publications </a:t>
                      </a:r>
                      <a:endParaRPr lang="it-IT" sz="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1391175"/>
                  </a:ext>
                </a:extLst>
              </a:tr>
              <a:tr h="323918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COVID-19 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192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7453124"/>
                  </a:ext>
                </a:extLst>
              </a:tr>
              <a:tr h="323918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Atrial Fibrillation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94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41547423"/>
                  </a:ext>
                </a:extLst>
              </a:tr>
              <a:tr h="323918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HIV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89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5670865"/>
                  </a:ext>
                </a:extLst>
              </a:tr>
              <a:tr h="647836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800">
                          <a:effectLst/>
                        </a:rPr>
                        <a:t>Hadron-Hadron Scattering (experiments)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87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0516908"/>
                  </a:ext>
                </a:extLst>
              </a:tr>
              <a:tr h="323918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B physics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 dirty="0">
                          <a:effectLst/>
                        </a:rPr>
                        <a:t>62</a:t>
                      </a:r>
                      <a:endParaRPr lang="it-IT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80619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2554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C85C21-BB47-E324-0DCB-A1F49160F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20445"/>
            <a:ext cx="4114800" cy="1091384"/>
          </a:xfrm>
        </p:spPr>
        <p:txBody>
          <a:bodyPr/>
          <a:lstStyle/>
          <a:p>
            <a:r>
              <a:rPr lang="it-IT" dirty="0"/>
              <a:t>Pubblicazioni per categoria</a:t>
            </a:r>
          </a:p>
        </p:txBody>
      </p:sp>
      <p:graphicFrame>
        <p:nvGraphicFramePr>
          <p:cNvPr id="5" name="Segnaposto contenuto 4">
            <a:extLst>
              <a:ext uri="{FF2B5EF4-FFF2-40B4-BE49-F238E27FC236}">
                <a16:creationId xmlns:a16="http://schemas.microsoft.com/office/drawing/2014/main" id="{43D7BBC4-652C-09DA-D822-EBBDD0DD3D68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2953669769"/>
              </p:ext>
            </p:extLst>
          </p:nvPr>
        </p:nvGraphicFramePr>
        <p:xfrm>
          <a:off x="6705600" y="2438401"/>
          <a:ext cx="4659086" cy="2405742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2329079">
                  <a:extLst>
                    <a:ext uri="{9D8B030D-6E8A-4147-A177-3AD203B41FA5}">
                      <a16:colId xmlns:a16="http://schemas.microsoft.com/office/drawing/2014/main" val="2656380651"/>
                    </a:ext>
                  </a:extLst>
                </a:gridCol>
                <a:gridCol w="2330007">
                  <a:extLst>
                    <a:ext uri="{9D8B030D-6E8A-4147-A177-3AD203B41FA5}">
                      <a16:colId xmlns:a16="http://schemas.microsoft.com/office/drawing/2014/main" val="1028642537"/>
                    </a:ext>
                  </a:extLst>
                </a:gridCol>
              </a:tblGrid>
              <a:tr h="34367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>
                          <a:effectLst/>
                        </a:rPr>
                        <a:t>Category</a:t>
                      </a:r>
                      <a:endParaRPr lang="it-IT" sz="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800">
                          <a:effectLst/>
                        </a:rPr>
                        <a:t>Number of Publications</a:t>
                      </a:r>
                      <a:endParaRPr lang="it-IT" sz="800" b="1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97402884"/>
                  </a:ext>
                </a:extLst>
              </a:tr>
              <a:tr h="68735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Electrical and Electronic Engineering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735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639718"/>
                  </a:ext>
                </a:extLst>
              </a:tr>
              <a:tr h="34367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Computer Science Applications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662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4946310"/>
                  </a:ext>
                </a:extLst>
              </a:tr>
              <a:tr h="34367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Mechanical Engineering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572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60481505"/>
                  </a:ext>
                </a:extLst>
              </a:tr>
              <a:tr h="34367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General Materials Science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 dirty="0">
                          <a:effectLst/>
                        </a:rPr>
                        <a:t>554</a:t>
                      </a:r>
                      <a:endParaRPr lang="it-IT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623519"/>
                  </a:ext>
                </a:extLst>
              </a:tr>
              <a:tr h="343677"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>
                          <a:effectLst/>
                        </a:rPr>
                        <a:t>General Medicine </a:t>
                      </a:r>
                      <a:endParaRPr lang="it-IT" sz="80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buNone/>
                      </a:pPr>
                      <a:r>
                        <a:rPr lang="en-US" sz="800" dirty="0">
                          <a:effectLst/>
                        </a:rPr>
                        <a:t>493</a:t>
                      </a:r>
                      <a:endParaRPr lang="it-IT" sz="800" dirty="0">
                        <a:effectLst/>
                        <a:latin typeface="Times New Roman" panose="02020603050405020304" pitchFamily="18" charset="0"/>
                        <a:ea typeface="SimSun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157864"/>
                  </a:ext>
                </a:extLst>
              </a:tr>
            </a:tbl>
          </a:graphicData>
        </a:graphic>
      </p:graphicFrame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156B4D2-5457-4154-1BD4-48416D059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smtClean="0"/>
              <a:pPr rtl="0"/>
              <a:t>6</a:t>
            </a:fld>
            <a:endParaRPr lang="it-IT" dirty="0"/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577485D4-B63F-5226-D9D7-E19E57D59D2B}"/>
              </a:ext>
            </a:extLst>
          </p:cNvPr>
          <p:cNvSpPr txBox="1"/>
          <p:nvPr/>
        </p:nvSpPr>
        <p:spPr>
          <a:xfrm>
            <a:off x="914400" y="2438401"/>
            <a:ext cx="5181600" cy="416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1600" kern="0" dirty="0">
                <a:solidFill>
                  <a:srgbClr val="92D05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16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d:Document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)-[:</a:t>
            </a:r>
            <a:r>
              <a:rPr lang="it-IT" sz="16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PUBLISHED_IN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]-(s)-[:</a:t>
            </a:r>
            <a:r>
              <a:rPr lang="it-IT" sz="16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BELONGS_TO_CATEGORY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]-(</a:t>
            </a:r>
            <a:r>
              <a:rPr lang="it-IT" sz="16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c:Category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16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1600" kern="0" dirty="0" err="1">
                <a:solidFill>
                  <a:srgbClr val="92D05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6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c.SubjectCategory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6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600" kern="0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1600" kern="0" dirty="0" err="1">
                <a:solidFill>
                  <a:srgbClr val="92D05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(d) </a:t>
            </a:r>
            <a:r>
              <a:rPr lang="it-IT" sz="16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6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numDocs</a:t>
            </a:r>
            <a:endParaRPr lang="it-IT" sz="16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sz="1600" kern="0" dirty="0" err="1">
                <a:solidFill>
                  <a:srgbClr val="92D05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it-IT" sz="1600" kern="0" dirty="0">
                <a:solidFill>
                  <a:srgbClr val="92D05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by </a:t>
            </a:r>
            <a:r>
              <a:rPr lang="it-IT" sz="1600" kern="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numDocs</a:t>
            </a:r>
            <a:r>
              <a:rPr lang="it-IT" sz="1600" kern="0" dirty="0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1600" kern="0" dirty="0" err="1">
                <a:solidFill>
                  <a:srgbClr val="92D05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endParaRPr lang="it-IT" sz="1600" kern="0" dirty="0">
              <a:solidFill>
                <a:srgbClr val="92D050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it-IT" dirty="0"/>
              <a:t>Le categorie più produttive risultano essere Electric and Electronic Engineering, Computer Science Application, </a:t>
            </a:r>
            <a:r>
              <a:rPr lang="it-IT" dirty="0" err="1"/>
              <a:t>Mechanical</a:t>
            </a:r>
            <a:r>
              <a:rPr lang="it-IT" dirty="0"/>
              <a:t> Engineering, seguiti da General </a:t>
            </a:r>
            <a:r>
              <a:rPr lang="it-IT" dirty="0" err="1"/>
              <a:t>Material</a:t>
            </a:r>
            <a:r>
              <a:rPr lang="it-IT" dirty="0"/>
              <a:t> Science e General Medicine.                  Il profilo complessivo è fortemente </a:t>
            </a:r>
            <a:r>
              <a:rPr lang="it-IT" b="1" dirty="0"/>
              <a:t>tecnico-medico</a:t>
            </a:r>
            <a:r>
              <a:rPr lang="it-IT" dirty="0"/>
              <a:t>, le scienze mediche e ingegneristiche sono i pilastri principali.</a:t>
            </a:r>
            <a:endParaRPr lang="it-IT" kern="0" dirty="0">
              <a:solidFill>
                <a:srgbClr val="92D050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it-IT" sz="1800" kern="100" dirty="0">
              <a:solidFill>
                <a:srgbClr val="92D050"/>
              </a:solidFill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9799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7">
            <a:extLst>
              <a:ext uri="{FF2B5EF4-FFF2-40B4-BE49-F238E27FC236}">
                <a16:creationId xmlns:a16="http://schemas.microsoft.com/office/drawing/2014/main" id="{9B0A9F6B-B714-24A4-1731-04239F0C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00742"/>
            <a:ext cx="4802372" cy="1363488"/>
          </a:xfrm>
        </p:spPr>
        <p:txBody>
          <a:bodyPr rtlCol="0">
            <a:normAutofit fontScale="90000"/>
          </a:bodyPr>
          <a:lstStyle>
            <a:defPPr>
              <a:defRPr lang="it-IT"/>
            </a:defPPr>
          </a:lstStyle>
          <a:p>
            <a:pPr rtl="0"/>
            <a:r>
              <a:rPr lang="it-IT" dirty="0"/>
              <a:t>Autori coinvolti per categoria </a:t>
            </a:r>
          </a:p>
        </p:txBody>
      </p:sp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5F098455-F3AD-4CE1-6F83-28C95857EE2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392679"/>
            <a:ext cx="5747657" cy="2882835"/>
          </a:xfrm>
        </p:spPr>
        <p:txBody>
          <a:bodyPr rtlCol="0">
            <a:normAutofit fontScale="92500" lnSpcReduction="20000"/>
          </a:bodyPr>
          <a:lstStyle>
            <a:defPPr>
              <a:defRPr lang="it-IT"/>
            </a:defPPr>
          </a:lstStyle>
          <a:p>
            <a:r>
              <a:rPr lang="it-IT" sz="1900" dirty="0">
                <a:solidFill>
                  <a:srgbClr val="00B050"/>
                </a:solidFill>
              </a:rPr>
              <a:t>match</a:t>
            </a:r>
            <a:r>
              <a:rPr lang="it-IT" sz="1900" dirty="0">
                <a:solidFill>
                  <a:schemeClr val="tx1"/>
                </a:solidFill>
              </a:rPr>
              <a:t> (</a:t>
            </a:r>
            <a:r>
              <a:rPr lang="it-IT" sz="1900" dirty="0" err="1">
                <a:solidFill>
                  <a:schemeClr val="tx1"/>
                </a:solidFill>
              </a:rPr>
              <a:t>a:Author</a:t>
            </a:r>
            <a:r>
              <a:rPr lang="it-IT" sz="1900" dirty="0">
                <a:solidFill>
                  <a:schemeClr val="tx1"/>
                </a:solidFill>
              </a:rPr>
              <a:t>)-[:WRITE]-(</a:t>
            </a:r>
            <a:r>
              <a:rPr lang="it-IT" sz="1900" dirty="0" err="1">
                <a:solidFill>
                  <a:schemeClr val="tx1"/>
                </a:solidFill>
              </a:rPr>
              <a:t>d:Document</a:t>
            </a:r>
            <a:r>
              <a:rPr lang="it-IT" sz="1900" dirty="0">
                <a:solidFill>
                  <a:schemeClr val="tx1"/>
                </a:solidFill>
              </a:rPr>
              <a:t>)-[:</a:t>
            </a:r>
            <a:r>
              <a:rPr lang="it-IT" sz="1900" dirty="0" err="1">
                <a:solidFill>
                  <a:schemeClr val="tx1"/>
                </a:solidFill>
              </a:rPr>
              <a:t>PUBLISHED_IN</a:t>
            </a:r>
            <a:r>
              <a:rPr lang="it-IT" sz="1900" dirty="0">
                <a:solidFill>
                  <a:schemeClr val="tx1"/>
                </a:solidFill>
              </a:rPr>
              <a:t>]-(s)-[:</a:t>
            </a:r>
            <a:r>
              <a:rPr lang="it-IT" sz="1900" dirty="0" err="1">
                <a:solidFill>
                  <a:schemeClr val="tx1"/>
                </a:solidFill>
              </a:rPr>
              <a:t>BELONGS_TO_CATEGORY</a:t>
            </a:r>
            <a:r>
              <a:rPr lang="it-IT" sz="1900" dirty="0">
                <a:solidFill>
                  <a:schemeClr val="tx1"/>
                </a:solidFill>
              </a:rPr>
              <a:t>]-(</a:t>
            </a:r>
            <a:r>
              <a:rPr lang="it-IT" sz="1900" dirty="0" err="1">
                <a:solidFill>
                  <a:schemeClr val="tx1"/>
                </a:solidFill>
              </a:rPr>
              <a:t>c:Category</a:t>
            </a:r>
            <a:r>
              <a:rPr lang="it-IT" sz="1900" dirty="0">
                <a:solidFill>
                  <a:schemeClr val="tx1"/>
                </a:solidFill>
              </a:rPr>
              <a:t>)</a:t>
            </a:r>
          </a:p>
          <a:p>
            <a:r>
              <a:rPr lang="it-IT" sz="1900" dirty="0" err="1">
                <a:solidFill>
                  <a:srgbClr val="00B050"/>
                </a:solidFill>
              </a:rPr>
              <a:t>return</a:t>
            </a:r>
            <a:r>
              <a:rPr lang="it-IT" sz="1900" dirty="0">
                <a:solidFill>
                  <a:schemeClr val="tx1"/>
                </a:solidFill>
              </a:rPr>
              <a:t> </a:t>
            </a:r>
            <a:r>
              <a:rPr lang="it-IT" sz="1900" dirty="0" err="1">
                <a:solidFill>
                  <a:schemeClr val="tx1"/>
                </a:solidFill>
              </a:rPr>
              <a:t>c.SubjectCategory</a:t>
            </a:r>
            <a:r>
              <a:rPr lang="it-IT" sz="1900" dirty="0">
                <a:solidFill>
                  <a:schemeClr val="tx1"/>
                </a:solidFill>
              </a:rPr>
              <a:t> </a:t>
            </a:r>
            <a:r>
              <a:rPr lang="it-IT" sz="1900" dirty="0" err="1">
                <a:solidFill>
                  <a:schemeClr val="tx1"/>
                </a:solidFill>
              </a:rPr>
              <a:t>as</a:t>
            </a:r>
            <a:r>
              <a:rPr lang="it-IT" sz="1900" dirty="0">
                <a:solidFill>
                  <a:schemeClr val="tx1"/>
                </a:solidFill>
              </a:rPr>
              <a:t> </a:t>
            </a:r>
            <a:r>
              <a:rPr lang="it-IT" sz="1900" dirty="0" err="1">
                <a:solidFill>
                  <a:schemeClr val="tx1"/>
                </a:solidFill>
              </a:rPr>
              <a:t>cat</a:t>
            </a:r>
            <a:r>
              <a:rPr lang="it-IT" sz="1900" dirty="0">
                <a:solidFill>
                  <a:schemeClr val="tx1"/>
                </a:solidFill>
              </a:rPr>
              <a:t>, </a:t>
            </a:r>
            <a:r>
              <a:rPr lang="it-IT" sz="1900" dirty="0" err="1">
                <a:solidFill>
                  <a:srgbClr val="00B050"/>
                </a:solidFill>
              </a:rPr>
              <a:t>count</a:t>
            </a:r>
            <a:r>
              <a:rPr lang="it-IT" sz="1900" dirty="0">
                <a:solidFill>
                  <a:schemeClr val="tx1"/>
                </a:solidFill>
              </a:rPr>
              <a:t>(</a:t>
            </a:r>
            <a:r>
              <a:rPr lang="it-IT" sz="1900" dirty="0" err="1">
                <a:solidFill>
                  <a:schemeClr val="tx1"/>
                </a:solidFill>
              </a:rPr>
              <a:t>distinct</a:t>
            </a:r>
            <a:r>
              <a:rPr lang="it-IT" sz="1900" dirty="0">
                <a:solidFill>
                  <a:schemeClr val="tx1"/>
                </a:solidFill>
              </a:rPr>
              <a:t> a) </a:t>
            </a:r>
            <a:r>
              <a:rPr lang="it-IT" sz="1900" dirty="0" err="1">
                <a:solidFill>
                  <a:schemeClr val="tx1"/>
                </a:solidFill>
              </a:rPr>
              <a:t>as</a:t>
            </a:r>
            <a:r>
              <a:rPr lang="it-IT" sz="1900" dirty="0">
                <a:solidFill>
                  <a:schemeClr val="tx1"/>
                </a:solidFill>
              </a:rPr>
              <a:t> </a:t>
            </a:r>
            <a:r>
              <a:rPr lang="it-IT" sz="1900" dirty="0" err="1">
                <a:solidFill>
                  <a:schemeClr val="tx1"/>
                </a:solidFill>
              </a:rPr>
              <a:t>numAut</a:t>
            </a:r>
            <a:endParaRPr lang="it-IT" sz="1900" dirty="0">
              <a:solidFill>
                <a:schemeClr val="tx1"/>
              </a:solidFill>
            </a:endParaRPr>
          </a:p>
          <a:p>
            <a:r>
              <a:rPr lang="it-IT" sz="1900" dirty="0" err="1">
                <a:solidFill>
                  <a:srgbClr val="00B050"/>
                </a:solidFill>
              </a:rPr>
              <a:t>order</a:t>
            </a:r>
            <a:r>
              <a:rPr lang="it-IT" sz="1900" dirty="0">
                <a:solidFill>
                  <a:srgbClr val="00B050"/>
                </a:solidFill>
              </a:rPr>
              <a:t> by </a:t>
            </a:r>
            <a:r>
              <a:rPr lang="it-IT" sz="1900" dirty="0" err="1">
                <a:solidFill>
                  <a:schemeClr val="tx1"/>
                </a:solidFill>
              </a:rPr>
              <a:t>numAut</a:t>
            </a:r>
            <a:r>
              <a:rPr lang="it-IT" sz="1900" dirty="0">
                <a:solidFill>
                  <a:schemeClr val="tx1"/>
                </a:solidFill>
              </a:rPr>
              <a:t> </a:t>
            </a:r>
            <a:r>
              <a:rPr lang="it-IT" sz="1900" dirty="0" err="1">
                <a:solidFill>
                  <a:srgbClr val="00B050"/>
                </a:solidFill>
              </a:rPr>
              <a:t>desc</a:t>
            </a:r>
            <a:endParaRPr lang="it-IT" sz="1900" dirty="0">
              <a:solidFill>
                <a:srgbClr val="00B050"/>
              </a:solidFill>
            </a:endParaRPr>
          </a:p>
          <a:p>
            <a:endParaRPr lang="it-IT" dirty="0">
              <a:solidFill>
                <a:srgbClr val="00B050"/>
              </a:solidFill>
            </a:endParaRPr>
          </a:p>
          <a:p>
            <a:r>
              <a:rPr lang="it-IT" sz="1900" dirty="0">
                <a:solidFill>
                  <a:schemeClr val="tx1"/>
                </a:solidFill>
              </a:rPr>
              <a:t>La query conta quanti autori hanno pubblicato in ciascuna categoria di ricerca.</a:t>
            </a:r>
            <a:br>
              <a:rPr lang="it-IT" sz="1900" dirty="0">
                <a:solidFill>
                  <a:schemeClr val="tx1"/>
                </a:solidFill>
              </a:rPr>
            </a:br>
            <a:r>
              <a:rPr lang="it-IT" sz="1900" dirty="0">
                <a:solidFill>
                  <a:schemeClr val="tx1"/>
                </a:solidFill>
              </a:rPr>
              <a:t>Le categorie mediche mostrano i gruppi di ricerca più numerosi, evidenziando un forte impegno di risorse umane</a:t>
            </a:r>
            <a:r>
              <a:rPr lang="it-IT" sz="1900" i="1" dirty="0">
                <a:solidFill>
                  <a:schemeClr val="tx1"/>
                </a:solidFill>
              </a:rPr>
              <a:t>.</a:t>
            </a:r>
            <a:endParaRPr lang="it-IT" sz="1900" dirty="0">
              <a:solidFill>
                <a:schemeClr val="tx1"/>
              </a:solidFill>
            </a:endParaRPr>
          </a:p>
          <a:p>
            <a:endParaRPr lang="it-IT" dirty="0">
              <a:solidFill>
                <a:srgbClr val="00B050"/>
              </a:solidFill>
            </a:endParaRPr>
          </a:p>
          <a:p>
            <a:pPr rtl="0"/>
            <a:endParaRPr lang="it-IT" noProof="1"/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49D350C2-47A5-211F-A685-9ACD21117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7</a:t>
            </a:fld>
            <a:endParaRPr lang="it-IT" dirty="0"/>
          </a:p>
        </p:txBody>
      </p:sp>
      <p:graphicFrame>
        <p:nvGraphicFramePr>
          <p:cNvPr id="11" name="Segnaposto immagine 10">
            <a:extLst>
              <a:ext uri="{FF2B5EF4-FFF2-40B4-BE49-F238E27FC236}">
                <a16:creationId xmlns:a16="http://schemas.microsoft.com/office/drawing/2014/main" id="{397A5933-482C-A9CB-132B-7DFF52AEECF1}"/>
              </a:ext>
            </a:extLst>
          </p:cNvPr>
          <p:cNvGraphicFramePr>
            <a:graphicFrameLocks noGrp="1"/>
          </p:cNvGraphicFramePr>
          <p:nvPr>
            <p:ph type="pic" sz="quarter" idx="10"/>
            <p:extLst>
              <p:ext uri="{D42A27DB-BD31-4B8C-83A1-F6EECF244321}">
                <p14:modId xmlns:p14="http://schemas.microsoft.com/office/powerpoint/2010/main" val="2217744686"/>
              </p:ext>
            </p:extLst>
          </p:nvPr>
        </p:nvGraphicFramePr>
        <p:xfrm>
          <a:off x="6474867" y="1582486"/>
          <a:ext cx="5256212" cy="4078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86263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459837-8516-18D1-FF9C-5FC5D49AB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967" y="605063"/>
            <a:ext cx="4953000" cy="884516"/>
          </a:xfrm>
        </p:spPr>
        <p:txBody>
          <a:bodyPr/>
          <a:lstStyle/>
          <a:p>
            <a:r>
              <a:rPr lang="it-IT" dirty="0"/>
              <a:t>Interdisciplinarità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4C2B861-7416-935B-A29E-26106AC7686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51967" y="1489579"/>
            <a:ext cx="5411268" cy="4738760"/>
          </a:xfrm>
        </p:spPr>
        <p:txBody>
          <a:bodyPr>
            <a:noAutofit/>
          </a:bodyPr>
          <a:lstStyle/>
          <a:p>
            <a:r>
              <a:rPr lang="it-IT" sz="1400" dirty="0">
                <a:solidFill>
                  <a:srgbClr val="00B050"/>
                </a:solidFill>
              </a:rPr>
              <a:t>match</a:t>
            </a:r>
            <a:r>
              <a:rPr lang="it-IT" sz="1400" dirty="0">
                <a:solidFill>
                  <a:schemeClr val="tx1"/>
                </a:solidFill>
              </a:rPr>
              <a:t> (</a:t>
            </a:r>
            <a:r>
              <a:rPr lang="it-IT" sz="1400" dirty="0" err="1">
                <a:solidFill>
                  <a:schemeClr val="tx1"/>
                </a:solidFill>
              </a:rPr>
              <a:t>d:Document</a:t>
            </a:r>
            <a:r>
              <a:rPr lang="it-IT" sz="1400" dirty="0">
                <a:solidFill>
                  <a:schemeClr val="tx1"/>
                </a:solidFill>
              </a:rPr>
              <a:t>)-[:HAS]-&gt;(</a:t>
            </a:r>
            <a:r>
              <a:rPr lang="it-IT" sz="1400" dirty="0" err="1">
                <a:solidFill>
                  <a:schemeClr val="tx1"/>
                </a:solidFill>
              </a:rPr>
              <a:t>t:Topic</a:t>
            </a:r>
            <a:r>
              <a:rPr lang="it-IT" sz="1400" dirty="0">
                <a:solidFill>
                  <a:schemeClr val="tx1"/>
                </a:solidFill>
              </a:rPr>
              <a:t>)</a:t>
            </a:r>
          </a:p>
          <a:p>
            <a:r>
              <a:rPr lang="it-IT" sz="1400" dirty="0">
                <a:solidFill>
                  <a:srgbClr val="00B050"/>
                </a:solidFill>
              </a:rPr>
              <a:t>match</a:t>
            </a:r>
            <a:r>
              <a:rPr lang="it-IT" sz="1400" dirty="0">
                <a:solidFill>
                  <a:schemeClr val="tx1"/>
                </a:solidFill>
              </a:rPr>
              <a:t> (d)&lt;-[:WRITE]-(</a:t>
            </a:r>
            <a:r>
              <a:rPr lang="it-IT" sz="1400" dirty="0" err="1">
                <a:solidFill>
                  <a:schemeClr val="tx1"/>
                </a:solidFill>
              </a:rPr>
              <a:t>a:Author</a:t>
            </a:r>
            <a:r>
              <a:rPr lang="it-IT" sz="1400" dirty="0">
                <a:solidFill>
                  <a:schemeClr val="tx1"/>
                </a:solidFill>
              </a:rPr>
              <a:t>)-[:</a:t>
            </a:r>
            <a:r>
              <a:rPr lang="it-IT" sz="1400" dirty="0" err="1">
                <a:solidFill>
                  <a:schemeClr val="tx1"/>
                </a:solidFill>
              </a:rPr>
              <a:t>ASSOCIATED_WITH</a:t>
            </a:r>
            <a:r>
              <a:rPr lang="it-IT" sz="1400" dirty="0">
                <a:solidFill>
                  <a:schemeClr val="tx1"/>
                </a:solidFill>
              </a:rPr>
              <a:t>]-&gt;(</a:t>
            </a:r>
            <a:r>
              <a:rPr lang="it-IT" sz="1400" dirty="0" err="1">
                <a:solidFill>
                  <a:schemeClr val="tx1"/>
                </a:solidFill>
              </a:rPr>
              <a:t>s:SSD</a:t>
            </a:r>
            <a:r>
              <a:rPr lang="it-IT" sz="1400" dirty="0">
                <a:solidFill>
                  <a:schemeClr val="tx1"/>
                </a:solidFill>
              </a:rPr>
              <a:t>)-[:</a:t>
            </a:r>
            <a:r>
              <a:rPr lang="it-IT" sz="1400" dirty="0" err="1">
                <a:solidFill>
                  <a:schemeClr val="tx1"/>
                </a:solidFill>
              </a:rPr>
              <a:t>PART_OF</a:t>
            </a:r>
            <a:r>
              <a:rPr lang="it-IT" sz="1400" dirty="0">
                <a:solidFill>
                  <a:schemeClr val="tx1"/>
                </a:solidFill>
              </a:rPr>
              <a:t>]-&gt;(</a:t>
            </a:r>
            <a:r>
              <a:rPr lang="it-IT" sz="1400" dirty="0" err="1">
                <a:solidFill>
                  <a:schemeClr val="tx1"/>
                </a:solidFill>
              </a:rPr>
              <a:t>ar:Area</a:t>
            </a:r>
            <a:r>
              <a:rPr lang="it-IT" sz="1400" dirty="0">
                <a:solidFill>
                  <a:schemeClr val="tx1"/>
                </a:solidFill>
              </a:rPr>
              <a:t>)</a:t>
            </a:r>
          </a:p>
          <a:p>
            <a:r>
              <a:rPr lang="it-IT" sz="1400" dirty="0">
                <a:solidFill>
                  <a:srgbClr val="00B050"/>
                </a:solidFill>
              </a:rPr>
              <a:t>with</a:t>
            </a:r>
            <a:r>
              <a:rPr lang="it-IT" sz="1400" dirty="0">
                <a:solidFill>
                  <a:schemeClr val="tx1"/>
                </a:solidFill>
              </a:rPr>
              <a:t> d, t, </a:t>
            </a:r>
            <a:r>
              <a:rPr lang="it-IT" sz="1400" dirty="0" err="1">
                <a:solidFill>
                  <a:srgbClr val="00B050"/>
                </a:solidFill>
              </a:rPr>
              <a:t>collect</a:t>
            </a:r>
            <a:r>
              <a:rPr lang="it-IT" sz="1400" dirty="0">
                <a:solidFill>
                  <a:schemeClr val="tx1"/>
                </a:solidFill>
              </a:rPr>
              <a:t>(</a:t>
            </a:r>
            <a:r>
              <a:rPr lang="it-IT" sz="1400" dirty="0" err="1">
                <a:solidFill>
                  <a:schemeClr val="tx1"/>
                </a:solidFill>
              </a:rPr>
              <a:t>distinct</a:t>
            </a:r>
            <a:r>
              <a:rPr lang="it-IT" sz="1400" dirty="0">
                <a:solidFill>
                  <a:schemeClr val="tx1"/>
                </a:solidFill>
              </a:rPr>
              <a:t> </a:t>
            </a:r>
            <a:r>
              <a:rPr lang="it-IT" sz="1400" dirty="0" err="1">
                <a:solidFill>
                  <a:schemeClr val="tx1"/>
                </a:solidFill>
              </a:rPr>
              <a:t>ar</a:t>
            </a:r>
            <a:r>
              <a:rPr lang="it-IT" sz="1400" dirty="0">
                <a:solidFill>
                  <a:schemeClr val="tx1"/>
                </a:solidFill>
              </a:rPr>
              <a:t>) AS </a:t>
            </a:r>
            <a:r>
              <a:rPr lang="it-IT" sz="1400" dirty="0" err="1">
                <a:solidFill>
                  <a:schemeClr val="tx1"/>
                </a:solidFill>
              </a:rPr>
              <a:t>Areas</a:t>
            </a:r>
            <a:endParaRPr lang="it-IT" sz="1400" dirty="0">
              <a:solidFill>
                <a:schemeClr val="tx1"/>
              </a:solidFill>
            </a:endParaRPr>
          </a:p>
          <a:p>
            <a:r>
              <a:rPr lang="it-IT" sz="1400" dirty="0" err="1">
                <a:solidFill>
                  <a:srgbClr val="00B050"/>
                </a:solidFill>
              </a:rPr>
              <a:t>where</a:t>
            </a:r>
            <a:r>
              <a:rPr lang="it-IT" sz="1400" dirty="0">
                <a:solidFill>
                  <a:schemeClr val="tx1"/>
                </a:solidFill>
              </a:rPr>
              <a:t> size(</a:t>
            </a:r>
            <a:r>
              <a:rPr lang="it-IT" sz="1400" dirty="0" err="1">
                <a:solidFill>
                  <a:schemeClr val="tx1"/>
                </a:solidFill>
              </a:rPr>
              <a:t>Areas</a:t>
            </a:r>
            <a:r>
              <a:rPr lang="it-IT" sz="1400" dirty="0">
                <a:solidFill>
                  <a:schemeClr val="tx1"/>
                </a:solidFill>
              </a:rPr>
              <a:t>) &gt; 1</a:t>
            </a:r>
          </a:p>
          <a:p>
            <a:r>
              <a:rPr lang="it-IT" sz="1400" dirty="0">
                <a:solidFill>
                  <a:srgbClr val="00B050"/>
                </a:solidFill>
              </a:rPr>
              <a:t>with</a:t>
            </a:r>
            <a:r>
              <a:rPr lang="it-IT" sz="1400" dirty="0">
                <a:solidFill>
                  <a:schemeClr val="tx1"/>
                </a:solidFill>
              </a:rPr>
              <a:t> </a:t>
            </a:r>
            <a:r>
              <a:rPr lang="it-IT" sz="1400" dirty="0" err="1">
                <a:solidFill>
                  <a:schemeClr val="tx1"/>
                </a:solidFill>
              </a:rPr>
              <a:t>t.TopicScopus</a:t>
            </a:r>
            <a:r>
              <a:rPr lang="it-IT" sz="1400" dirty="0">
                <a:solidFill>
                  <a:schemeClr val="tx1"/>
                </a:solidFill>
              </a:rPr>
              <a:t> </a:t>
            </a:r>
            <a:r>
              <a:rPr lang="it-IT" sz="1400" dirty="0" err="1">
                <a:solidFill>
                  <a:schemeClr val="tx1"/>
                </a:solidFill>
              </a:rPr>
              <a:t>as</a:t>
            </a:r>
            <a:r>
              <a:rPr lang="it-IT" sz="1400" dirty="0">
                <a:solidFill>
                  <a:schemeClr val="tx1"/>
                </a:solidFill>
              </a:rPr>
              <a:t> Topic, </a:t>
            </a:r>
            <a:r>
              <a:rPr lang="it-IT" sz="1400" dirty="0" err="1">
                <a:solidFill>
                  <a:srgbClr val="00B050"/>
                </a:solidFill>
              </a:rPr>
              <a:t>count</a:t>
            </a:r>
            <a:r>
              <a:rPr lang="it-IT" sz="1400" dirty="0">
                <a:solidFill>
                  <a:schemeClr val="tx1"/>
                </a:solidFill>
              </a:rPr>
              <a:t>(</a:t>
            </a:r>
            <a:r>
              <a:rPr lang="it-IT" sz="1400" dirty="0" err="1">
                <a:solidFill>
                  <a:schemeClr val="tx1"/>
                </a:solidFill>
              </a:rPr>
              <a:t>distinct</a:t>
            </a:r>
            <a:r>
              <a:rPr lang="it-IT" sz="1400" dirty="0">
                <a:solidFill>
                  <a:schemeClr val="tx1"/>
                </a:solidFill>
              </a:rPr>
              <a:t> d) </a:t>
            </a:r>
            <a:r>
              <a:rPr lang="it-IT" sz="1400" dirty="0" err="1">
                <a:solidFill>
                  <a:schemeClr val="tx1"/>
                </a:solidFill>
              </a:rPr>
              <a:t>as</a:t>
            </a:r>
            <a:r>
              <a:rPr lang="it-IT" sz="1400" dirty="0">
                <a:solidFill>
                  <a:schemeClr val="tx1"/>
                </a:solidFill>
              </a:rPr>
              <a:t> </a:t>
            </a:r>
            <a:r>
              <a:rPr lang="it-IT" sz="1400" dirty="0" err="1">
                <a:solidFill>
                  <a:schemeClr val="tx1"/>
                </a:solidFill>
              </a:rPr>
              <a:t>NumDocs</a:t>
            </a:r>
            <a:r>
              <a:rPr lang="it-IT" sz="1400" dirty="0">
                <a:solidFill>
                  <a:schemeClr val="tx1"/>
                </a:solidFill>
              </a:rPr>
              <a:t>, </a:t>
            </a:r>
            <a:r>
              <a:rPr lang="it-IT" sz="1400" dirty="0" err="1">
                <a:solidFill>
                  <a:srgbClr val="00B050"/>
                </a:solidFill>
              </a:rPr>
              <a:t>avg</a:t>
            </a:r>
            <a:r>
              <a:rPr lang="it-IT" sz="1400" dirty="0">
                <a:solidFill>
                  <a:schemeClr val="tx1"/>
                </a:solidFill>
              </a:rPr>
              <a:t>(size(</a:t>
            </a:r>
            <a:r>
              <a:rPr lang="it-IT" sz="1400" dirty="0" err="1">
                <a:solidFill>
                  <a:schemeClr val="tx1"/>
                </a:solidFill>
              </a:rPr>
              <a:t>Areas</a:t>
            </a:r>
            <a:r>
              <a:rPr lang="it-IT" sz="1400" dirty="0">
                <a:solidFill>
                  <a:schemeClr val="tx1"/>
                </a:solidFill>
              </a:rPr>
              <a:t>)) </a:t>
            </a:r>
            <a:r>
              <a:rPr lang="it-IT" sz="1400" dirty="0" err="1">
                <a:solidFill>
                  <a:schemeClr val="tx1"/>
                </a:solidFill>
              </a:rPr>
              <a:t>as</a:t>
            </a:r>
            <a:r>
              <a:rPr lang="it-IT" sz="1400" dirty="0">
                <a:solidFill>
                  <a:schemeClr val="tx1"/>
                </a:solidFill>
              </a:rPr>
              <a:t> </a:t>
            </a:r>
            <a:r>
              <a:rPr lang="it-IT" sz="1400" dirty="0" err="1">
                <a:solidFill>
                  <a:schemeClr val="tx1"/>
                </a:solidFill>
              </a:rPr>
              <a:t>AvgNumAreas</a:t>
            </a:r>
            <a:endParaRPr lang="it-IT" sz="1400" dirty="0">
              <a:solidFill>
                <a:schemeClr val="tx1"/>
              </a:solidFill>
            </a:endParaRPr>
          </a:p>
          <a:p>
            <a:r>
              <a:rPr lang="it-IT" sz="1400" dirty="0" err="1">
                <a:solidFill>
                  <a:srgbClr val="00B050"/>
                </a:solidFill>
              </a:rPr>
              <a:t>where</a:t>
            </a:r>
            <a:r>
              <a:rPr lang="it-IT" sz="1400" dirty="0">
                <a:solidFill>
                  <a:schemeClr val="tx1"/>
                </a:solidFill>
              </a:rPr>
              <a:t> </a:t>
            </a:r>
            <a:r>
              <a:rPr lang="it-IT" sz="1400" dirty="0" err="1">
                <a:solidFill>
                  <a:schemeClr val="tx1"/>
                </a:solidFill>
              </a:rPr>
              <a:t>NumDocs</a:t>
            </a:r>
            <a:r>
              <a:rPr lang="it-IT" sz="1400" dirty="0">
                <a:solidFill>
                  <a:schemeClr val="tx1"/>
                </a:solidFill>
              </a:rPr>
              <a:t> &gt;= 10</a:t>
            </a:r>
          </a:p>
          <a:p>
            <a:r>
              <a:rPr lang="it-IT" sz="1400" dirty="0" err="1">
                <a:solidFill>
                  <a:srgbClr val="00B050"/>
                </a:solidFill>
              </a:rPr>
              <a:t>return</a:t>
            </a:r>
            <a:r>
              <a:rPr lang="it-IT" sz="1400" dirty="0">
                <a:solidFill>
                  <a:schemeClr val="tx1"/>
                </a:solidFill>
              </a:rPr>
              <a:t> Topic, </a:t>
            </a:r>
            <a:r>
              <a:rPr lang="it-IT" sz="1400" dirty="0" err="1">
                <a:solidFill>
                  <a:schemeClr val="tx1"/>
                </a:solidFill>
              </a:rPr>
              <a:t>NumDocs</a:t>
            </a:r>
            <a:r>
              <a:rPr lang="it-IT" sz="1400" dirty="0">
                <a:solidFill>
                  <a:schemeClr val="tx1"/>
                </a:solidFill>
              </a:rPr>
              <a:t>, </a:t>
            </a:r>
            <a:r>
              <a:rPr lang="it-IT" sz="1400" dirty="0" err="1">
                <a:solidFill>
                  <a:schemeClr val="tx1"/>
                </a:solidFill>
              </a:rPr>
              <a:t>AvgNumAreas</a:t>
            </a:r>
            <a:endParaRPr lang="it-IT" sz="1400" dirty="0">
              <a:solidFill>
                <a:schemeClr val="tx1"/>
              </a:solidFill>
            </a:endParaRPr>
          </a:p>
          <a:p>
            <a:r>
              <a:rPr lang="it-IT" sz="1400" dirty="0" err="1">
                <a:solidFill>
                  <a:srgbClr val="00B050"/>
                </a:solidFill>
              </a:rPr>
              <a:t>order</a:t>
            </a:r>
            <a:r>
              <a:rPr lang="it-IT" sz="1400" dirty="0">
                <a:solidFill>
                  <a:srgbClr val="00B050"/>
                </a:solidFill>
              </a:rPr>
              <a:t> by </a:t>
            </a:r>
            <a:r>
              <a:rPr lang="it-IT" sz="1400" dirty="0" err="1">
                <a:solidFill>
                  <a:schemeClr val="tx1"/>
                </a:solidFill>
              </a:rPr>
              <a:t>AvgNumAreas</a:t>
            </a:r>
            <a:r>
              <a:rPr lang="it-IT" sz="1400" dirty="0">
                <a:solidFill>
                  <a:schemeClr val="tx1"/>
                </a:solidFill>
              </a:rPr>
              <a:t> </a:t>
            </a:r>
            <a:r>
              <a:rPr lang="it-IT" sz="1400" dirty="0" err="1">
                <a:solidFill>
                  <a:srgbClr val="00B050"/>
                </a:solidFill>
              </a:rPr>
              <a:t>desc</a:t>
            </a:r>
            <a:endParaRPr lang="it-IT" sz="1400" dirty="0">
              <a:solidFill>
                <a:srgbClr val="00B050"/>
              </a:solidFill>
            </a:endParaRPr>
          </a:p>
          <a:p>
            <a:endParaRPr lang="it-IT" sz="1400" dirty="0"/>
          </a:p>
          <a:p>
            <a:r>
              <a:rPr lang="it-IT" sz="1400" dirty="0">
                <a:solidFill>
                  <a:schemeClr val="tx1"/>
                </a:solidFill>
              </a:rPr>
              <a:t>La query calcola quante  aree di ricerca diverse sono coinvolte tra co-autori.</a:t>
            </a:r>
          </a:p>
          <a:p>
            <a:r>
              <a:rPr lang="it-IT" sz="1400" dirty="0">
                <a:solidFill>
                  <a:schemeClr val="tx1"/>
                </a:solidFill>
              </a:rPr>
              <a:t>Solo </a:t>
            </a:r>
            <a:r>
              <a:rPr lang="it-IT" sz="1400" dirty="0" err="1">
                <a:solidFill>
                  <a:schemeClr val="tx1"/>
                </a:solidFill>
              </a:rPr>
              <a:t>topic</a:t>
            </a:r>
            <a:r>
              <a:rPr lang="it-IT" sz="1400" dirty="0">
                <a:solidFill>
                  <a:schemeClr val="tx1"/>
                </a:solidFill>
              </a:rPr>
              <a:t> con almeno 10 pubblicazioni sono considerate in questo caso.</a:t>
            </a:r>
          </a:p>
          <a:p>
            <a:r>
              <a:rPr lang="it-IT" sz="1400" dirty="0">
                <a:solidFill>
                  <a:schemeClr val="tx1"/>
                </a:solidFill>
              </a:rPr>
              <a:t>Alcuni </a:t>
            </a:r>
            <a:r>
              <a:rPr lang="it-IT" sz="1400" dirty="0" err="1">
                <a:solidFill>
                  <a:schemeClr val="tx1"/>
                </a:solidFill>
              </a:rPr>
              <a:t>topics</a:t>
            </a:r>
            <a:r>
              <a:rPr lang="it-IT" sz="1400" dirty="0">
                <a:solidFill>
                  <a:schemeClr val="tx1"/>
                </a:solidFill>
              </a:rPr>
              <a:t> mostrano forte collaborazione tra aree, con una media fino a 3,6 aree per documento.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6F7254C9-DDAB-D3D6-2204-BC2E64DECA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rtl="0"/>
            <a:fld id="{B5CEABB6-07DC-46E8-9B57-56EC44A396E5}" type="slidenum">
              <a:rPr lang="it-IT" smtClean="0"/>
              <a:pPr rtl="0"/>
              <a:t>8</a:t>
            </a:fld>
            <a:endParaRPr lang="it-IT" dirty="0"/>
          </a:p>
        </p:txBody>
      </p:sp>
      <p:graphicFrame>
        <p:nvGraphicFramePr>
          <p:cNvPr id="6" name="Segnaposto immagine 5">
            <a:extLst>
              <a:ext uri="{FF2B5EF4-FFF2-40B4-BE49-F238E27FC236}">
                <a16:creationId xmlns:a16="http://schemas.microsoft.com/office/drawing/2014/main" id="{AFA4033B-4B51-32D6-AAA5-FC8D3831F1D8}"/>
              </a:ext>
            </a:extLst>
          </p:cNvPr>
          <p:cNvGraphicFramePr>
            <a:graphicFrameLocks noGrp="1"/>
          </p:cNvGraphicFramePr>
          <p:nvPr>
            <p:ph type="pic" sz="quarter" idx="10"/>
            <p:extLst>
              <p:ext uri="{D42A27DB-BD31-4B8C-83A1-F6EECF244321}">
                <p14:modId xmlns:p14="http://schemas.microsoft.com/office/powerpoint/2010/main" val="1634339917"/>
              </p:ext>
            </p:extLst>
          </p:nvPr>
        </p:nvGraphicFramePr>
        <p:xfrm>
          <a:off x="6474867" y="1285799"/>
          <a:ext cx="5277983" cy="446767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856617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olo 2">
            <a:extLst>
              <a:ext uri="{FF2B5EF4-FFF2-40B4-BE49-F238E27FC236}">
                <a16:creationId xmlns:a16="http://schemas.microsoft.com/office/drawing/2014/main" id="{89652A1E-B3F7-E1B2-76ED-8F78E74B9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9640" y="485113"/>
            <a:ext cx="10515600" cy="15315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dirty="0"/>
              <a:t>Collaborazioni locali e internazionali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E65E832F-DC64-28CC-592D-2CA44C5718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492239" y="1678781"/>
            <a:ext cx="4953001" cy="3500438"/>
          </a:xfrm>
        </p:spPr>
        <p:txBody>
          <a:bodyPr rtlCol="0">
            <a:normAutofit fontScale="40000" lnSpcReduction="20000"/>
          </a:bodyPr>
          <a:lstStyle>
            <a:defPPr>
              <a:defRPr lang="it-IT"/>
            </a:defPPr>
          </a:lstStyle>
          <a:p>
            <a:pPr>
              <a:lnSpc>
                <a:spcPct val="120000"/>
              </a:lnSpc>
              <a:spcAft>
                <a:spcPts val="800"/>
              </a:spcAft>
              <a:buNone/>
            </a:pPr>
            <a:r>
              <a:rPr lang="it-IT" sz="3400" kern="0" dirty="0">
                <a:solidFill>
                  <a:srgbClr val="92D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match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(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d:Document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)-[: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HAS_INTERNATIONAL_COLLABORATION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]-&gt;(: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InternationalCollaboration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)MATCH (d)-[: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PUBLISHED_IN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]-&gt;(:Source)-[: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BELONGS_TO_CATEGORY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]-&gt;(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c:Category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it-IT" sz="3400" kern="100" dirty="0">
              <a:solidFill>
                <a:schemeClr val="tx1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  <a:buNone/>
            </a:pPr>
            <a:r>
              <a:rPr lang="it-IT" sz="3400" kern="0" dirty="0">
                <a:solidFill>
                  <a:srgbClr val="92D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c.SubjectCategory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3400" kern="0" dirty="0" err="1">
                <a:solidFill>
                  <a:srgbClr val="92D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distinct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d) 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NumInternationalCollab</a:t>
            </a:r>
            <a:endParaRPr lang="it-IT" sz="3400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  <a:buNone/>
            </a:pPr>
            <a:r>
              <a:rPr lang="it-IT" sz="3400" kern="0" dirty="0" err="1">
                <a:solidFill>
                  <a:srgbClr val="92D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it-IT" sz="3400" kern="0" dirty="0">
                <a:solidFill>
                  <a:srgbClr val="92D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NumInternationalCollab</a:t>
            </a:r>
            <a:endParaRPr lang="it-IT" sz="3400" kern="100" dirty="0">
              <a:solidFill>
                <a:schemeClr val="tx1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  <a:buNone/>
            </a:pPr>
            <a:r>
              <a:rPr lang="it-IT" sz="3400" kern="0" dirty="0" err="1">
                <a:solidFill>
                  <a:srgbClr val="92D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order</a:t>
            </a:r>
            <a:r>
              <a:rPr lang="it-IT" sz="3400" kern="0" dirty="0">
                <a:solidFill>
                  <a:srgbClr val="92D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by </a:t>
            </a:r>
            <a:r>
              <a:rPr lang="it-IT" sz="3400" kern="0" dirty="0" err="1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NumInternationalCollab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it-IT" sz="3400" kern="0" dirty="0" err="1">
                <a:solidFill>
                  <a:srgbClr val="92D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desc</a:t>
            </a:r>
            <a:endParaRPr lang="it-IT" sz="3400" kern="100" dirty="0">
              <a:solidFill>
                <a:srgbClr val="92D050"/>
              </a:solidFill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Aft>
                <a:spcPts val="800"/>
              </a:spcAft>
              <a:buNone/>
            </a:pPr>
            <a:r>
              <a:rPr lang="it-IT" sz="3400" kern="0" dirty="0" err="1">
                <a:solidFill>
                  <a:srgbClr val="92D050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it-IT" sz="3400" kern="0" dirty="0">
                <a:solidFill>
                  <a:schemeClr val="tx1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20</a:t>
            </a:r>
            <a:endParaRPr lang="it-IT" dirty="0"/>
          </a:p>
          <a:p>
            <a:pPr marL="0" indent="0">
              <a:buNone/>
            </a:pPr>
            <a:endParaRPr lang="it-IT" dirty="0"/>
          </a:p>
          <a:p>
            <a:endParaRPr lang="it-IT" noProof="1"/>
          </a:p>
        </p:txBody>
      </p:sp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9A38ADE9-D6F5-84F7-8489-6CDEB832E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34400" y="6121252"/>
            <a:ext cx="2743200" cy="365125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B5CEABB6-07DC-46E8-9B57-56EC44A396E5}" type="slidenum">
              <a:rPr lang="it-IT" smtClean="0"/>
              <a:pPr rtl="0"/>
              <a:t>9</a:t>
            </a:fld>
            <a:endParaRPr lang="it-IT" dirty="0"/>
          </a:p>
        </p:txBody>
      </p:sp>
      <p:graphicFrame>
        <p:nvGraphicFramePr>
          <p:cNvPr id="6" name="Segnaposto contenuto 5">
            <a:extLst>
              <a:ext uri="{FF2B5EF4-FFF2-40B4-BE49-F238E27FC236}">
                <a16:creationId xmlns:a16="http://schemas.microsoft.com/office/drawing/2014/main" id="{D6535BED-75CE-114F-ED2C-DA0FE0AC5DE0}"/>
              </a:ext>
            </a:extLst>
          </p:cNvPr>
          <p:cNvGraphicFramePr>
            <a:graphicFrameLocks noGrp="1"/>
          </p:cNvGraphicFramePr>
          <p:nvPr>
            <p:ph sz="quarter" idx="11"/>
            <p:extLst>
              <p:ext uri="{D42A27DB-BD31-4B8C-83A1-F6EECF244321}">
                <p14:modId xmlns:p14="http://schemas.microsoft.com/office/powerpoint/2010/main" val="3951280949"/>
              </p:ext>
            </p:extLst>
          </p:nvPr>
        </p:nvGraphicFramePr>
        <p:xfrm>
          <a:off x="746760" y="2070853"/>
          <a:ext cx="5137150" cy="35004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843FB3A3-19CC-6EEF-27F5-D2BF4644DC11}"/>
              </a:ext>
            </a:extLst>
          </p:cNvPr>
          <p:cNvSpPr txBox="1"/>
          <p:nvPr/>
        </p:nvSpPr>
        <p:spPr>
          <a:xfrm>
            <a:off x="6187440" y="4767035"/>
            <a:ext cx="52578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La query mostra il numero di collaborazioni internazionali per ciascuna categoria.</a:t>
            </a:r>
          </a:p>
          <a:p>
            <a:r>
              <a:rPr lang="it-IT" sz="1600" dirty="0"/>
              <a:t>In generale, le collaborazioni internazionali sono più diffuse nelle aree tecniche rispetto a quelle mediche.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5500553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ta">
  <a:themeElements>
    <a:clrScheme name="Custom 7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FFB09D"/>
      </a:accent1>
      <a:accent2>
        <a:srgbClr val="FFD7C7"/>
      </a:accent2>
      <a:accent3>
        <a:srgbClr val="FFE9E0"/>
      </a:accent3>
      <a:accent4>
        <a:srgbClr val="55736D"/>
      </a:accent4>
      <a:accent5>
        <a:srgbClr val="88A88E"/>
      </a:accent5>
      <a:accent6>
        <a:srgbClr val="E6FFFB"/>
      </a:accent6>
      <a:hlink>
        <a:srgbClr val="0563C1"/>
      </a:hlink>
      <a:folHlink>
        <a:srgbClr val="954F72"/>
      </a:folHlink>
    </a:clrScheme>
    <a:fontScheme name="Custom 116">
      <a:majorFont>
        <a:latin typeface="Bodoni MT"/>
        <a:ea typeface=""/>
        <a:cs typeface=""/>
      </a:majorFont>
      <a:minorFont>
        <a:latin typeface="Source Sans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3135338_TF66722518_Win32" id="{5F526DBE-2F88-40A9-B8F0-E6D461D277A5}" vid="{5836265D-2628-4C79-BF1D-F2E8C20C2C7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37CDA33-9251-49D0-A51A-7888AA3E063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F796806-D3A7-49C6-9335-B8A0B9307F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2E4FA29-61E2-42A6-9537-732ED628B68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Presentazione di vendita semplice</Template>
  <TotalTime>4344</TotalTime>
  <Words>1443</Words>
  <Application>Microsoft Office PowerPoint</Application>
  <PresentationFormat>Widescreen</PresentationFormat>
  <Paragraphs>181</Paragraphs>
  <Slides>16</Slides>
  <Notes>12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3" baseType="lpstr">
      <vt:lpstr>Aptos</vt:lpstr>
      <vt:lpstr>Arial</vt:lpstr>
      <vt:lpstr>Bodoni MT</vt:lpstr>
      <vt:lpstr>Calibri</vt:lpstr>
      <vt:lpstr>Source Sans Pro Light</vt:lpstr>
      <vt:lpstr>Times New Roman</vt:lpstr>
      <vt:lpstr>Personalizzata</vt:lpstr>
      <vt:lpstr>Analysis of Thematica Crtitical Mass in the UNIMORE Knowledge Graph</vt:lpstr>
      <vt:lpstr>Introduzione</vt:lpstr>
      <vt:lpstr>Knowledge Graph</vt:lpstr>
      <vt:lpstr>Obiettivi e Metodologia </vt:lpstr>
      <vt:lpstr>Pubblicazioni per Topic e Keyword</vt:lpstr>
      <vt:lpstr>Pubblicazioni per categoria</vt:lpstr>
      <vt:lpstr>Autori coinvolti per categoria </vt:lpstr>
      <vt:lpstr>Interdisciplinarità</vt:lpstr>
      <vt:lpstr>Collaborazioni locali e internazionali</vt:lpstr>
      <vt:lpstr>Pubblicazioni, autori e collaborazioni </vt:lpstr>
      <vt:lpstr>Impatto scientifico: citazioni</vt:lpstr>
      <vt:lpstr>Impatto scientifico: H-index </vt:lpstr>
      <vt:lpstr>Evoluzione temporale delle pubblicazioni </vt:lpstr>
      <vt:lpstr>Conclusioni</vt:lpstr>
      <vt:lpstr>Vantaggi Knowledge Graph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Sofia Locicero</dc:creator>
  <cp:lastModifiedBy>Sofia Locicero</cp:lastModifiedBy>
  <cp:revision>1</cp:revision>
  <dcterms:created xsi:type="dcterms:W3CDTF">2025-09-16T15:47:57Z</dcterms:created>
  <dcterms:modified xsi:type="dcterms:W3CDTF">2025-09-22T09:10:56Z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