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79a83800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79a83800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79a83800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79a83800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79a83800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79a83800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79a83800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79a83800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79a83800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79a83800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79a83800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79a83800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79a83800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79a83800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79a83800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79a83800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vulners.com" TargetMode="External"/><Relationship Id="rId4" Type="http://schemas.openxmlformats.org/officeDocument/2006/relationships/hyperlink" Target="https://bdu.fstec.ru/" TargetMode="External"/><Relationship Id="rId5" Type="http://schemas.openxmlformats.org/officeDocument/2006/relationships/hyperlink" Target="https://nvd.nist.gov" TargetMode="External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nvd.nist.gov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Бот по поиску уязвимостей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PT Sans Narrow"/>
                <a:ea typeface="PT Sans Narrow"/>
                <a:cs typeface="PT Sans Narrow"/>
                <a:sym typeface="PT Sans Narrow"/>
              </a:rPr>
              <a:t>выполнила Зарипова Софья Юрьевна, 9 класс, Информационная безопасность</a:t>
            </a:r>
            <a:endParaRPr sz="18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План:	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T Sans Narrow"/>
              <a:buAutoNum type="arabicPeriod"/>
            </a:pPr>
            <a:r>
              <a:rPr lang="ru">
                <a:latin typeface="PT Sans Narrow"/>
                <a:ea typeface="PT Sans Narrow"/>
                <a:cs typeface="PT Sans Narrow"/>
                <a:sym typeface="PT Sans Narrow"/>
              </a:rPr>
              <a:t>Важность знания уязвимостей;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T Sans Narrow"/>
              <a:buAutoNum type="arabicPeriod"/>
            </a:pPr>
            <a:r>
              <a:rPr lang="ru">
                <a:latin typeface="PT Sans Narrow"/>
                <a:ea typeface="PT Sans Narrow"/>
                <a:cs typeface="PT Sans Narrow"/>
                <a:sym typeface="PT Sans Narrow"/>
              </a:rPr>
              <a:t>Использование Telebot в проекте;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T Sans Narrow"/>
              <a:buAutoNum type="arabicPeriod"/>
            </a:pPr>
            <a:r>
              <a:rPr lang="ru">
                <a:latin typeface="PT Sans Narrow"/>
                <a:ea typeface="PT Sans Narrow"/>
                <a:cs typeface="PT Sans Narrow"/>
                <a:sym typeface="PT Sans Narrow"/>
              </a:rPr>
              <a:t>CVE и основные уязвимости;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T Sans Narrow"/>
              <a:buAutoNum type="arabicPeriod"/>
            </a:pPr>
            <a:r>
              <a:rPr lang="ru">
                <a:latin typeface="PT Sans Narrow"/>
                <a:ea typeface="PT Sans Narrow"/>
                <a:cs typeface="PT Sans Narrow"/>
                <a:sym typeface="PT Sans Narrow"/>
              </a:rPr>
              <a:t>Получение баз данных ФСТЭК и NIST;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T Sans Narrow"/>
              <a:buAutoNum type="arabicPeriod"/>
            </a:pPr>
            <a:r>
              <a:rPr lang="ru">
                <a:latin typeface="PT Sans Narrow"/>
                <a:ea typeface="PT Sans Narrow"/>
                <a:cs typeface="PT Sans Narrow"/>
                <a:sym typeface="PT Sans Narrow"/>
              </a:rPr>
              <a:t>Код бота;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T Sans Narrow"/>
              <a:buAutoNum type="arabicPeriod"/>
            </a:pPr>
            <a:r>
              <a:rPr lang="ru">
                <a:latin typeface="PT Sans Narrow"/>
                <a:ea typeface="PT Sans Narrow"/>
                <a:cs typeface="PT Sans Narrow"/>
                <a:sym typeface="PT Sans Narrow"/>
              </a:rPr>
              <a:t>Выводимые данные;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T Sans Narrow"/>
              <a:buAutoNum type="arabicPeriod"/>
            </a:pPr>
            <a:r>
              <a:rPr lang="ru">
                <a:latin typeface="PT Sans Narrow"/>
                <a:ea typeface="PT Sans Narrow"/>
                <a:cs typeface="PT Sans Narrow"/>
                <a:sym typeface="PT Sans Narrow"/>
              </a:rPr>
              <a:t>Заключение.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Важность знания уязвимостей 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solidFill>
                  <a:srgbClr val="202122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В компьютерной безопасности термин «</a:t>
            </a:r>
            <a:r>
              <a:rPr b="1" lang="ru" sz="1550">
                <a:solidFill>
                  <a:srgbClr val="202122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уязвимость</a:t>
            </a:r>
            <a:r>
              <a:rPr lang="ru" sz="1550">
                <a:solidFill>
                  <a:srgbClr val="202122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» используется для обозначения недостатка в системе, используя который, можно намеренно нарушить её целостность и вызвать неправильную работу. Уязвимость может быть результатом ошибок программирования, недостатков, допущенных при проектировании системы, ненадежных паролей, вирусов и других вредоносных программ, скриптовых и SQL-инъекций. Некоторые уязвимости известны только теоретически, другие же активно используются и имеют известные эксплойты. Существую уязвимости “нулевого дня”, на которые ещё не созданы защитные механизмы.</a:t>
            </a:r>
            <a:endParaRPr sz="1550">
              <a:solidFill>
                <a:srgbClr val="202122"/>
              </a:solidFill>
              <a:highlight>
                <a:srgbClr val="FFFFFF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50">
                <a:solidFill>
                  <a:srgbClr val="202122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Знать о наличии уязвимостей у тех или иных программ, операционных систем и программных обеспечений стоит для того, чтобы защитить личные данные от злоумышленников.</a:t>
            </a:r>
            <a:endParaRPr sz="1550">
              <a:solidFill>
                <a:srgbClr val="202122"/>
              </a:solidFill>
              <a:highlight>
                <a:srgbClr val="FFFFFF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Использование Telebot в проекте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solidFill>
                  <a:srgbClr val="111111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 Telebot - это библиотека для создания бота на python для телеграмма. Несмотря на широкий выбор функций этой библиотеки, в своем проекте я использовала только следующий </a:t>
            </a:r>
            <a:r>
              <a:rPr lang="ru" sz="1550">
                <a:solidFill>
                  <a:srgbClr val="111111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декоратор, так как данный бот не предполагает сложный диалог с пользователем</a:t>
            </a:r>
            <a:r>
              <a:rPr lang="ru" sz="1550">
                <a:solidFill>
                  <a:srgbClr val="111111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:</a:t>
            </a:r>
            <a:endParaRPr sz="1550">
              <a:solidFill>
                <a:srgbClr val="111111"/>
              </a:solidFill>
              <a:highlight>
                <a:srgbClr val="FFFFFF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27025" lvl="0" marL="457200" rtl="0" algn="l">
              <a:spcBef>
                <a:spcPts val="1200"/>
              </a:spcBef>
              <a:spcAft>
                <a:spcPts val="0"/>
              </a:spcAft>
              <a:buClr>
                <a:srgbClr val="BBB529"/>
              </a:buClr>
              <a:buSzPts val="1550"/>
              <a:buFont typeface="Courier New"/>
              <a:buChar char="●"/>
            </a:pPr>
            <a:r>
              <a:rPr lang="ru" sz="155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message_handler</a:t>
            </a:r>
            <a:endParaRPr sz="155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5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CVE и основные уязвимости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0316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1100">
                <a:solidFill>
                  <a:srgbClr val="202122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CVE — база данных общеизвестных уязвимостей информационной безопасности. Каждой уязвимости присваивается идентификационный номер вида CVE-год-номер, описание и ряд общедоступных ссылок с описанием.</a:t>
            </a:r>
            <a:endParaRPr sz="1100">
              <a:solidFill>
                <a:srgbClr val="202122"/>
              </a:solidFill>
              <a:highlight>
                <a:srgbClr val="FFFFFF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ru" sz="1300">
                <a:solidFill>
                  <a:srgbClr val="202122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О</a:t>
            </a:r>
            <a:r>
              <a:rPr b="1" lang="ru" sz="1300">
                <a:solidFill>
                  <a:srgbClr val="202122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сновные уязвимости:</a:t>
            </a:r>
            <a:endParaRPr b="1" sz="1300">
              <a:solidFill>
                <a:srgbClr val="202122"/>
              </a:solidFill>
              <a:highlight>
                <a:srgbClr val="FFFFFF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ru" sz="1100">
                <a:solidFill>
                  <a:srgbClr val="202122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Переполнение буфера</a:t>
            </a:r>
            <a:endParaRPr b="1" sz="1100">
              <a:solidFill>
                <a:srgbClr val="202122"/>
              </a:solidFill>
              <a:highlight>
                <a:srgbClr val="FFFFFF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1100">
                <a:solidFill>
                  <a:srgbClr val="202122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Переполнение буфера — явление, возникающее, когда компьютерная программа записывает данные за пределами выделенного в памяти буфера. Переполнение буфера обычно возникает из-за неправильной работы с данными. В результате переполнения могут быть испорчены данные, расположенные следом за буфером (или перед ним).</a:t>
            </a:r>
            <a:endParaRPr sz="1100">
              <a:solidFill>
                <a:srgbClr val="202122"/>
              </a:solidFill>
              <a:highlight>
                <a:srgbClr val="FFFFFF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ru" sz="1100">
                <a:solidFill>
                  <a:srgbClr val="202122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ВИСЯЧИЙ УКАЗАТЕЛЬ</a:t>
            </a:r>
            <a:endParaRPr b="1" sz="1100">
              <a:solidFill>
                <a:srgbClr val="202122"/>
              </a:solidFill>
              <a:highlight>
                <a:srgbClr val="FFFFFF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1100">
                <a:solidFill>
                  <a:srgbClr val="202122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Висячий указатель или висячая ссылка — указатель, не ссылающийся на допустимый объект соответствующего типа. Это особый случай нарушения безопасности памяти.</a:t>
            </a:r>
            <a:endParaRPr sz="1100">
              <a:solidFill>
                <a:srgbClr val="202122"/>
              </a:solidFill>
              <a:highlight>
                <a:srgbClr val="FFFFFF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202122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SQL-инъекция</a:t>
            </a:r>
            <a:endParaRPr b="1" sz="1100">
              <a:solidFill>
                <a:srgbClr val="202122"/>
              </a:solidFill>
              <a:highlight>
                <a:srgbClr val="FFFFFF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202122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Внедрение SQL-кода — один из распространённых способов взлома сайтов и программ, работающих с базами данных, основанный на внедрении в запрос произвольного SQL-кода. Атака типа внедрения SQL может быть возможна из-за некорректной обработки входных данных, используемых в SQL-запросах.</a:t>
            </a:r>
            <a:endParaRPr sz="1100">
              <a:solidFill>
                <a:srgbClr val="202122"/>
              </a:solidFill>
              <a:highlight>
                <a:srgbClr val="FFFFFF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202122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Простые пароли и пароли по умолчанию для доступа к административным страницам</a:t>
            </a:r>
            <a:endParaRPr b="1" sz="1100">
              <a:solidFill>
                <a:srgbClr val="202122"/>
              </a:solidFill>
              <a:highlight>
                <a:srgbClr val="FFFFFF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202122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Взломщик может подобрать простой пароль к административной странице, дающей ему больше возможностей для взлома. Является критичной уязвимостью, так как позволяет взломщику повлиять на работу сервера.</a:t>
            </a:r>
            <a:endParaRPr sz="1100">
              <a:solidFill>
                <a:srgbClr val="202122"/>
              </a:solidFill>
              <a:highlight>
                <a:srgbClr val="FFFFFF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00">
              <a:solidFill>
                <a:srgbClr val="202122"/>
              </a:solidFill>
              <a:highlight>
                <a:srgbClr val="FFFFFF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Получение баз данных ФСТЭК и NIST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5161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550">
                <a:solidFill>
                  <a:srgbClr val="20212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Сайт </a:t>
            </a:r>
            <a:r>
              <a:rPr lang="ru" sz="1550" u="sng">
                <a:solidFill>
                  <a:srgbClr val="202122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https://vulners.com</a:t>
            </a:r>
            <a:r>
              <a:rPr lang="ru" sz="1550">
                <a:solidFill>
                  <a:srgbClr val="202122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 не был удобным для получения данных в формате API, поэтому я не добавила его базу данных в данный проект. С сайтом ФСТЭК (</a:t>
            </a:r>
            <a:r>
              <a:rPr lang="ru" sz="1550" u="sng">
                <a:solidFill>
                  <a:srgbClr val="202122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https://bdu.fstec.ru/</a:t>
            </a:r>
            <a:r>
              <a:rPr lang="ru" sz="1550">
                <a:solidFill>
                  <a:srgbClr val="202122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) тоже возникли трудности - способ фильтрации уязвимостей на сайте сделала бы создание кода бота достаточно нагруженным, так что было принято решение скачать сведения об уязвимостях в формате XLSX и переформатировать файл в csv формат, чтобы Python его прочитал. Данные с сайта </a:t>
            </a:r>
            <a:r>
              <a:rPr lang="ru" sz="1550" u="sng">
                <a:solidFill>
                  <a:srgbClr val="202122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https://nvd.nist.gov</a:t>
            </a:r>
            <a:r>
              <a:rPr lang="ru" sz="1550">
                <a:solidFill>
                  <a:srgbClr val="202122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 были добавлены без особых трудностей, так как там был реализован публичный API.</a:t>
            </a:r>
            <a:endParaRPr sz="1550">
              <a:solidFill>
                <a:srgbClr val="20212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6">
            <a:alphaModFix/>
          </a:blip>
          <a:srcRect b="31826" l="0" r="76015" t="18890"/>
          <a:stretch/>
        </p:blipFill>
        <p:spPr>
          <a:xfrm>
            <a:off x="5911013" y="1262100"/>
            <a:ext cx="2524124" cy="291737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5910963" y="4234525"/>
            <a:ext cx="252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PT Sans Narrow"/>
                <a:ea typeface="PT Sans Narrow"/>
                <a:cs typeface="PT Sans Narrow"/>
                <a:sym typeface="PT Sans Narrow"/>
              </a:rPr>
              <a:t>фильтрация на сайте ФСТЭК</a:t>
            </a:r>
            <a:endParaRPr sz="1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 бота	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268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latin typeface="PT Sans Narrow"/>
                <a:ea typeface="PT Sans Narrow"/>
                <a:cs typeface="PT Sans Narrow"/>
                <a:sym typeface="PT Sans Narrow"/>
              </a:rPr>
              <a:t>Был создан объект для работы с Telegram с помощью библиотеки Telebot, для этого был получен токен для доступа к API бота. Для удобства были созданы функции доступа к API сайта </a:t>
            </a:r>
            <a:r>
              <a:rPr lang="ru" sz="1550" u="sng">
                <a:solidFill>
                  <a:schemeClr val="hlink"/>
                </a:solidFill>
                <a:latin typeface="PT Sans Narrow"/>
                <a:ea typeface="PT Sans Narrow"/>
                <a:cs typeface="PT Sans Narrow"/>
                <a:sym typeface="PT Sans Narrow"/>
                <a:hlinkClick r:id="rId3"/>
              </a:rPr>
              <a:t>https://nvd.nist.gov</a:t>
            </a:r>
            <a:r>
              <a:rPr lang="ru" sz="1550">
                <a:latin typeface="PT Sans Narrow"/>
                <a:ea typeface="PT Sans Narrow"/>
                <a:cs typeface="PT Sans Narrow"/>
                <a:sym typeface="PT Sans Narrow"/>
              </a:rPr>
              <a:t> и к локальной базе ФСТЭК. Доступ к API происходит путем HTTPS-запросов, поиск в базе ФСТЭК путём обработки полученного списка из файла csv.</a:t>
            </a:r>
            <a:endParaRPr sz="155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latin typeface="PT Sans Narrow"/>
                <a:ea typeface="PT Sans Narrow"/>
                <a:cs typeface="PT Sans Narrow"/>
                <a:sym typeface="PT Sans Narrow"/>
              </a:rPr>
              <a:t>На основании полученного запроса производится поиск конкретной уязвимости по номеру CVE или BDU (используется ФСТЭК), или поиск по “ключевым словам” (программный продукт, операционная система, версия и прочие параметры).</a:t>
            </a:r>
            <a:endParaRPr sz="155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latin typeface="PT Sans Narrow"/>
                <a:ea typeface="PT Sans Narrow"/>
                <a:cs typeface="PT Sans Narrow"/>
                <a:sym typeface="PT Sans Narrow"/>
              </a:rPr>
              <a:t>В связи с большим объемом выводимой информации использовать кнопки интерфейса Telegram было обозначено как нецелесообразное решение и неудобное для восприятия.</a:t>
            </a:r>
            <a:endParaRPr sz="155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latin typeface="PT Sans Narrow"/>
                <a:ea typeface="PT Sans Narrow"/>
                <a:cs typeface="PT Sans Narrow"/>
                <a:sym typeface="PT Sans Narrow"/>
              </a:rPr>
              <a:t>В коде бота было определено ограничение по количеству выводимых строк, так как если найдено большое количество подходящих вариантов, то необходимо сузить свой запрос, например, указать точную версию, тип ОС и прочие данные.</a:t>
            </a:r>
            <a:endParaRPr sz="155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Выводимые данные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latin typeface="PT Sans Narrow"/>
                <a:ea typeface="PT Sans Narrow"/>
                <a:cs typeface="PT Sans Narrow"/>
                <a:sym typeface="PT Sans Narrow"/>
              </a:rPr>
              <a:t>Для обычного поиска выводится только краткая информация: номер </a:t>
            </a:r>
            <a:r>
              <a:rPr lang="ru" sz="1550">
                <a:latin typeface="PT Sans Narrow"/>
                <a:ea typeface="PT Sans Narrow"/>
                <a:cs typeface="PT Sans Narrow"/>
                <a:sym typeface="PT Sans Narrow"/>
              </a:rPr>
              <a:t>уязвимости</a:t>
            </a:r>
            <a:r>
              <a:rPr lang="ru" sz="1550">
                <a:latin typeface="PT Sans Narrow"/>
                <a:ea typeface="PT Sans Narrow"/>
                <a:cs typeface="PT Sans Narrow"/>
                <a:sym typeface="PT Sans Narrow"/>
              </a:rPr>
              <a:t> CVE или BDU, направление угрозы (LOCAL - физический доступ к устройству, NETWORK - по сети, и прочие), степень риска и оценка угрозы от 0 до 10. </a:t>
            </a:r>
            <a:endParaRPr sz="155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50">
                <a:latin typeface="PT Sans Narrow"/>
                <a:ea typeface="PT Sans Narrow"/>
                <a:cs typeface="PT Sans Narrow"/>
                <a:sym typeface="PT Sans Narrow"/>
              </a:rPr>
              <a:t>По конкретному номеру уязвимости выводится описание уязвимости, дату обнаружения, список ссылок на расширенную информацию, исправление, защита и использование (эксплоиты).</a:t>
            </a:r>
            <a:endParaRPr sz="155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PT Sans Narrow"/>
                <a:ea typeface="PT Sans Narrow"/>
                <a:cs typeface="PT Sans Narrow"/>
                <a:sym typeface="PT Sans Narrow"/>
              </a:rPr>
              <a:t>В процессе создания проекта я столкнулась с новыми для себя вещами, такими как формат json и ограничение длины сообщений в Telegram. Все трудности были преодолены. Данный бот можно использовать для быстрого поиска уязвимости и получения информации о ней.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>
                <a:latin typeface="PT Sans Narrow"/>
                <a:ea typeface="PT Sans Narrow"/>
                <a:cs typeface="PT Sans Narrow"/>
                <a:sym typeface="PT Sans Narrow"/>
              </a:rPr>
              <a:t>Однако следует понимать, что безопасность защищаемой системы необходимо изучать в комплексе (аппаратная платформа, используемые программные продукты и их компоненты, а также человеческий фактор).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