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aven Pro" panose="020B0604020202020204" charset="0"/>
      <p:regular r:id="rId12"/>
      <p:bold r:id="rId13"/>
    </p:embeddedFont>
    <p:embeddedFont>
      <p:font typeface="Nuni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de892db53_1_4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Google Shape;281;g3de892db53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e892db53_1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Google Shape;287;g3de892db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de892db53_1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Google Shape;293;g3de892db5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de892db53_1_1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Google Shape;299;g3de892db53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de892db53_1_1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Google Shape;305;g3de892db53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de892db53_1_2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Google Shape;311;g3de892db5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de892db53_1_2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Google Shape;317;g3de892db53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de892db53_1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Google Shape;323;g3de892db5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sz="1800"/>
            </a:lvl1pPr>
            <a:lvl2pPr marL="914400" lvl="1" indent="-317500">
              <a:spcBef>
                <a:spcPts val="1600"/>
              </a:spcBef>
              <a:spcAft>
                <a:spcPts val="0"/>
              </a:spcAft>
              <a:buSzPts val="1400"/>
              <a:buChar char="○"/>
              <a:defRPr sz="1400"/>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rtl="0">
              <a:lnSpc>
                <a:spcPct val="115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Technology &amp; Medical Adherence</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Sofia Lee, Isaac Rico, Scott Borges, Ray Touma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About</a:t>
            </a:r>
            <a:endParaRPr/>
          </a:p>
        </p:txBody>
      </p:sp>
      <p:sp>
        <p:nvSpPr>
          <p:cNvPr id="284" name="Google Shape;284;p14"/>
          <p:cNvSpPr txBox="1">
            <a:spLocks noGrp="1"/>
          </p:cNvSpPr>
          <p:nvPr>
            <p:ph type="body" idx="1"/>
          </p:nvPr>
        </p:nvSpPr>
        <p:spPr>
          <a:xfrm>
            <a:off x="1056750" y="1535325"/>
            <a:ext cx="7030500" cy="27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t>Our Task</a:t>
            </a:r>
            <a:r>
              <a:rPr lang="en" sz="1800"/>
              <a:t>: </a:t>
            </a:r>
            <a:endParaRPr sz="1800"/>
          </a:p>
          <a:p>
            <a:pPr marL="457200" lvl="0" indent="-342900" rtl="0">
              <a:spcBef>
                <a:spcPts val="1600"/>
              </a:spcBef>
              <a:spcAft>
                <a:spcPts val="0"/>
              </a:spcAft>
              <a:buSzPts val="1800"/>
              <a:buChar char="●"/>
            </a:pPr>
            <a:r>
              <a:rPr lang="en" sz="1800"/>
              <a:t>Make a mobile pill tracker for android</a:t>
            </a:r>
            <a:endParaRPr sz="1800"/>
          </a:p>
          <a:p>
            <a:pPr marL="0" lvl="0" indent="0" rtl="0">
              <a:spcBef>
                <a:spcPts val="1600"/>
              </a:spcBef>
              <a:spcAft>
                <a:spcPts val="0"/>
              </a:spcAft>
              <a:buNone/>
            </a:pPr>
            <a:r>
              <a:rPr lang="en" sz="1800" b="1"/>
              <a:t>Considerations</a:t>
            </a:r>
            <a:r>
              <a:rPr lang="en" sz="1800"/>
              <a:t>: </a:t>
            </a:r>
            <a:endParaRPr sz="1800"/>
          </a:p>
          <a:p>
            <a:pPr marL="457200" lvl="0" indent="-342900" rtl="0">
              <a:spcBef>
                <a:spcPts val="1600"/>
              </a:spcBef>
              <a:spcAft>
                <a:spcPts val="0"/>
              </a:spcAft>
              <a:buSzPts val="1800"/>
              <a:buChar char="●"/>
            </a:pPr>
            <a:r>
              <a:rPr lang="en" sz="1800"/>
              <a:t>Our End Users</a:t>
            </a:r>
            <a:endParaRPr sz="1800"/>
          </a:p>
          <a:p>
            <a:pPr marL="1371600" lvl="1" indent="-317500" rtl="0">
              <a:spcBef>
                <a:spcPts val="0"/>
              </a:spcBef>
              <a:spcAft>
                <a:spcPts val="0"/>
              </a:spcAft>
              <a:buSzPts val="1400"/>
              <a:buChar char="○"/>
            </a:pPr>
            <a:r>
              <a:rPr lang="en"/>
              <a:t>College Students and Young Adolescents</a:t>
            </a:r>
            <a:endParaRPr/>
          </a:p>
          <a:p>
            <a:pPr marL="1371600" lvl="1" indent="-317500" rtl="0">
              <a:spcBef>
                <a:spcPts val="0"/>
              </a:spcBef>
              <a:spcAft>
                <a:spcPts val="0"/>
              </a:spcAft>
              <a:buSzPts val="1400"/>
              <a:buChar char="○"/>
            </a:pPr>
            <a:r>
              <a:rPr lang="en"/>
              <a:t>Elderly</a:t>
            </a:r>
            <a:endParaRPr/>
          </a:p>
          <a:p>
            <a:pPr marL="457200" lvl="0" indent="-342900">
              <a:spcBef>
                <a:spcPts val="0"/>
              </a:spcBef>
              <a:spcAft>
                <a:spcPts val="0"/>
              </a:spcAft>
              <a:buSzPts val="1800"/>
              <a:buChar char="●"/>
            </a:pPr>
            <a:r>
              <a:rPr lang="en" sz="1800"/>
              <a:t>Requirements from our Professors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Introduction</a:t>
            </a:r>
            <a:endParaRPr/>
          </a:p>
        </p:txBody>
      </p:sp>
      <p:sp>
        <p:nvSpPr>
          <p:cNvPr id="290" name="Google Shape;290;p15"/>
          <p:cNvSpPr txBox="1">
            <a:spLocks noGrp="1"/>
          </p:cNvSpPr>
          <p:nvPr>
            <p:ph type="body" idx="1"/>
          </p:nvPr>
        </p:nvSpPr>
        <p:spPr>
          <a:xfrm>
            <a:off x="1303800" y="1527150"/>
            <a:ext cx="7030500" cy="2541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a:t>The guidelines that we focused on in order of importance were:</a:t>
            </a:r>
            <a:endParaRPr sz="1800"/>
          </a:p>
          <a:p>
            <a:pPr marL="457200" lvl="0" indent="-342900">
              <a:spcBef>
                <a:spcPts val="1600"/>
              </a:spcBef>
              <a:spcAft>
                <a:spcPts val="0"/>
              </a:spcAft>
              <a:buSzPts val="1800"/>
              <a:buChar char="●"/>
            </a:pPr>
            <a:r>
              <a:rPr lang="en"/>
              <a:t>A</a:t>
            </a:r>
            <a:r>
              <a:rPr lang="en" sz="1800"/>
              <a:t> mobile app platform which gives reminders for all your meds, times and displays your notes such as "take with food"</a:t>
            </a:r>
            <a:endParaRPr sz="1800"/>
          </a:p>
          <a:p>
            <a:pPr marL="457200" lvl="0" indent="-342900" rtl="0">
              <a:spcBef>
                <a:spcPts val="0"/>
              </a:spcBef>
              <a:spcAft>
                <a:spcPts val="0"/>
              </a:spcAft>
              <a:buSzPts val="1800"/>
              <a:buChar char="●"/>
            </a:pPr>
            <a:r>
              <a:rPr lang="en"/>
              <a:t>S</a:t>
            </a:r>
            <a:r>
              <a:rPr lang="en" sz="1800"/>
              <a:t>ee daily and monthly medication progress reports that you can send to a doctor or nurse ahead of an appointment</a:t>
            </a:r>
            <a:endParaRPr sz="1800"/>
          </a:p>
          <a:p>
            <a:pPr marL="457200" lvl="0" indent="-342900">
              <a:spcBef>
                <a:spcPts val="0"/>
              </a:spcBef>
              <a:spcAft>
                <a:spcPts val="0"/>
              </a:spcAft>
              <a:buSzPts val="1800"/>
              <a:buChar char="●"/>
            </a:pPr>
            <a:r>
              <a:rPr lang="en"/>
              <a:t>T</a:t>
            </a:r>
            <a:r>
              <a:rPr lang="en" sz="1800"/>
              <a:t>he ability to select a sound for medication reminders and notifications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a:t>Related Work</a:t>
            </a:r>
            <a:endParaRPr/>
          </a:p>
        </p:txBody>
      </p:sp>
      <p:sp>
        <p:nvSpPr>
          <p:cNvPr id="296" name="Google Shape;296;p16"/>
          <p:cNvSpPr txBox="1">
            <a:spLocks noGrp="1"/>
          </p:cNvSpPr>
          <p:nvPr>
            <p:ph type="body" idx="1"/>
          </p:nvPr>
        </p:nvSpPr>
        <p:spPr>
          <a:xfrm>
            <a:off x="1303800" y="150500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According to Wu¹, “Almost all participants used the application at least once. More than half reported that they took their medications [...] when they received reminders.”</a:t>
            </a:r>
            <a:endParaRPr/>
          </a:p>
          <a:p>
            <a:pPr marL="457200" lvl="0" indent="-342900" rtl="0">
              <a:spcBef>
                <a:spcPts val="0"/>
              </a:spcBef>
              <a:spcAft>
                <a:spcPts val="0"/>
              </a:spcAft>
              <a:buSzPts val="1800"/>
              <a:buChar char="●"/>
            </a:pPr>
            <a:r>
              <a:rPr lang="en"/>
              <a:t>According to Hammonds³, “There was a strong trend suggesting that the use of a medication reminder app was beneficial for adherence to antidepressant medication regimens. Factors influencing medication adherence in college students included health beliefs, use of illicit drugs, and type of professional care received.”</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Proposed Idea and Research Hypothesis </a:t>
            </a:r>
            <a:endParaRPr/>
          </a:p>
        </p:txBody>
      </p:sp>
      <p:sp>
        <p:nvSpPr>
          <p:cNvPr id="302" name="Google Shape;302;p17"/>
          <p:cNvSpPr txBox="1">
            <a:spLocks noGrp="1"/>
          </p:cNvSpPr>
          <p:nvPr>
            <p:ph type="body" idx="1"/>
          </p:nvPr>
        </p:nvSpPr>
        <p:spPr>
          <a:xfrm>
            <a:off x="1303800" y="149490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People today have issues with remembering to take their medication on a daily basis, especially elderly, therefore our application is made to improve medication adherence for patients using the application. </a:t>
            </a:r>
            <a:endParaRPr sz="1800"/>
          </a:p>
          <a:p>
            <a:pPr marL="457200" lvl="0" indent="-342900" rtl="0">
              <a:spcBef>
                <a:spcPts val="0"/>
              </a:spcBef>
              <a:spcAft>
                <a:spcPts val="0"/>
              </a:spcAft>
              <a:buSzPts val="1800"/>
              <a:buChar char="●"/>
            </a:pPr>
            <a:r>
              <a:rPr lang="en" sz="1800"/>
              <a:t>To deal with the problem of forgetfulness, we plan on developing an app to try and combat this issue.</a:t>
            </a:r>
            <a:endParaRPr sz="1800"/>
          </a:p>
          <a:p>
            <a:pPr marL="457200" lvl="0" indent="-342900" rtl="0">
              <a:spcBef>
                <a:spcPts val="0"/>
              </a:spcBef>
              <a:spcAft>
                <a:spcPts val="0"/>
              </a:spcAft>
              <a:buSzPts val="1800"/>
              <a:buChar char="●"/>
            </a:pPr>
            <a:r>
              <a:rPr lang="en" sz="1800"/>
              <a:t>We think this app will be for men and women 60 and up.</a:t>
            </a:r>
            <a:endParaRPr sz="1800"/>
          </a:p>
          <a:p>
            <a:pPr marL="457200" lvl="0" indent="-342900">
              <a:spcBef>
                <a:spcPts val="0"/>
              </a:spcBef>
              <a:spcAft>
                <a:spcPts val="0"/>
              </a:spcAft>
              <a:buSzPts val="1800"/>
              <a:buChar char="●"/>
            </a:pPr>
            <a:r>
              <a:rPr lang="en" sz="1800"/>
              <a:t>We think this application will address the problem of forgetfulness in humans.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Design of the System</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A patient, when prescribed a medication by a doctor, will receive information about the medication, for example, dosage, days interval, and times it should be taken.</a:t>
            </a:r>
            <a:endParaRPr/>
          </a:p>
          <a:p>
            <a:pPr marL="457200" lvl="0" indent="-342900" rtl="0">
              <a:spcBef>
                <a:spcPts val="0"/>
              </a:spcBef>
              <a:spcAft>
                <a:spcPts val="0"/>
              </a:spcAft>
              <a:buSzPts val="1800"/>
              <a:buChar char="●"/>
            </a:pPr>
            <a:r>
              <a:rPr lang="en"/>
              <a:t>The application hopes to transform, store, and display medication information and schedule on the phone, and notify user at the time medication should be taken.</a:t>
            </a:r>
            <a:endParaRPr/>
          </a:p>
          <a:p>
            <a:pPr marL="457200" lvl="0" indent="-342900">
              <a:spcBef>
                <a:spcPts val="0"/>
              </a:spcBef>
              <a:spcAft>
                <a:spcPts val="0"/>
              </a:spcAft>
              <a:buSzPts val="1800"/>
              <a:buChar char="●"/>
            </a:pPr>
            <a:r>
              <a:rPr lang="en"/>
              <a:t>The notification is the most important part of this application.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Implementation</a:t>
            </a:r>
            <a:endParaRPr/>
          </a:p>
        </p:txBody>
      </p:sp>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The application is written in Java, intended to be used on an Android device. </a:t>
            </a:r>
            <a:endParaRPr/>
          </a:p>
          <a:p>
            <a:pPr marL="457200" marR="0" lvl="0" indent="-342900" algn="l" rtl="0">
              <a:lnSpc>
                <a:spcPct val="115000"/>
              </a:lnSpc>
              <a:spcBef>
                <a:spcPts val="0"/>
              </a:spcBef>
              <a:spcAft>
                <a:spcPts val="0"/>
              </a:spcAft>
              <a:buSzPts val="1800"/>
              <a:buChar char="●"/>
            </a:pPr>
            <a:r>
              <a:rPr lang="en"/>
              <a:t>There are three activities (screens): </a:t>
            </a:r>
            <a:endParaRPr/>
          </a:p>
          <a:p>
            <a:pPr marL="914400" marR="0" lvl="1" indent="-317500" algn="l" rtl="0">
              <a:lnSpc>
                <a:spcPct val="115000"/>
              </a:lnSpc>
              <a:spcBef>
                <a:spcPts val="0"/>
              </a:spcBef>
              <a:spcAft>
                <a:spcPts val="0"/>
              </a:spcAft>
              <a:buSzPts val="1400"/>
              <a:buChar char="○"/>
            </a:pPr>
            <a:r>
              <a:rPr lang="en"/>
              <a:t>Schedule </a:t>
            </a:r>
            <a:endParaRPr/>
          </a:p>
          <a:p>
            <a:pPr marL="914400" marR="0" lvl="1" indent="-317500" algn="l" rtl="0">
              <a:lnSpc>
                <a:spcPct val="115000"/>
              </a:lnSpc>
              <a:spcBef>
                <a:spcPts val="0"/>
              </a:spcBef>
              <a:spcAft>
                <a:spcPts val="0"/>
              </a:spcAft>
              <a:buSzPts val="1400"/>
              <a:buChar char="○"/>
            </a:pPr>
            <a:r>
              <a:rPr lang="en"/>
              <a:t>Pill Box</a:t>
            </a:r>
            <a:endParaRPr/>
          </a:p>
          <a:p>
            <a:pPr marL="914400" marR="0" lvl="1" indent="-317500" algn="l" rtl="0">
              <a:lnSpc>
                <a:spcPct val="115000"/>
              </a:lnSpc>
              <a:spcBef>
                <a:spcPts val="0"/>
              </a:spcBef>
              <a:spcAft>
                <a:spcPts val="0"/>
              </a:spcAft>
              <a:buSzPts val="1400"/>
              <a:buChar char="○"/>
            </a:pPr>
            <a:r>
              <a:rPr lang="en"/>
              <a:t>Add New Pill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Discussion</a:t>
            </a:r>
            <a:endParaRPr/>
          </a:p>
        </p:txBody>
      </p:sp>
      <p:sp>
        <p:nvSpPr>
          <p:cNvPr id="320" name="Google Shape;320;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One specific demographic that can be targeted is college age students and young adolescents.</a:t>
            </a:r>
            <a:endParaRPr/>
          </a:p>
          <a:p>
            <a:pPr marL="457200" lvl="0" indent="-342900" rtl="0">
              <a:spcBef>
                <a:spcPts val="0"/>
              </a:spcBef>
              <a:spcAft>
                <a:spcPts val="0"/>
              </a:spcAft>
              <a:buSzPts val="1800"/>
              <a:buChar char="●"/>
            </a:pPr>
            <a:r>
              <a:rPr lang="en"/>
              <a:t>In older populations, medication adherence can become a bigger issue. </a:t>
            </a:r>
            <a:endParaRPr/>
          </a:p>
          <a:p>
            <a:pPr marL="457200" lvl="0" indent="-342900" rtl="0">
              <a:spcBef>
                <a:spcPts val="0"/>
              </a:spcBef>
              <a:spcAft>
                <a:spcPts val="0"/>
              </a:spcAft>
              <a:buSzPts val="1800"/>
              <a:buChar char="●"/>
            </a:pPr>
            <a:r>
              <a:rPr lang="en"/>
              <a:t>Demographic has a general tendency to require more medication, while remembering to take them becomes an increasing challenge with 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Conclusion and Future Work</a:t>
            </a:r>
            <a:endParaRPr/>
          </a:p>
        </p:txBody>
      </p:sp>
      <p:sp>
        <p:nvSpPr>
          <p:cNvPr id="326" name="Google Shape;326;p21"/>
          <p:cNvSpPr txBox="1">
            <a:spLocks noGrp="1"/>
          </p:cNvSpPr>
          <p:nvPr>
            <p:ph type="body" idx="1"/>
          </p:nvPr>
        </p:nvSpPr>
        <p:spPr>
          <a:xfrm>
            <a:off x="1303800" y="1990050"/>
            <a:ext cx="7030500" cy="2781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Our goal of this project was to solve the problem of remembering to take, or if one already took a single or multiple pills.</a:t>
            </a:r>
            <a:endParaRPr/>
          </a:p>
          <a:p>
            <a:pPr marL="457200" lvl="0" indent="-342900" rtl="0">
              <a:spcBef>
                <a:spcPts val="0"/>
              </a:spcBef>
              <a:spcAft>
                <a:spcPts val="0"/>
              </a:spcAft>
              <a:buSzPts val="1800"/>
              <a:buChar char="●"/>
            </a:pPr>
            <a:r>
              <a:rPr lang="en"/>
              <a:t>The final application did not meet every single requirement we were given but we believe we incorporated enough to our final end product that it would be useable right now.</a:t>
            </a:r>
            <a:endParaRPr/>
          </a:p>
          <a:p>
            <a:pPr marL="457200" lvl="0" indent="-342900" rtl="0">
              <a:spcBef>
                <a:spcPts val="0"/>
              </a:spcBef>
              <a:spcAft>
                <a:spcPts val="0"/>
              </a:spcAft>
              <a:buSzPts val="1800"/>
              <a:buChar char="●"/>
            </a:pPr>
            <a:r>
              <a:rPr lang="en"/>
              <a:t>For the future:</a:t>
            </a:r>
            <a:endParaRPr/>
          </a:p>
          <a:p>
            <a:pPr marL="914400" lvl="1" indent="-317500">
              <a:spcBef>
                <a:spcPts val="0"/>
              </a:spcBef>
              <a:spcAft>
                <a:spcPts val="0"/>
              </a:spcAft>
              <a:buSzPts val="1400"/>
              <a:buChar char="○"/>
            </a:pPr>
            <a:r>
              <a:rPr lang="en"/>
              <a:t>We want our application to take the stress out having to remember whether or not one has taken one’s pill or not</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522</Words>
  <Application>Microsoft Office PowerPoint</Application>
  <PresentationFormat>On-screen Show (16:9)</PresentationFormat>
  <Paragraphs>42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Maven Pro</vt:lpstr>
      <vt:lpstr>Nunito</vt:lpstr>
      <vt:lpstr>Times New Roman</vt:lpstr>
      <vt:lpstr>Momentum</vt:lpstr>
      <vt:lpstr>Technology &amp; Medical Adherence</vt:lpstr>
      <vt:lpstr>About</vt:lpstr>
      <vt:lpstr>Introduction</vt:lpstr>
      <vt:lpstr>Related Work</vt:lpstr>
      <vt:lpstr>Proposed Idea and Research Hypothesis </vt:lpstr>
      <vt:lpstr>Design of the System</vt:lpstr>
      <vt:lpstr>Implementation</vt:lpstr>
      <vt:lpstr>Discussion</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&amp; Medical Adherence</dc:title>
  <dc:creator>Touma, Ray</dc:creator>
  <cp:lastModifiedBy>Touma, Ray</cp:lastModifiedBy>
  <cp:revision>1</cp:revision>
  <dcterms:modified xsi:type="dcterms:W3CDTF">2018-08-06T20:14:26Z</dcterms:modified>
</cp:coreProperties>
</file>