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278" r:id="rId4"/>
    <p:sldId id="290" r:id="rId5"/>
    <p:sldId id="291" r:id="rId6"/>
    <p:sldId id="301" r:id="rId7"/>
    <p:sldId id="292" r:id="rId8"/>
    <p:sldId id="293" r:id="rId9"/>
    <p:sldId id="294" r:id="rId10"/>
    <p:sldId id="295" r:id="rId11"/>
    <p:sldId id="300" r:id="rId12"/>
    <p:sldId id="277" r:id="rId13"/>
    <p:sldId id="299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 snapToGrid="0" showGuides="1">
      <p:cViewPr varScale="1">
        <p:scale>
          <a:sx n="80" d="100"/>
          <a:sy n="80" d="100"/>
        </p:scale>
        <p:origin x="58" y="19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21/01/2020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21/01/2020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2305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3383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210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103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8577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685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09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214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638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70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21/01/2020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nfogram.com/icon-dashboard-1h7g6kgvz0e04oy?liv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473884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s-ES" b="1" dirty="0">
                <a:solidFill>
                  <a:schemeClr val="bg1"/>
                </a:solidFill>
              </a:rPr>
              <a:t>Análisis del proyecto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4000" dirty="0">
                <a:solidFill>
                  <a:schemeClr val="accent4"/>
                </a:solidFill>
              </a:rPr>
              <a:t>Open data I</a:t>
            </a:r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upo 6" descr="Icono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580709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4DD040C0-D679-4FFA-B2D0-FADCB5D8AC1A}"/>
              </a:ext>
            </a:extLst>
          </p:cNvPr>
          <p:cNvSpPr txBox="1"/>
          <p:nvPr/>
        </p:nvSpPr>
        <p:spPr>
          <a:xfrm>
            <a:off x="7738368" y="5248758"/>
            <a:ext cx="292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Sofía Corral Caballero</a:t>
            </a:r>
          </a:p>
          <a:p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Javier Muñoz Fernández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5DC3F59F-4F76-43AF-A081-33375A421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18" t="35728" r="40345" b="12881"/>
          <a:stretch/>
        </p:blipFill>
        <p:spPr>
          <a:xfrm>
            <a:off x="0" y="1298495"/>
            <a:ext cx="5948038" cy="465504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FC8B23B-49AF-4B28-8693-6501307FE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74" t="31974" r="18447" b="12880"/>
          <a:stretch/>
        </p:blipFill>
        <p:spPr>
          <a:xfrm>
            <a:off x="6243964" y="2143448"/>
            <a:ext cx="5561380" cy="296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2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E799D5A0-798F-4E2F-9E93-FEE443A2A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9" t="22223" r="19298" b="10834"/>
          <a:stretch/>
        </p:blipFill>
        <p:spPr>
          <a:xfrm>
            <a:off x="369118" y="775597"/>
            <a:ext cx="11453764" cy="589190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B19D7DD-F315-4E70-B8AA-14734E46B07E}"/>
              </a:ext>
            </a:extLst>
          </p:cNvPr>
          <p:cNvSpPr/>
          <p:nvPr/>
        </p:nvSpPr>
        <p:spPr>
          <a:xfrm>
            <a:off x="3062926" y="849463"/>
            <a:ext cx="606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https://infogram.com/icon-dashboard-1h7g6kgvz0e04oy?live</a:t>
            </a:r>
            <a:endParaRPr lang="es-E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99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Elipse 75">
            <a:extLst>
              <a:ext uri="{FF2B5EF4-FFF2-40B4-BE49-F238E27FC236}">
                <a16:creationId xmlns:a16="http://schemas.microsoft.com/office/drawing/2014/main" id="{E24F7E1A-E7A5-4D02-9C9D-1042D3275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0265" y="873837"/>
            <a:ext cx="1544715" cy="148414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oide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90650" y="3102385"/>
            <a:ext cx="307759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6" name="Trapezoide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857448" y="3102385"/>
            <a:ext cx="3077594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41094" y="3632285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1"/>
                </a:solidFill>
              </a:rPr>
              <a:t>ANÁLISIS DE MERCADO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07893" y="3632285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1"/>
                </a:solidFill>
              </a:rPr>
              <a:t>ANÁLISIS TÉCNICO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374691" y="3632285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1"/>
                </a:solidFill>
              </a:rPr>
              <a:t>ANÁLISIS FINANCIERO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461340" y="3922862"/>
            <a:ext cx="153189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1"/>
                </a:solidFill>
              </a:rPr>
              <a:t>OBTENCIÓN DE INFORMACIÓN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548485" y="3922861"/>
            <a:ext cx="169552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1"/>
                </a:solidFill>
              </a:rPr>
              <a:t>REPRESENTACIÓN DIRECTA Y CONCISA</a:t>
            </a: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36727" y="3058746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58" name="Grupo 57" descr="Icono de dinero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870323" y="3041843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a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0" name="Forma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1" name="Forma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2" name="Forma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3" name="Forma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4" name="Forma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5" name="Forma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6" name="Forma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38" name="Trapezoide 44">
            <a:extLst>
              <a:ext uri="{FF2B5EF4-FFF2-40B4-BE49-F238E27FC236}">
                <a16:creationId xmlns:a16="http://schemas.microsoft.com/office/drawing/2014/main" id="{C95FC866-FD9E-4177-9114-D34DD53B5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352738" y="3102387"/>
            <a:ext cx="307759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9" name="Trapezoide 45">
            <a:extLst>
              <a:ext uri="{FF2B5EF4-FFF2-40B4-BE49-F238E27FC236}">
                <a16:creationId xmlns:a16="http://schemas.microsoft.com/office/drawing/2014/main" id="{08FF1AA2-40FB-4A1B-8162-83D095E42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61120" y="3102386"/>
            <a:ext cx="3077594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0" name="Trapezoide 45">
            <a:extLst>
              <a:ext uri="{FF2B5EF4-FFF2-40B4-BE49-F238E27FC236}">
                <a16:creationId xmlns:a16="http://schemas.microsoft.com/office/drawing/2014/main" id="{EA83ABBD-118A-45FD-BCC3-B3A3F1FE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519535" y="3102388"/>
            <a:ext cx="3077594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2CE14A4-80B6-4958-A0DF-E2DFA8042580}"/>
              </a:ext>
            </a:extLst>
          </p:cNvPr>
          <p:cNvSpPr/>
          <p:nvPr/>
        </p:nvSpPr>
        <p:spPr>
          <a:xfrm>
            <a:off x="5263908" y="3922861"/>
            <a:ext cx="159316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ADQUIRIR CONOCIMIENTOS NUEVOS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1F0835B-028C-44AF-AF34-CF3658ACD43F}"/>
              </a:ext>
            </a:extLst>
          </p:cNvPr>
          <p:cNvSpPr/>
          <p:nvPr/>
        </p:nvSpPr>
        <p:spPr>
          <a:xfrm>
            <a:off x="3095547" y="3922861"/>
            <a:ext cx="1591973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1"/>
                </a:solidFill>
              </a:rPr>
              <a:t>CRECIMIENTO EXPONENCIAL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5F26213D-9279-405D-89E1-F63DE20FACCF}"/>
              </a:ext>
            </a:extLst>
          </p:cNvPr>
          <p:cNvSpPr/>
          <p:nvPr/>
        </p:nvSpPr>
        <p:spPr>
          <a:xfrm>
            <a:off x="1014117" y="4124727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1"/>
                </a:solidFill>
              </a:rPr>
              <a:t>EVOLUCIÓN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900CE436-CA04-4A02-98F7-7F0921B2C361}"/>
              </a:ext>
            </a:extLst>
          </p:cNvPr>
          <p:cNvSpPr/>
          <p:nvPr/>
        </p:nvSpPr>
        <p:spPr>
          <a:xfrm>
            <a:off x="5382931" y="1492796"/>
            <a:ext cx="1659382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600" dirty="0">
                <a:solidFill>
                  <a:schemeClr val="bg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49705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7200" b="1" dirty="0">
                <a:solidFill>
                  <a:schemeClr val="bg1"/>
                </a:solidFill>
              </a:rPr>
              <a:t>Gracias</a:t>
            </a:r>
            <a:endParaRPr lang="es-E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0438" y="534024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CONCLUSIONES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500" b="1" dirty="0">
                <a:latin typeface="+mj-lt"/>
              </a:rPr>
              <a:t>PROYECTO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VALORES NULOS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ANÁLISIS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10054" y="524084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75426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NUEVAS COLUMNAS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10744" y="154341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INTRODUCCIÓN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2844" y="144401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31" name="Grupo 30" descr="Iconos de gráfico de barras y gráfico de líne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771487" y="353138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3" name="Forma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34" name="Forma libre 1676" descr="Icono de casilla de verificación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35" name="Forma libre 4665" descr="Icono de gráfico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6097751" y="553690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39" name="Grupo 38" descr="Icono de engranaje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640826" y="1741996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1" name="Forma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42" name="Forma libre 4346" descr="Icono de gráfico de cajas y bigotes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5961" y="1471022"/>
            <a:ext cx="2029059" cy="201970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66980" y="1471023"/>
            <a:ext cx="2114876" cy="201970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225020" y="2480875"/>
            <a:ext cx="174196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524691" y="2173097"/>
            <a:ext cx="13716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2000" dirty="0">
                <a:solidFill>
                  <a:schemeClr val="bg1"/>
                </a:solidFill>
              </a:rPr>
              <a:t>Objetivo del proyecto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7337340" y="1684440"/>
            <a:ext cx="1371600" cy="153888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2000" dirty="0"/>
              <a:t> </a:t>
            </a:r>
            <a:r>
              <a:rPr lang="es-ES" sz="2000" dirty="0">
                <a:solidFill>
                  <a:schemeClr val="bg1"/>
                </a:solidFill>
              </a:rPr>
              <a:t>Predecir qué grupo de hoteles va a reservar un usuario</a:t>
            </a:r>
          </a:p>
        </p:txBody>
      </p:sp>
      <p:pic>
        <p:nvPicPr>
          <p:cNvPr id="1026" name="Picture 2" descr="Resultado de imagen de LOGO KAGGLE">
            <a:extLst>
              <a:ext uri="{FF2B5EF4-FFF2-40B4-BE49-F238E27FC236}">
                <a16:creationId xmlns:a16="http://schemas.microsoft.com/office/drawing/2014/main" id="{B118DFDF-79C1-4CEE-B05B-1C7518C55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38" y="4354511"/>
            <a:ext cx="34480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LOGO EXPEDIA">
            <a:extLst>
              <a:ext uri="{FF2B5EF4-FFF2-40B4-BE49-F238E27FC236}">
                <a16:creationId xmlns:a16="http://schemas.microsoft.com/office/drawing/2014/main" id="{36F9D0D6-681B-416F-A86F-E3EEAC6D9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7" y="3995653"/>
            <a:ext cx="4962617" cy="145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7274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37869" y="1017625"/>
            <a:ext cx="1544715" cy="148414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91611" y="1017625"/>
            <a:ext cx="1544715" cy="148414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6782584" y="1759696"/>
            <a:ext cx="1809027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5330325" y="1451918"/>
            <a:ext cx="13716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2000" dirty="0">
                <a:solidFill>
                  <a:schemeClr val="bg1"/>
                </a:solidFill>
              </a:rPr>
              <a:t>Valores nulos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8375913" y="1414154"/>
            <a:ext cx="197611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dirty="0"/>
              <a:t> </a:t>
            </a:r>
            <a:r>
              <a:rPr lang="es-ES" sz="2000" dirty="0">
                <a:solidFill>
                  <a:schemeClr val="bg1"/>
                </a:solidFill>
              </a:rPr>
              <a:t>- Rellenar</a:t>
            </a:r>
          </a:p>
          <a:p>
            <a:pPr algn="ctr"/>
            <a:r>
              <a:rPr lang="es-ES" sz="2000" dirty="0">
                <a:solidFill>
                  <a:schemeClr val="bg1"/>
                </a:solidFill>
              </a:rPr>
              <a:t>- Borrar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4B56D3-C3CE-43C4-83A7-E265759A1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2" t="42060" r="61827" b="54175"/>
          <a:stretch/>
        </p:blipFill>
        <p:spPr>
          <a:xfrm>
            <a:off x="5153341" y="3161217"/>
            <a:ext cx="4995546" cy="5355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2DE89A-05BA-49ED-8BAD-6514D7DD7E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95" t="53762" r="52233" b="41747"/>
          <a:stretch/>
        </p:blipFill>
        <p:spPr>
          <a:xfrm>
            <a:off x="4547964" y="4129760"/>
            <a:ext cx="6206300" cy="5355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790F30-B882-4D24-AA0F-AE705F277C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49" t="55512" r="45915" b="40583"/>
          <a:stretch/>
        </p:blipFill>
        <p:spPr>
          <a:xfrm>
            <a:off x="3249651" y="5098304"/>
            <a:ext cx="8713749" cy="53556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7B5F8C-D7BB-45AD-BE88-341C4C9C91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078" t="34175" r="60170" b="15728"/>
          <a:stretch/>
        </p:blipFill>
        <p:spPr>
          <a:xfrm>
            <a:off x="228600" y="1391515"/>
            <a:ext cx="3200242" cy="434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48724" y="855297"/>
            <a:ext cx="1562470" cy="155516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1384" y="2714706"/>
            <a:ext cx="1562470" cy="155516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3"/>
            <a:endCxn id="73" idx="0"/>
          </p:cNvCxnSpPr>
          <p:nvPr/>
        </p:nvCxnSpPr>
        <p:spPr>
          <a:xfrm flipH="1">
            <a:off x="3202619" y="2182711"/>
            <a:ext cx="674923" cy="53199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744159" y="1342667"/>
            <a:ext cx="13716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2000" dirty="0">
                <a:solidFill>
                  <a:schemeClr val="bg1"/>
                </a:solidFill>
              </a:rPr>
              <a:t>Creación de columnas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2516819" y="3184512"/>
            <a:ext cx="13716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Columna </a:t>
            </a:r>
            <a:r>
              <a:rPr lang="es-ES" sz="2000" dirty="0" err="1">
                <a:solidFill>
                  <a:schemeClr val="bg1"/>
                </a:solidFill>
              </a:rPr>
              <a:t>date_time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3D73785-5629-4B65-B7E3-429944198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1904" y="2714706"/>
            <a:ext cx="1562470" cy="155516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8F8708B-A000-49AE-82EB-A699B019C8F4}"/>
              </a:ext>
            </a:extLst>
          </p:cNvPr>
          <p:cNvSpPr/>
          <p:nvPr/>
        </p:nvSpPr>
        <p:spPr>
          <a:xfrm>
            <a:off x="4967339" y="3169121"/>
            <a:ext cx="1371600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Columnas </a:t>
            </a:r>
            <a:r>
              <a:rPr lang="es-ES" sz="1400" dirty="0" err="1">
                <a:solidFill>
                  <a:schemeClr val="bg1"/>
                </a:solidFill>
              </a:rPr>
              <a:t>srch_adults_cnt</a:t>
            </a:r>
            <a:endParaRPr lang="es-ES" sz="1400" dirty="0">
              <a:solidFill>
                <a:schemeClr val="bg1"/>
              </a:solidFill>
            </a:endParaRPr>
          </a:p>
          <a:p>
            <a:pPr algn="ctr"/>
            <a:r>
              <a:rPr lang="es-ES" sz="1400" dirty="0" err="1">
                <a:solidFill>
                  <a:schemeClr val="bg1"/>
                </a:solidFill>
              </a:rPr>
              <a:t>srch_children_cnt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61EE102-12AB-4E02-9C46-28CCACE89BCD}"/>
              </a:ext>
            </a:extLst>
          </p:cNvPr>
          <p:cNvSpPr/>
          <p:nvPr/>
        </p:nvSpPr>
        <p:spPr>
          <a:xfrm>
            <a:off x="5183184" y="5219607"/>
            <a:ext cx="13716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2000" dirty="0">
                <a:solidFill>
                  <a:schemeClr val="bg1"/>
                </a:solidFill>
              </a:rPr>
              <a:t>Creación de columnas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E7959FD6-2B6D-4E4D-940F-94EDF232D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0221" y="4348722"/>
            <a:ext cx="1087826" cy="101430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7414EE9-6C96-4903-8F00-A684EE20F711}"/>
              </a:ext>
            </a:extLst>
          </p:cNvPr>
          <p:cNvSpPr/>
          <p:nvPr/>
        </p:nvSpPr>
        <p:spPr>
          <a:xfrm>
            <a:off x="913885" y="4717372"/>
            <a:ext cx="1371600" cy="2769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dirty="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413B5B09-2793-4C8D-9745-10E42DDB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5609" y="5512956"/>
            <a:ext cx="1087826" cy="101430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F86DF738-0FAA-4010-B12E-C91E733AB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61693" y="4649463"/>
            <a:ext cx="1087826" cy="101430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E8E7CF0-FC40-48E8-9C6E-7A9AFACF3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3221" y="4348722"/>
            <a:ext cx="1087826" cy="101430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45C1774-3992-4B34-A281-282C75BB1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8536" y="5512956"/>
            <a:ext cx="1087826" cy="101430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5122682-C35E-45E8-9EFB-475C99580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6621" y="5125762"/>
            <a:ext cx="1087826" cy="101430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1F3E6535-40C8-4D4D-89B0-B537FBB04D13}"/>
              </a:ext>
            </a:extLst>
          </p:cNvPr>
          <p:cNvSpPr/>
          <p:nvPr/>
        </p:nvSpPr>
        <p:spPr>
          <a:xfrm>
            <a:off x="1530210" y="5812933"/>
            <a:ext cx="1371600" cy="2769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dirty="0" err="1">
                <a:solidFill>
                  <a:schemeClr val="bg1"/>
                </a:solidFill>
              </a:rPr>
              <a:t>year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EA55CFB-5942-4977-AE92-87F180EBD9A2}"/>
              </a:ext>
            </a:extLst>
          </p:cNvPr>
          <p:cNvSpPr/>
          <p:nvPr/>
        </p:nvSpPr>
        <p:spPr>
          <a:xfrm>
            <a:off x="3120947" y="5812933"/>
            <a:ext cx="1371600" cy="2769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dirty="0">
                <a:solidFill>
                  <a:schemeClr val="bg1"/>
                </a:solidFill>
              </a:rPr>
              <a:t>periodo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5FE1A96-1762-4D81-B559-B0FE47A255AD}"/>
              </a:ext>
            </a:extLst>
          </p:cNvPr>
          <p:cNvSpPr/>
          <p:nvPr/>
        </p:nvSpPr>
        <p:spPr>
          <a:xfrm>
            <a:off x="2418002" y="5023658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600" dirty="0" err="1">
                <a:solidFill>
                  <a:schemeClr val="bg1"/>
                </a:solidFill>
              </a:rPr>
              <a:t>Month-year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851A3F97-49FE-4783-8C01-84052F830CDF}"/>
              </a:ext>
            </a:extLst>
          </p:cNvPr>
          <p:cNvSpPr/>
          <p:nvPr/>
        </p:nvSpPr>
        <p:spPr>
          <a:xfrm>
            <a:off x="3875291" y="4633264"/>
            <a:ext cx="1371600" cy="2769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dirty="0" err="1">
                <a:solidFill>
                  <a:schemeClr val="bg1"/>
                </a:solidFill>
              </a:rPr>
              <a:t>month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3E7A5A29-BE9C-4771-A03B-AD6DC7B374DA}"/>
              </a:ext>
            </a:extLst>
          </p:cNvPr>
          <p:cNvSpPr/>
          <p:nvPr/>
        </p:nvSpPr>
        <p:spPr>
          <a:xfrm>
            <a:off x="5283286" y="5525265"/>
            <a:ext cx="1371600" cy="2769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dirty="0">
                <a:solidFill>
                  <a:schemeClr val="bg1"/>
                </a:solidFill>
              </a:rPr>
              <a:t>Categoría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647A3EA9-5221-443F-B87A-96C7FED29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44" t="51132" r="17792" b="15988"/>
          <a:stretch/>
        </p:blipFill>
        <p:spPr>
          <a:xfrm>
            <a:off x="7992917" y="2217722"/>
            <a:ext cx="3627776" cy="2947386"/>
          </a:xfrm>
          <a:prstGeom prst="rect">
            <a:avLst/>
          </a:prstGeom>
        </p:spPr>
      </p:pic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FEDD8D2-E87A-4506-AC78-990876D3D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>
            <a:off x="5653139" y="4269868"/>
            <a:ext cx="317395" cy="85589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25CF433-CCDA-4361-8BFA-33C721A20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4"/>
            <a:endCxn id="46" idx="0"/>
          </p:cNvCxnSpPr>
          <p:nvPr/>
        </p:nvCxnSpPr>
        <p:spPr>
          <a:xfrm flipH="1">
            <a:off x="3105606" y="4269868"/>
            <a:ext cx="97013" cy="37959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CF7CCDC-A4CC-48A1-957B-6A562F417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5"/>
            <a:endCxn id="48" idx="0"/>
          </p:cNvCxnSpPr>
          <p:nvPr/>
        </p:nvCxnSpPr>
        <p:spPr>
          <a:xfrm>
            <a:off x="3755036" y="4042120"/>
            <a:ext cx="57413" cy="1470836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D0C41BE8-CF7C-4E2B-A6F3-C13AAAD69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47" idx="0"/>
          </p:cNvCxnSpPr>
          <p:nvPr/>
        </p:nvCxnSpPr>
        <p:spPr>
          <a:xfrm>
            <a:off x="3983854" y="3492287"/>
            <a:ext cx="553280" cy="85643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54927E7-0388-4DE9-A403-37DA68566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3"/>
            <a:endCxn id="45" idx="0"/>
          </p:cNvCxnSpPr>
          <p:nvPr/>
        </p:nvCxnSpPr>
        <p:spPr>
          <a:xfrm flipH="1">
            <a:off x="2219522" y="4042120"/>
            <a:ext cx="430680" cy="1470836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5CD263D-2A2A-4955-B202-47CC98B2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2"/>
            <a:endCxn id="43" idx="0"/>
          </p:cNvCxnSpPr>
          <p:nvPr/>
        </p:nvCxnSpPr>
        <p:spPr>
          <a:xfrm flipH="1">
            <a:off x="1624134" y="3492287"/>
            <a:ext cx="797250" cy="85643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C45F2C5-A091-48FA-BEEF-E4DAE9B14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5"/>
            <a:endCxn id="19" idx="0"/>
          </p:cNvCxnSpPr>
          <p:nvPr/>
        </p:nvCxnSpPr>
        <p:spPr>
          <a:xfrm>
            <a:off x="4982376" y="2182711"/>
            <a:ext cx="670763" cy="53199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92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7200" b="1" dirty="0">
                <a:solidFill>
                  <a:schemeClr val="bg1"/>
                </a:solidFill>
              </a:rPr>
              <a:t>Análisis gráfico</a:t>
            </a:r>
            <a:endParaRPr lang="es-E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5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E4228702-9DF1-4868-8423-4EA751FCE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10" t="39153" r="48715" b="14822"/>
          <a:stretch/>
        </p:blipFill>
        <p:spPr>
          <a:xfrm>
            <a:off x="6592721" y="1298495"/>
            <a:ext cx="5370679" cy="4917326"/>
          </a:xfrm>
          <a:prstGeom prst="rect">
            <a:avLst/>
          </a:prstGeom>
        </p:spPr>
      </p:pic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815FD616-5487-46FD-BFF9-BFA646112F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44" t="39995" r="47225" b="13546"/>
          <a:stretch/>
        </p:blipFill>
        <p:spPr>
          <a:xfrm>
            <a:off x="228600" y="1298495"/>
            <a:ext cx="5725062" cy="490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6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66EC3A17-42FD-419F-8BA7-A4050EF804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55" t="31197" r="18592" b="15340"/>
          <a:stretch/>
        </p:blipFill>
        <p:spPr>
          <a:xfrm>
            <a:off x="6338695" y="3884865"/>
            <a:ext cx="4746221" cy="24502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A4260C3-A8D6-46B3-80F8-25E94E54F0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28" t="30809" r="18665" b="15987"/>
          <a:stretch/>
        </p:blipFill>
        <p:spPr>
          <a:xfrm>
            <a:off x="6327523" y="1103871"/>
            <a:ext cx="4757393" cy="24502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FB48607-375E-4CBB-9873-B13ECC7F6E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06" t="28738" r="33516" b="16096"/>
          <a:stretch/>
        </p:blipFill>
        <p:spPr>
          <a:xfrm>
            <a:off x="228600" y="1861516"/>
            <a:ext cx="6087288" cy="40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7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3F07B3CF-EC2F-41E3-876A-CA1A11FC7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45" t="29258" r="22379" b="8737"/>
          <a:stretch/>
        </p:blipFill>
        <p:spPr>
          <a:xfrm>
            <a:off x="1721833" y="966097"/>
            <a:ext cx="8748333" cy="555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18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0</TotalTime>
  <Words>215</Words>
  <Application>Microsoft Office PowerPoint</Application>
  <PresentationFormat>Panorámica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Tema de Office</vt:lpstr>
      <vt:lpstr>Análisis del proyecto Open data I</vt:lpstr>
      <vt:lpstr>Diapositiva de análisis de proyecto 2</vt:lpstr>
      <vt:lpstr>Diapositiva de análisis de proyecto 4</vt:lpstr>
      <vt:lpstr>Diapositiva de análisis de proyecto 4</vt:lpstr>
      <vt:lpstr>Diapositiva de análisis de proyecto 4</vt:lpstr>
      <vt:lpstr>Análisis gráfico</vt:lpstr>
      <vt:lpstr>Diapositiva de análisis de proyecto 4</vt:lpstr>
      <vt:lpstr>Diapositiva de análisis de proyecto 4</vt:lpstr>
      <vt:lpstr>Diapositiva de análisis de proyecto 4</vt:lpstr>
      <vt:lpstr>Diapositiva de análisis de proyecto 4</vt:lpstr>
      <vt:lpstr>Diapositiva de análisis de proyecto 4</vt:lpstr>
      <vt:lpstr>Diapositiva de análisis de proyecto 3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2020-01-13T21:42:40Z</dcterms:created>
  <dcterms:modified xsi:type="dcterms:W3CDTF">2020-01-23T17:29:32Z</dcterms:modified>
</cp:coreProperties>
</file>