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4" r:id="rId3"/>
    <p:sldId id="287" r:id="rId4"/>
    <p:sldId id="299" r:id="rId5"/>
    <p:sldId id="293" r:id="rId6"/>
    <p:sldId id="294" r:id="rId7"/>
    <p:sldId id="288" r:id="rId8"/>
    <p:sldId id="289" r:id="rId9"/>
    <p:sldId id="291" r:id="rId10"/>
    <p:sldId id="285" r:id="rId11"/>
    <p:sldId id="297" r:id="rId12"/>
    <p:sldId id="298" r:id="rId13"/>
    <p:sldId id="262" r:id="rId14"/>
    <p:sldId id="300" r:id="rId1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7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-2134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8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36BE0C-1B25-45CE-95C9-D4524C9D317E}" type="datetime1">
              <a:rPr lang="es-ES" smtClean="0"/>
              <a:t>19/02/2020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9E2DD4-2E30-4434-A427-2EC5049107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496A05-01AE-4316-8AE9-CC47A2CB5F9D}" type="datetime1">
              <a:rPr lang="es-ES" noProof="0" smtClean="0"/>
              <a:t>19/02/2020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8375C1-7C5C-42A2-80F2-05631BB376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7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33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189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959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257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68375C1-7C5C-42A2-80F2-05631BB3764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9659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rtlCol="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5" name="Marcador de posición de contenido 3">
            <a:extLst>
              <a:ext uri="{FF2B5EF4-FFF2-40B4-BE49-F238E27FC236}">
                <a16:creationId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rtlCol="0"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rtlCol="0"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2</a:t>
            </a:r>
          </a:p>
        </p:txBody>
      </p:sp>
      <p:sp>
        <p:nvSpPr>
          <p:cNvPr id="16" name="Marcador de texto 5">
            <a:extLst>
              <a:ext uri="{FF2B5EF4-FFF2-40B4-BE49-F238E27FC236}">
                <a16:creationId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de números gran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Encabezado de la sección</a:t>
            </a:r>
          </a:p>
        </p:txBody>
      </p:sp>
      <p:sp>
        <p:nvSpPr>
          <p:cNvPr id="12" name="Marcador de texto 9">
            <a:extLst>
              <a:ext uri="{FF2B5EF4-FFF2-40B4-BE49-F238E27FC236}">
                <a16:creationId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9" name="Marcador de texto 9">
            <a:extLst>
              <a:ext uri="{FF2B5EF4-FFF2-40B4-BE49-F238E27FC236}">
                <a16:creationId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 rtl="0"/>
            <a:r>
              <a:rPr lang="es-ES" noProof="0"/>
              <a:t>Encabezado de la sección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1</a:t>
            </a:r>
          </a:p>
        </p:txBody>
      </p:sp>
      <p:sp>
        <p:nvSpPr>
          <p:cNvPr id="13" name="Marcador de texto 9">
            <a:extLst>
              <a:ext uri="{FF2B5EF4-FFF2-40B4-BE49-F238E27FC236}">
                <a16:creationId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2</a:t>
            </a:r>
          </a:p>
        </p:txBody>
      </p:sp>
      <p:sp>
        <p:nvSpPr>
          <p:cNvPr id="14" name="Marcador de texto 9">
            <a:extLst>
              <a:ext uri="{FF2B5EF4-FFF2-40B4-BE49-F238E27FC236}">
                <a16:creationId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 rtl="0"/>
            <a:r>
              <a:rPr lang="es-ES" noProof="0"/>
              <a:t>3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8" name="Marcador de texto 9">
            <a:extLst>
              <a:ext uri="{FF2B5EF4-FFF2-40B4-BE49-F238E27FC236}">
                <a16:creationId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22" name="Marcador de texto 5">
            <a:extLst>
              <a:ext uri="{FF2B5EF4-FFF2-40B4-BE49-F238E27FC236}">
                <a16:creationId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io comer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  <p:sp>
        <p:nvSpPr>
          <p:cNvPr id="14" name="Marcador de texto 5">
            <a:extLst>
              <a:ext uri="{FF2B5EF4-FFF2-40B4-BE49-F238E27FC236}">
                <a16:creationId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 del cuadrante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12" name="Conector recto 11" title="Línea divisoria">
            <a:extLst>
              <a:ext uri="{FF2B5EF4-FFF2-40B4-BE49-F238E27FC236}">
                <a16:creationId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 title="Línea divisoria">
            <a:extLst>
              <a:ext uri="{FF2B5EF4-FFF2-40B4-BE49-F238E27FC236}">
                <a16:creationId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5" name="Marcador de posición de texto 4">
            <a:extLst>
              <a:ext uri="{FF2B5EF4-FFF2-40B4-BE49-F238E27FC236}">
                <a16:creationId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rtlCol="0"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lumnas en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1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2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de la sección 3</a:t>
            </a:r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Marcador de texto 10">
            <a:extLst>
              <a:ext uri="{FF2B5EF4-FFF2-40B4-BE49-F238E27FC236}">
                <a16:creationId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4" name="Marcador de texto 10">
            <a:extLst>
              <a:ext uri="{FF2B5EF4-FFF2-40B4-BE49-F238E27FC236}">
                <a16:creationId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es-ES" noProof="0"/>
              <a:t>Título del elemento</a:t>
            </a:r>
          </a:p>
        </p:txBody>
      </p:sp>
      <p:sp>
        <p:nvSpPr>
          <p:cNvPr id="37" name="Marcador de texto 36">
            <a:extLst>
              <a:ext uri="{FF2B5EF4-FFF2-40B4-BE49-F238E27FC236}">
                <a16:creationId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Mes, año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  <a:endParaRPr lang="es-ES" altLang="zh-CN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  <a:endParaRPr lang="es-ES" altLang="zh-CN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altLang="zh-CN" noProof="0" smtClean="0"/>
              <a:pPr rtl="0"/>
              <a:t>‹Nº›</a:t>
            </a:fld>
            <a:endParaRPr lang="es-ES" altLang="zh-CN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  <a:endParaRPr lang="es-ES" altLang="zh-CN" noProof="0"/>
          </a:p>
        </p:txBody>
      </p:sp>
      <p:sp>
        <p:nvSpPr>
          <p:cNvPr id="28" name="Marcador de texto 8">
            <a:extLst>
              <a:ext uri="{FF2B5EF4-FFF2-40B4-BE49-F238E27FC236}">
                <a16:creationId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1" name="Marcador de posición de imagen 4">
            <a:extLst>
              <a:ext uri="{FF2B5EF4-FFF2-40B4-BE49-F238E27FC236}">
                <a16:creationId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3" name="Marcador de texto 10">
            <a:extLst>
              <a:ext uri="{FF2B5EF4-FFF2-40B4-BE49-F238E27FC236}">
                <a16:creationId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4" name="Marcador de texto 8">
            <a:extLst>
              <a:ext uri="{FF2B5EF4-FFF2-40B4-BE49-F238E27FC236}">
                <a16:creationId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  <p:sp>
        <p:nvSpPr>
          <p:cNvPr id="45" name="Marcador de posición de imagen 4">
            <a:extLst>
              <a:ext uri="{FF2B5EF4-FFF2-40B4-BE49-F238E27FC236}">
                <a16:creationId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una imagen aquí</a:t>
            </a:r>
          </a:p>
        </p:txBody>
      </p:sp>
      <p:sp>
        <p:nvSpPr>
          <p:cNvPr id="46" name="Marcador de texto 8">
            <a:extLst>
              <a:ext uri="{FF2B5EF4-FFF2-40B4-BE49-F238E27FC236}">
                <a16:creationId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</a:t>
            </a:r>
            <a:endParaRPr lang="es-ES" altLang="zh-CN" noProof="0"/>
          </a:p>
        </p:txBody>
      </p:sp>
      <p:sp>
        <p:nvSpPr>
          <p:cNvPr id="47" name="Marcador de texto 10">
            <a:extLst>
              <a:ext uri="{FF2B5EF4-FFF2-40B4-BE49-F238E27FC236}">
                <a16:creationId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Biografía breve</a:t>
            </a:r>
            <a:endParaRPr lang="es-ES" altLang="zh-CN" noProof="0"/>
          </a:p>
        </p:txBody>
      </p:sp>
      <p:sp>
        <p:nvSpPr>
          <p:cNvPr id="48" name="Marcador de texto 8">
            <a:extLst>
              <a:ext uri="{FF2B5EF4-FFF2-40B4-BE49-F238E27FC236}">
                <a16:creationId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Título</a:t>
            </a:r>
            <a:endParaRPr lang="es-ES" altLang="zh-CN" noProof="0"/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embros del equip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texto 8">
            <a:extLst>
              <a:ext uri="{FF2B5EF4-FFF2-40B4-BE49-F238E27FC236}">
                <a16:creationId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es-ES" noProof="0"/>
              <a:t>Nombre completo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posición de imagen 15">
            <a:extLst>
              <a:ext uri="{FF2B5EF4-FFF2-40B4-BE49-F238E27FC236}">
                <a16:creationId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con imagen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9">
            <a:extLst>
              <a:ext uri="{FF2B5EF4-FFF2-40B4-BE49-F238E27FC236}">
                <a16:creationId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39896" y="4962525"/>
            <a:ext cx="35717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5" name="Marcador de texto 5">
            <a:extLst>
              <a:ext uri="{FF2B5EF4-FFF2-40B4-BE49-F238E27FC236}">
                <a16:creationId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2 1_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9">
            <a:extLst>
              <a:ext uri="{FF2B5EF4-FFF2-40B4-BE49-F238E27FC236}">
                <a16:creationId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rtlCol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rtlCol="0"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Nombre completo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 rtl="0"/>
            <a:r>
              <a:rPr lang="es-ES" noProof="0"/>
              <a:t>Número de contacto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 rtl="0"/>
            <a:r>
              <a:rPr lang="es-ES" noProof="0"/>
              <a:t>Identificador de red social o correo electrónico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tas previas de la aplicación móv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Imagen 8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Imagen 9" descr="Pantalla de un teléfono móvil&#10;&#10;Descripción generada con confianza alta">
            <a:extLst>
              <a:ext uri="{FF2B5EF4-FFF2-40B4-BE49-F238E27FC236}">
                <a16:creationId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posición de pie de página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Detalles de boceto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de boceto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7" name="Marcador de posición de imagen 3">
            <a:extLst>
              <a:ext uri="{FF2B5EF4-FFF2-40B4-BE49-F238E27FC236}">
                <a16:creationId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3">
            <a:extLst>
              <a:ext uri="{FF2B5EF4-FFF2-40B4-BE49-F238E27FC236}">
                <a16:creationId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 anchor="ctr"/>
          <a:lstStyle>
            <a:lvl1pPr marL="0" indent="0" algn="ctr">
              <a:buNone/>
              <a:defRPr i="0"/>
            </a:lvl1pPr>
          </a:lstStyle>
          <a:p>
            <a:pPr lvl="0" rtl="0"/>
            <a:r>
              <a:rPr lang="es-ES" noProof="0"/>
              <a:t>Los testimonios van aquí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rtlCol="0"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Nombre y puesto: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2000" y="4962525"/>
            <a:ext cx="5472000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3" name="Marcador de posición de contenido 2">
            <a:extLst>
              <a:ext uri="{FF2B5EF4-FFF2-40B4-BE49-F238E27FC236}">
                <a16:creationId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 rtlCol="0"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>
            <a:extLst>
              <a:ext uri="{FF2B5EF4-FFF2-40B4-BE49-F238E27FC236}">
                <a16:creationId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imagen 2">
            <a:extLst>
              <a:ext uri="{FF2B5EF4-FFF2-40B4-BE49-F238E27FC236}">
                <a16:creationId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image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posición de imagen 9">
            <a:extLst>
              <a:ext uri="{FF2B5EF4-FFF2-40B4-BE49-F238E27FC236}">
                <a16:creationId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rtlCol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s-ES" noProof="0"/>
              <a:t>Inserte o arrastre y coloque su foto aquí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rtlCol="0"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0728" y="4962525"/>
            <a:ext cx="6299682" cy="1219200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imagen y conteni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rtlCol="0"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18" name="Marcador de pie de página 17">
            <a:extLst>
              <a:ext uri="{FF2B5EF4-FFF2-40B4-BE49-F238E27FC236}">
                <a16:creationId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Subtítulo</a:t>
            </a:r>
          </a:p>
        </p:txBody>
      </p:sp>
      <p:sp>
        <p:nvSpPr>
          <p:cNvPr id="49" name="Marcador de texto 8">
            <a:extLst>
              <a:ext uri="{FF2B5EF4-FFF2-40B4-BE49-F238E27FC236}">
                <a16:creationId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0" name="Marcador de texto 10">
            <a:extLst>
              <a:ext uri="{FF2B5EF4-FFF2-40B4-BE49-F238E27FC236}">
                <a16:creationId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1" name="Marcador de texto 8">
            <a:extLst>
              <a:ext uri="{FF2B5EF4-FFF2-40B4-BE49-F238E27FC236}">
                <a16:creationId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2" name="Marcador de texto 10">
            <a:extLst>
              <a:ext uri="{FF2B5EF4-FFF2-40B4-BE49-F238E27FC236}">
                <a16:creationId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3" name="Marcador de texto 8">
            <a:extLst>
              <a:ext uri="{FF2B5EF4-FFF2-40B4-BE49-F238E27FC236}">
                <a16:creationId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4" name="Marcador de texto 10">
            <a:extLst>
              <a:ext uri="{FF2B5EF4-FFF2-40B4-BE49-F238E27FC236}">
                <a16:creationId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5" name="Marcador de texto 8">
            <a:extLst>
              <a:ext uri="{FF2B5EF4-FFF2-40B4-BE49-F238E27FC236}">
                <a16:creationId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6" name="Marcador de texto 10">
            <a:extLst>
              <a:ext uri="{FF2B5EF4-FFF2-40B4-BE49-F238E27FC236}">
                <a16:creationId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57" name="Marcador de texto 8">
            <a:extLst>
              <a:ext uri="{FF2B5EF4-FFF2-40B4-BE49-F238E27FC236}">
                <a16:creationId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58" name="Marcador de texto 10">
            <a:extLst>
              <a:ext uri="{FF2B5EF4-FFF2-40B4-BE49-F238E27FC236}">
                <a16:creationId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posición de imagen 15">
            <a:extLst>
              <a:ext uri="{FF2B5EF4-FFF2-40B4-BE49-F238E27FC236}">
                <a16:creationId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posición de imagen 15">
            <a:extLst>
              <a:ext uri="{FF2B5EF4-FFF2-40B4-BE49-F238E27FC236}">
                <a16:creationId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posición de imagen 15">
            <a:extLst>
              <a:ext uri="{FF2B5EF4-FFF2-40B4-BE49-F238E27FC236}">
                <a16:creationId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  <p:sp>
        <p:nvSpPr>
          <p:cNvPr id="62" name="Marcador de posición de imagen 15">
            <a:extLst>
              <a:ext uri="{FF2B5EF4-FFF2-40B4-BE49-F238E27FC236}">
                <a16:creationId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7" name="Marcador de texto 8">
            <a:extLst>
              <a:ext uri="{FF2B5EF4-FFF2-40B4-BE49-F238E27FC236}">
                <a16:creationId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iñetas de ico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Subtítulo, lema o comercial puede ir aquí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 rtl="0"/>
            <a:r>
              <a:rPr lang="es-ES" noProof="0"/>
              <a:t>Inserte o arrastre y coloque su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3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15" name="Marcador de texto 8">
            <a:extLst>
              <a:ext uri="{FF2B5EF4-FFF2-40B4-BE49-F238E27FC236}">
                <a16:creationId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4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3" name="Marcador de texto 8">
            <a:extLst>
              <a:ext uri="{FF2B5EF4-FFF2-40B4-BE49-F238E27FC236}">
                <a16:creationId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1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  <p:sp>
        <p:nvSpPr>
          <p:cNvPr id="25" name="Marcador de texto 8">
            <a:extLst>
              <a:ext uri="{FF2B5EF4-FFF2-40B4-BE49-F238E27FC236}">
                <a16:creationId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Viñeta 2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viñeta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o digi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rtlCol="0"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Texto destacado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s-ES" noProof="0"/>
              <a:t>Inserte o arrastre y coloque su diseño de la pantalla aquí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sec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s-ES" noProof="0"/>
              <a:t>Línea única de texto.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Descripción de la sección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1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2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Sección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rtl="0"/>
            <a:fld id="{4B73C415-D670-4716-A5EC-CC4D52CA2BAC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 rtl="0"/>
            <a:r>
              <a:rPr lang="es-ES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NOMBRE O LOGOTIPO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3.jpe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32.jpeg"/><Relationship Id="rId5" Type="http://schemas.openxmlformats.org/officeDocument/2006/relationships/image" Target="../media/image26.png"/><Relationship Id="rId10" Type="http://schemas.openxmlformats.org/officeDocument/2006/relationships/image" Target="../media/image31.jpeg"/><Relationship Id="rId4" Type="http://schemas.openxmlformats.org/officeDocument/2006/relationships/image" Target="../media/image25.svg"/><Relationship Id="rId9" Type="http://schemas.openxmlformats.org/officeDocument/2006/relationships/image" Target="../media/image30.jpeg"/><Relationship Id="rId14" Type="http://schemas.openxmlformats.org/officeDocument/2006/relationships/image" Target="../media/image3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Resultado de imagen de IMAGENES RELACIONADAS CON TECNOLOGIA iot">
            <a:extLst>
              <a:ext uri="{FF2B5EF4-FFF2-40B4-BE49-F238E27FC236}">
                <a16:creationId xmlns:a16="http://schemas.microsoft.com/office/drawing/2014/main" id="{7CF14B95-48E4-4B94-AAAA-1E7774EA67F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r="53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Resultado de imagen de IMAGENES RELACIONADAS CON TECNOLOGIA iot">
            <a:extLst>
              <a:ext uri="{FF2B5EF4-FFF2-40B4-BE49-F238E27FC236}">
                <a16:creationId xmlns:a16="http://schemas.microsoft.com/office/drawing/2014/main" id="{67AA9C59-FFCB-46B2-9C64-EF832FE1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9"/>
            <a:ext cx="12198828" cy="678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 title="Fondo semitransparente oscuro">
            <a:extLst>
              <a:ext uri="{FF2B5EF4-FFF2-40B4-BE49-F238E27FC236}">
                <a16:creationId xmlns:a16="http://schemas.microsoft.com/office/drawing/2014/main" id="{E93CFE69-79B0-440B-949E-DA17AD834A10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9" name="Cuadro de texto 18">
            <a:extLst>
              <a:ext uri="{FF2B5EF4-FFF2-40B4-BE49-F238E27FC236}">
                <a16:creationId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6433190" y="2694701"/>
            <a:ext cx="2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90000"/>
              </a:lnSpc>
            </a:pPr>
            <a:r>
              <a:rPr lang="es-ES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</a:rPr>
              <a:t>Sistemas distribuidos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539896" y="2199481"/>
            <a:ext cx="3571782" cy="2387600"/>
          </a:xfrm>
        </p:spPr>
        <p:txBody>
          <a:bodyPr rtlCol="0"/>
          <a:lstStyle/>
          <a:p>
            <a:pPr rtl="0"/>
            <a:r>
              <a:rPr lang="es-ES" dirty="0"/>
              <a:t>Amazon Web </a:t>
            </a:r>
            <a:r>
              <a:rPr lang="es-ES" dirty="0" err="1"/>
              <a:t>Services</a:t>
            </a:r>
            <a:r>
              <a:rPr lang="es-ES" dirty="0"/>
              <a:t> (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cxnSp>
        <p:nvCxnSpPr>
          <p:cNvPr id="16" name="Conector recto 15" title="Línea diviso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es-ES" dirty="0"/>
              <a:t>Sofía Corral Caballero</a:t>
            </a:r>
          </a:p>
          <a:p>
            <a:pPr rtl="0"/>
            <a:r>
              <a:rPr lang="es-ES" dirty="0"/>
              <a:t>Javier Muñoz Fernández</a:t>
            </a:r>
          </a:p>
        </p:txBody>
      </p:sp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30C132-B2D0-4067-AF90-00115F41C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10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36A2AF6-8DCB-42D6-A682-FE1BE4A234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F205DC1-ECC6-4419-9BF3-FE74C5ABC1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49" t="29644" r="35295" b="11354"/>
          <a:stretch/>
        </p:blipFill>
        <p:spPr>
          <a:xfrm>
            <a:off x="2496104" y="432000"/>
            <a:ext cx="8549197" cy="6016880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527B3A4B-5831-4D75-932E-7E7BB771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COSTOS</a:t>
            </a:r>
          </a:p>
        </p:txBody>
      </p:sp>
    </p:spTree>
    <p:extLst>
      <p:ext uri="{BB962C8B-B14F-4D97-AF65-F5344CB8AC3E}">
        <p14:creationId xmlns:p14="http://schemas.microsoft.com/office/powerpoint/2010/main" val="127708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30C132-B2D0-4067-AF90-00115F41C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11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36A2AF6-8DCB-42D6-A682-FE1BE4A234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527B3A4B-5831-4D75-932E-7E7BB771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DATOS CURIOSOS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08D4BF-E715-4499-BC16-35903DAE5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71" t="25574" r="26478" b="20259"/>
          <a:stretch/>
        </p:blipFill>
        <p:spPr>
          <a:xfrm>
            <a:off x="1492928" y="1047774"/>
            <a:ext cx="9206144" cy="533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7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30C132-B2D0-4067-AF90-00115F41C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12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36A2AF6-8DCB-42D6-A682-FE1BE4A234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527B3A4B-5831-4D75-932E-7E7BB771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DATOS CURIOSOS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105248-27E1-4CB2-A789-95A6ADDFE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4" t="24078" r="51505" b="20000"/>
          <a:stretch/>
        </p:blipFill>
        <p:spPr>
          <a:xfrm>
            <a:off x="2782964" y="925106"/>
            <a:ext cx="5140171" cy="55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9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rtlCol="0"/>
          <a:lstStyle/>
          <a:p>
            <a:pPr rtl="0"/>
            <a:r>
              <a:rPr lang="es-ES" noProof="1"/>
              <a:t>CONCLUSIÓN</a:t>
            </a:r>
          </a:p>
        </p:txBody>
      </p:sp>
      <p:cxnSp>
        <p:nvCxnSpPr>
          <p:cNvPr id="12" name="Conector recto 11" title="Línea divisoria">
            <a:extLst>
              <a:ext uri="{FF2B5EF4-FFF2-40B4-BE49-F238E27FC236}">
                <a16:creationId xmlns:a16="http://schemas.microsoft.com/office/drawing/2014/main" id="{3E48293B-B086-4048-863C-47E7C47880A1}"/>
              </a:ext>
            </a:extLst>
          </p:cNvPr>
          <p:cNvCxnSpPr>
            <a:cxnSpLocks/>
          </p:cNvCxnSpPr>
          <p:nvPr/>
        </p:nvCxnSpPr>
        <p:spPr bwMode="gray">
          <a:xfrm>
            <a:off x="680728" y="5491163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AC9E886-BD82-4757-912B-F7589A22164F}"/>
              </a:ext>
            </a:extLst>
          </p:cNvPr>
          <p:cNvSpPr>
            <a:spLocks noGrp="1"/>
          </p:cNvSpPr>
          <p:nvPr>
            <p:ph idx="1"/>
          </p:nvPr>
        </p:nvSpPr>
        <p:spPr bwMode="gray"/>
        <p:txBody>
          <a:bodyPr rtlCol="0"/>
          <a:lstStyle/>
          <a:p>
            <a:pPr rtl="0"/>
            <a:endParaRPr lang="es-ES" noProof="1"/>
          </a:p>
        </p:txBody>
      </p:sp>
      <p:sp>
        <p:nvSpPr>
          <p:cNvPr id="16" name="Rectángulo 15" title="Fondo del icono">
            <a:extLst>
              <a:ext uri="{FF2B5EF4-FFF2-40B4-BE49-F238E27FC236}">
                <a16:creationId xmlns:a16="http://schemas.microsoft.com/office/drawing/2014/main" id="{05860339-31F7-4884-957E-5C40F818EBB8}"/>
              </a:ext>
            </a:extLst>
          </p:cNvPr>
          <p:cNvSpPr/>
          <p:nvPr/>
        </p:nvSpPr>
        <p:spPr>
          <a:xfrm>
            <a:off x="74213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7D79B0F-EFCB-42B1-AEAE-0FE4763D44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8577" y="2281275"/>
            <a:ext cx="1800000" cy="360000"/>
          </a:xfrm>
        </p:spPr>
        <p:txBody>
          <a:bodyPr rtlCol="0"/>
          <a:lstStyle/>
          <a:p>
            <a:pPr rtl="0"/>
            <a:r>
              <a:rPr lang="es-ES" noProof="1"/>
              <a:t>Ampliación de conocimientos</a:t>
            </a:r>
            <a:r>
              <a:rPr lang="es-E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8" name="Conector recto 17" title="Línea divisoria">
            <a:extLst>
              <a:ext uri="{FF2B5EF4-FFF2-40B4-BE49-F238E27FC236}">
                <a16:creationId xmlns:a16="http://schemas.microsoft.com/office/drawing/2014/main" id="{45C26E9A-3991-49A2-8D63-94C577E8A0AC}"/>
              </a:ext>
            </a:extLst>
          </p:cNvPr>
          <p:cNvCxnSpPr>
            <a:cxnSpLocks/>
          </p:cNvCxnSpPr>
          <p:nvPr/>
        </p:nvCxnSpPr>
        <p:spPr>
          <a:xfrm>
            <a:off x="7204577" y="2857547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 title="Fondo del icono">
            <a:extLst>
              <a:ext uri="{FF2B5EF4-FFF2-40B4-BE49-F238E27FC236}">
                <a16:creationId xmlns:a16="http://schemas.microsoft.com/office/drawing/2014/main" id="{056960D0-0A22-4E28-82F3-B9AA805E96A4}"/>
              </a:ext>
            </a:extLst>
          </p:cNvPr>
          <p:cNvSpPr/>
          <p:nvPr/>
        </p:nvSpPr>
        <p:spPr>
          <a:xfrm>
            <a:off x="9745466" y="1108725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pic>
        <p:nvPicPr>
          <p:cNvPr id="32" name="Gráfico 31" descr="Orador" title="Icono del marcador de posición">
            <a:extLst>
              <a:ext uri="{FF2B5EF4-FFF2-40B4-BE49-F238E27FC236}">
                <a16:creationId xmlns:a16="http://schemas.microsoft.com/office/drawing/2014/main" id="{A67046E4-7EA7-414C-8B67-BE9C73705C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5277" y="1408536"/>
            <a:ext cx="514800" cy="514800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325661-92B1-4FD6-80E6-C1A1C5F5B8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2677" y="2281275"/>
            <a:ext cx="1800000" cy="360000"/>
          </a:xfrm>
        </p:spPr>
        <p:txBody>
          <a:bodyPr rtlCol="0"/>
          <a:lstStyle/>
          <a:p>
            <a:pPr rtl="0"/>
            <a:r>
              <a:rPr lang="es-E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Evolución tecnológica</a:t>
            </a:r>
          </a:p>
        </p:txBody>
      </p:sp>
      <p:cxnSp>
        <p:nvCxnSpPr>
          <p:cNvPr id="19" name="Conector recto 18" title="Línea divisoria">
            <a:extLst>
              <a:ext uri="{FF2B5EF4-FFF2-40B4-BE49-F238E27FC236}">
                <a16:creationId xmlns:a16="http://schemas.microsoft.com/office/drawing/2014/main" id="{4EAA895A-8A04-4C68-83A5-3E4F5209FB7E}"/>
              </a:ext>
            </a:extLst>
          </p:cNvPr>
          <p:cNvCxnSpPr>
            <a:cxnSpLocks/>
          </p:cNvCxnSpPr>
          <p:nvPr/>
        </p:nvCxnSpPr>
        <p:spPr>
          <a:xfrm>
            <a:off x="9528677" y="2857547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 title="Fondo del icono">
            <a:extLst>
              <a:ext uri="{FF2B5EF4-FFF2-40B4-BE49-F238E27FC236}">
                <a16:creationId xmlns:a16="http://schemas.microsoft.com/office/drawing/2014/main" id="{7AEBBE7F-98BB-4059-8F15-7198C7DAC337}"/>
              </a:ext>
            </a:extLst>
          </p:cNvPr>
          <p:cNvSpPr/>
          <p:nvPr/>
        </p:nvSpPr>
        <p:spPr>
          <a:xfrm>
            <a:off x="7421366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pic>
        <p:nvPicPr>
          <p:cNvPr id="21" name="Gráfico 20" descr="Red" title="Icono del marcador de posición">
            <a:extLst>
              <a:ext uri="{FF2B5EF4-FFF2-40B4-BE49-F238E27FC236}">
                <a16:creationId xmlns:a16="http://schemas.microsoft.com/office/drawing/2014/main" id="{E34FD3C6-9F01-4A17-AD96-054AF500405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1177" y="4059152"/>
            <a:ext cx="514800" cy="51480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F0E443A-F987-4A67-86AD-557D61E47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8577" y="4923568"/>
            <a:ext cx="1800000" cy="360000"/>
          </a:xfrm>
        </p:spPr>
        <p:txBody>
          <a:bodyPr rtlCol="0"/>
          <a:lstStyle/>
          <a:p>
            <a:pPr rtl="0"/>
            <a:r>
              <a:rPr lang="es-E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Revolución empresarial</a:t>
            </a:r>
          </a:p>
        </p:txBody>
      </p:sp>
      <p:cxnSp>
        <p:nvCxnSpPr>
          <p:cNvPr id="28" name="Conector recto 27" title="Línea divisoria">
            <a:extLst>
              <a:ext uri="{FF2B5EF4-FFF2-40B4-BE49-F238E27FC236}">
                <a16:creationId xmlns:a16="http://schemas.microsoft.com/office/drawing/2014/main" id="{FDEE8591-D916-4064-8CD3-2AD3F759B9E2}"/>
              </a:ext>
            </a:extLst>
          </p:cNvPr>
          <p:cNvCxnSpPr>
            <a:cxnSpLocks/>
          </p:cNvCxnSpPr>
          <p:nvPr/>
        </p:nvCxnSpPr>
        <p:spPr>
          <a:xfrm>
            <a:off x="7204577" y="5508163"/>
            <a:ext cx="1548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 title="Fondo del icono">
            <a:extLst>
              <a:ext uri="{FF2B5EF4-FFF2-40B4-BE49-F238E27FC236}">
                <a16:creationId xmlns:a16="http://schemas.microsoft.com/office/drawing/2014/main" id="{A892DD94-78B8-4911-A32B-3B174E2921B2}"/>
              </a:ext>
            </a:extLst>
          </p:cNvPr>
          <p:cNvSpPr/>
          <p:nvPr/>
        </p:nvSpPr>
        <p:spPr>
          <a:xfrm>
            <a:off x="9723042" y="3759341"/>
            <a:ext cx="1114422" cy="11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1"/>
          </a:p>
        </p:txBody>
      </p:sp>
      <p:pic>
        <p:nvPicPr>
          <p:cNvPr id="30" name="Gráfico 29" descr="Megáfono" title="Icono del marcador de posición">
            <a:extLst>
              <a:ext uri="{FF2B5EF4-FFF2-40B4-BE49-F238E27FC236}">
                <a16:creationId xmlns:a16="http://schemas.microsoft.com/office/drawing/2014/main" id="{72D31FC8-7143-4EC0-8D99-6AE8BC0B8DF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22853" y="4059152"/>
            <a:ext cx="514800" cy="514800"/>
          </a:xfrm>
          <a:prstGeom prst="rect">
            <a:avLst/>
          </a:pr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A562AA1-9ED1-4AA1-8F21-A53B5A69CB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2677" y="5005739"/>
            <a:ext cx="1800000" cy="360000"/>
          </a:xfrm>
        </p:spPr>
        <p:txBody>
          <a:bodyPr rtlCol="0"/>
          <a:lstStyle/>
          <a:p>
            <a:pPr rtl="0"/>
            <a:r>
              <a:rPr lang="es-ES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Vida laboral</a:t>
            </a:r>
          </a:p>
        </p:txBody>
      </p:sp>
      <p:cxnSp>
        <p:nvCxnSpPr>
          <p:cNvPr id="20" name="Conector recto 19" title="Línea divisoria">
            <a:extLst>
              <a:ext uri="{FF2B5EF4-FFF2-40B4-BE49-F238E27FC236}">
                <a16:creationId xmlns:a16="http://schemas.microsoft.com/office/drawing/2014/main" id="{59D2C94E-1924-4389-B84A-2828D610B220}"/>
              </a:ext>
            </a:extLst>
          </p:cNvPr>
          <p:cNvCxnSpPr>
            <a:cxnSpLocks/>
          </p:cNvCxnSpPr>
          <p:nvPr/>
        </p:nvCxnSpPr>
        <p:spPr>
          <a:xfrm>
            <a:off x="9528677" y="5508163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9E0145E-8E4E-439B-A78F-92EC279B32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s-ES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noProof="1" dirty="0" smtClean="0"/>
              <a:pPr rtl="0"/>
              <a:t>13</a:t>
            </a:fld>
            <a:endParaRPr lang="es-ES" noProof="1"/>
          </a:p>
        </p:txBody>
      </p:sp>
      <p:pic>
        <p:nvPicPr>
          <p:cNvPr id="6148" name="Picture 4" descr="Resultado de imagen de CONCLUSIÓN">
            <a:extLst>
              <a:ext uri="{FF2B5EF4-FFF2-40B4-BE49-F238E27FC236}">
                <a16:creationId xmlns:a16="http://schemas.microsoft.com/office/drawing/2014/main" id="{29D6C66C-C8BB-4FC1-B29A-61613751E10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6" r="396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esultado de imagen de Ampliacion de conocimientos">
            <a:extLst>
              <a:ext uri="{FF2B5EF4-FFF2-40B4-BE49-F238E27FC236}">
                <a16:creationId xmlns:a16="http://schemas.microsoft.com/office/drawing/2014/main" id="{1251A62F-2270-44DA-8F66-FBFC6DD55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45" y="1340639"/>
            <a:ext cx="968063" cy="6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Resultado de imagen de Extraccion de informacion util">
            <a:extLst>
              <a:ext uri="{FF2B5EF4-FFF2-40B4-BE49-F238E27FC236}">
                <a16:creationId xmlns:a16="http://schemas.microsoft.com/office/drawing/2014/main" id="{D6B84428-8C5D-40D7-8AA4-763DBB84C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849" y="3989147"/>
            <a:ext cx="968064" cy="65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EF5203DA-8B9A-4529-BDB8-DAA58A4264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6" name="Picture 14">
            <a:extLst>
              <a:ext uri="{FF2B5EF4-FFF2-40B4-BE49-F238E27FC236}">
                <a16:creationId xmlns:a16="http://schemas.microsoft.com/office/drawing/2014/main" id="{2B6599A9-049B-44DE-BF78-07CD76BEB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" t="32651" r="-250" b="33605"/>
          <a:stretch/>
        </p:blipFill>
        <p:spPr bwMode="auto">
          <a:xfrm>
            <a:off x="9780587" y="6325373"/>
            <a:ext cx="1980000" cy="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7E8831C4-D317-417B-9591-AC9F959C96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95F389E0-1777-4283-A563-353CF4843B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6154" name="Picture 10" descr="Resultado de imagen de evolucion tecnologica">
            <a:extLst>
              <a:ext uri="{FF2B5EF4-FFF2-40B4-BE49-F238E27FC236}">
                <a16:creationId xmlns:a16="http://schemas.microsoft.com/office/drawing/2014/main" id="{41E4BD7B-6BFF-44BF-8F6D-267B87C0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817849" y="1339702"/>
            <a:ext cx="968064" cy="65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Resultado de imagen de revolucion empresarial">
            <a:extLst>
              <a:ext uri="{FF2B5EF4-FFF2-40B4-BE49-F238E27FC236}">
                <a16:creationId xmlns:a16="http://schemas.microsoft.com/office/drawing/2014/main" id="{5DFD3E68-00E3-4A1D-A8DC-0DF6BE7A1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494544" y="3989146"/>
            <a:ext cx="968064" cy="6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4" name="Picture 12" descr="Resultado de imagen de IMAGENES RELACIONADAS CON TECNOLOGIA iot">
            <a:extLst>
              <a:ext uri="{FF2B5EF4-FFF2-40B4-BE49-F238E27FC236}">
                <a16:creationId xmlns:a16="http://schemas.microsoft.com/office/drawing/2014/main" id="{18F5405F-3BAE-44AB-955F-675F903DD25F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1" b="70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ángulo 31" title="Fondo semitransparente oscuro">
            <a:extLst>
              <a:ext uri="{FF2B5EF4-FFF2-40B4-BE49-F238E27FC236}">
                <a16:creationId xmlns:a16="http://schemas.microsoft.com/office/drawing/2014/main" id="{A851B3CA-790D-465D-9B97-AA9876E357B9}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/>
        <p:txBody>
          <a:bodyPr rtlCol="0"/>
          <a:lstStyle/>
          <a:p>
            <a:pPr rtl="0"/>
            <a:r>
              <a:rPr lang="es-ES"/>
              <a:t>Gracias</a:t>
            </a:r>
          </a:p>
        </p:txBody>
      </p:sp>
      <p:cxnSp>
        <p:nvCxnSpPr>
          <p:cNvPr id="16" name="Conector recto 15" title="Línea divisoria">
            <a:extLst>
              <a:ext uri="{FF2B5EF4-FFF2-40B4-BE49-F238E27FC236}">
                <a16:creationId xmlns:a16="http://schemas.microsoft.com/office/drawing/2014/main" id="{F3753AF9-461F-4049-BB9D-621E76A51470}"/>
              </a:ext>
            </a:extLst>
          </p:cNvPr>
          <p:cNvCxnSpPr>
            <a:cxnSpLocks/>
          </p:cNvCxnSpPr>
          <p:nvPr/>
        </p:nvCxnSpPr>
        <p:spPr>
          <a:xfrm>
            <a:off x="6539896" y="4848225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áfico 20" descr="Usuario" title="Icono: nombre del moderador">
            <a:extLst>
              <a:ext uri="{FF2B5EF4-FFF2-40B4-BE49-F238E27FC236}">
                <a16:creationId xmlns:a16="http://schemas.microsoft.com/office/drawing/2014/main" id="{97242EBD-470B-4FB1-9B4C-E6DCB282152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2150" y="5034270"/>
            <a:ext cx="218900" cy="2189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 rtlCol="0"/>
          <a:lstStyle/>
          <a:p>
            <a:pPr rtl="0"/>
            <a:r>
              <a:rPr lang="es-ES" dirty="0"/>
              <a:t>Sofía Corral Caballero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31EB06D-2AA9-43F6-BCA6-68771B322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/>
              <a:t>Javier Muñoz Fernández</a:t>
            </a:r>
          </a:p>
        </p:txBody>
      </p:sp>
      <p:pic>
        <p:nvPicPr>
          <p:cNvPr id="29" name="Gráfico 28" descr="Usuario" title="Icono: nombre del moderador">
            <a:extLst>
              <a:ext uri="{FF2B5EF4-FFF2-40B4-BE49-F238E27FC236}">
                <a16:creationId xmlns:a16="http://schemas.microsoft.com/office/drawing/2014/main" id="{0DEB78EC-63DC-4879-80B0-F55F83B6799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76383" y="5409159"/>
            <a:ext cx="218900" cy="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6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806EB75-CC8A-4323-88A6-1FFA4DA5A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786563"/>
          </a:xfrm>
          <a:solidFill>
            <a:schemeClr val="bg1"/>
          </a:solidFill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E1DB67-E358-4CC3-856D-A241798A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0109" y="494934"/>
            <a:ext cx="3571782" cy="720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ÍNDICE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FA8D340-3703-415D-9593-7BBD04A7F8E6}"/>
              </a:ext>
            </a:extLst>
          </p:cNvPr>
          <p:cNvSpPr txBox="1">
            <a:spLocks/>
          </p:cNvSpPr>
          <p:nvPr/>
        </p:nvSpPr>
        <p:spPr>
          <a:xfrm>
            <a:off x="1181752" y="1515983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Introducción</a:t>
            </a:r>
          </a:p>
        </p:txBody>
      </p:sp>
      <p:pic>
        <p:nvPicPr>
          <p:cNvPr id="1026" name="Picture 2" descr="Resultado de imagen de amazon web service">
            <a:extLst>
              <a:ext uri="{FF2B5EF4-FFF2-40B4-BE49-F238E27FC236}">
                <a16:creationId xmlns:a16="http://schemas.microsoft.com/office/drawing/2014/main" id="{B591B056-0BFF-4032-B22C-C7B57CAF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02" y="2037682"/>
            <a:ext cx="3093128" cy="1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iot">
            <a:extLst>
              <a:ext uri="{FF2B5EF4-FFF2-40B4-BE49-F238E27FC236}">
                <a16:creationId xmlns:a16="http://schemas.microsoft.com/office/drawing/2014/main" id="{C3A9E183-AD7E-4C1C-A021-56935CBF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02" y="4323392"/>
            <a:ext cx="3093128" cy="198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DBB62F6-27C0-4C4D-9E7C-CAA411FBA2B3}"/>
              </a:ext>
            </a:extLst>
          </p:cNvPr>
          <p:cNvSpPr txBox="1">
            <a:spLocks/>
          </p:cNvSpPr>
          <p:nvPr/>
        </p:nvSpPr>
        <p:spPr>
          <a:xfrm>
            <a:off x="1137230" y="5202818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Datos curiosos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37BA867-5188-493D-AD53-D31F07200E24}"/>
              </a:ext>
            </a:extLst>
          </p:cNvPr>
          <p:cNvSpPr txBox="1">
            <a:spLocks/>
          </p:cNvSpPr>
          <p:nvPr/>
        </p:nvSpPr>
        <p:spPr>
          <a:xfrm>
            <a:off x="2937230" y="4567146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Costos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0CF33EDB-5776-494D-95AF-E8FD7A283B52}"/>
              </a:ext>
            </a:extLst>
          </p:cNvPr>
          <p:cNvSpPr txBox="1">
            <a:spLocks/>
          </p:cNvSpPr>
          <p:nvPr/>
        </p:nvSpPr>
        <p:spPr>
          <a:xfrm>
            <a:off x="1137230" y="3966157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Inconvenientes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FF6B2A3-3E67-4C30-B995-6CC4FE611F4E}"/>
              </a:ext>
            </a:extLst>
          </p:cNvPr>
          <p:cNvSpPr txBox="1">
            <a:spLocks/>
          </p:cNvSpPr>
          <p:nvPr/>
        </p:nvSpPr>
        <p:spPr>
          <a:xfrm>
            <a:off x="2981751" y="3361315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Ventajas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D6F94BD-EE70-4B64-8AAE-7B3C9E67BF72}"/>
              </a:ext>
            </a:extLst>
          </p:cNvPr>
          <p:cNvSpPr txBox="1">
            <a:spLocks/>
          </p:cNvSpPr>
          <p:nvPr/>
        </p:nvSpPr>
        <p:spPr>
          <a:xfrm>
            <a:off x="1181752" y="2728731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Servicios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FD5011E-A049-4CBB-AC58-C21DA4F7CD9F}"/>
              </a:ext>
            </a:extLst>
          </p:cNvPr>
          <p:cNvSpPr txBox="1">
            <a:spLocks/>
          </p:cNvSpPr>
          <p:nvPr/>
        </p:nvSpPr>
        <p:spPr>
          <a:xfrm>
            <a:off x="2890698" y="5803807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Conclusión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9F33AC11-4BD0-4BCA-B445-EAFB95EA10E2}"/>
              </a:ext>
            </a:extLst>
          </p:cNvPr>
          <p:cNvSpPr txBox="1">
            <a:spLocks/>
          </p:cNvSpPr>
          <p:nvPr/>
        </p:nvSpPr>
        <p:spPr>
          <a:xfrm>
            <a:off x="2981751" y="2125816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Funcionalidad</a:t>
            </a:r>
          </a:p>
        </p:txBody>
      </p:sp>
    </p:spTree>
    <p:extLst>
      <p:ext uri="{BB962C8B-B14F-4D97-AF65-F5344CB8AC3E}">
        <p14:creationId xmlns:p14="http://schemas.microsoft.com/office/powerpoint/2010/main" val="38687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3D6D45-09FB-4A71-8BA9-C71413D258DB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5577596" y="3959528"/>
            <a:ext cx="5892244" cy="1343026"/>
          </a:xfrm>
        </p:spPr>
        <p:txBody>
          <a:bodyPr rtlCol="0"/>
          <a:lstStyle/>
          <a:p>
            <a:pPr rtl="0"/>
            <a:r>
              <a:rPr lang="es-ES" sz="2800" dirty="0"/>
              <a:t>¿Qué es Amazon Web </a:t>
            </a:r>
            <a:r>
              <a:rPr lang="es-ES" sz="2800" dirty="0" err="1"/>
              <a:t>Services</a:t>
            </a:r>
            <a:r>
              <a:rPr lang="es-ES" sz="2800" dirty="0"/>
              <a:t>? ¿Qué es el internet de las cosas?</a:t>
            </a:r>
          </a:p>
        </p:txBody>
      </p:sp>
      <p:cxnSp>
        <p:nvCxnSpPr>
          <p:cNvPr id="45" name="Conector recto 44" title="Línea divisoria">
            <a:extLst>
              <a:ext uri="{FF2B5EF4-FFF2-40B4-BE49-F238E27FC236}">
                <a16:creationId xmlns:a16="http://schemas.microsoft.com/office/drawing/2014/main" id="{68893E2F-227D-4472-B59F-3DEBF46C0EDC}"/>
              </a:ext>
            </a:extLst>
          </p:cNvPr>
          <p:cNvCxnSpPr>
            <a:cxnSpLocks/>
          </p:cNvCxnSpPr>
          <p:nvPr/>
        </p:nvCxnSpPr>
        <p:spPr bwMode="ltGray">
          <a:xfrm>
            <a:off x="5657669" y="5491163"/>
            <a:ext cx="5750421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CAA3871B-5A80-4D63-B9BD-FFAB1FF70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5422799" y="5668960"/>
            <a:ext cx="6267636" cy="1119943"/>
          </a:xfrm>
        </p:spPr>
        <p:txBody>
          <a:bodyPr rtlCol="0"/>
          <a:lstStyle/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dirty="0"/>
              <a:t>Amazon Web </a:t>
            </a:r>
            <a:r>
              <a:rPr lang="es-ES" dirty="0" err="1"/>
              <a:t>Services</a:t>
            </a:r>
            <a:r>
              <a:rPr lang="es-ES" dirty="0"/>
              <a:t> (AWS) es una plataforma en la nube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es-ES" dirty="0"/>
              <a:t>Sistema de dispositivos de computación interrelacionados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AEF3E39-2332-4C12-9142-1DB674D9F8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2050" name="Picture 2" descr="Resultado de imagen de duda">
            <a:extLst>
              <a:ext uri="{FF2B5EF4-FFF2-40B4-BE49-F238E27FC236}">
                <a16:creationId xmlns:a16="http://schemas.microsoft.com/office/drawing/2014/main" id="{02E59FB0-0EFD-4285-B663-F6DF7C91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234" y="115671"/>
            <a:ext cx="6406767" cy="362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sultado de imagen de amazon web service">
            <a:extLst>
              <a:ext uri="{FF2B5EF4-FFF2-40B4-BE49-F238E27FC236}">
                <a16:creationId xmlns:a16="http://schemas.microsoft.com/office/drawing/2014/main" id="{5381921A-138D-469F-A59B-299015D54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9" y="1488077"/>
            <a:ext cx="2369473" cy="141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n de que es iot">
            <a:extLst>
              <a:ext uri="{FF2B5EF4-FFF2-40B4-BE49-F238E27FC236}">
                <a16:creationId xmlns:a16="http://schemas.microsoft.com/office/drawing/2014/main" id="{C0C490A1-5560-4B53-9264-2B9E886D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945" y="3529890"/>
            <a:ext cx="2836830" cy="250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6D358B-65F2-4C84-A0B7-F6973DEC4069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1661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Múltiples características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989F7C25-3463-4C76-A455-D20A3123260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Cómputo y almacenamiento de datos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Inteligencia artificial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Aprendizaje automático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60000" y="244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Sofisticada infraestructura</a:t>
            </a:r>
          </a:p>
        </p:txBody>
      </p:sp>
      <p:sp>
        <p:nvSpPr>
          <p:cNvPr id="16" name="Marcador de contenido 15">
            <a:extLst>
              <a:ext uri="{FF2B5EF4-FFF2-40B4-BE49-F238E27FC236}">
                <a16:creationId xmlns:a16="http://schemas.microsoft.com/office/drawing/2014/main" id="{B992CF22-512B-4CE4-8046-E36F2B7A9A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60000" y="3168000"/>
            <a:ext cx="3600000" cy="2035223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Uso de varios tipos de computación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Perfecto manejo de datos y extracción de información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6000" y="3324115"/>
            <a:ext cx="3600000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Centros de datos y </a:t>
            </a:r>
            <a:r>
              <a:rPr lang="es-ES" dirty="0" err="1"/>
              <a:t>clusters</a:t>
            </a:r>
            <a:r>
              <a:rPr lang="es-ES" dirty="0"/>
              <a:t> únicos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E7952536-315E-4C3D-883B-243405D2989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96000" y="4044115"/>
            <a:ext cx="3600000" cy="2035223"/>
          </a:xfrm>
        </p:spPr>
        <p:txBody>
          <a:bodyPr lIns="137160" rIns="137160" rtlCol="0"/>
          <a:lstStyle/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Adaptados al cliente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Seguros</a:t>
            </a:r>
          </a:p>
          <a:p>
            <a:pPr rtl="0">
              <a:buClr>
                <a:schemeClr val="tx1">
                  <a:lumMod val="75000"/>
                  <a:lumOff val="25000"/>
                </a:schemeClr>
              </a:buClr>
            </a:pP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Accesibles a todo el mundo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66098C3E-7F79-42B7-98FB-8A58F6388941}"/>
              </a:ext>
            </a:extLst>
          </p:cNvPr>
          <p:cNvSpPr txBox="1">
            <a:spLocks/>
          </p:cNvSpPr>
          <p:nvPr/>
        </p:nvSpPr>
        <p:spPr>
          <a:xfrm>
            <a:off x="4302000" y="1728000"/>
            <a:ext cx="3600000" cy="72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Cloud </a:t>
            </a:r>
            <a:r>
              <a:rPr lang="es-ES" dirty="0" err="1"/>
              <a:t>computing</a:t>
            </a:r>
            <a:endParaRPr lang="es-ES" dirty="0"/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15D4C671-EDD9-41EE-9B1D-0374E5C1E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" t="32651" r="-250" b="33605"/>
          <a:stretch/>
        </p:blipFill>
        <p:spPr bwMode="auto">
          <a:xfrm>
            <a:off x="9780587" y="6325373"/>
            <a:ext cx="1980000" cy="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3806EB75-CC8A-4323-88A6-1FFA4DA5A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7755"/>
            <a:ext cx="12192000" cy="6786563"/>
          </a:xfrm>
          <a:solidFill>
            <a:schemeClr val="bg1"/>
          </a:solidFill>
        </p:spPr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9E1DB67-E358-4CC3-856D-A241798A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0109" y="494934"/>
            <a:ext cx="3571782" cy="720000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SERVICIOS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FA8D340-3703-415D-9593-7BBD04A7F8E6}"/>
              </a:ext>
            </a:extLst>
          </p:cNvPr>
          <p:cNvSpPr txBox="1">
            <a:spLocks/>
          </p:cNvSpPr>
          <p:nvPr/>
        </p:nvSpPr>
        <p:spPr>
          <a:xfrm>
            <a:off x="405362" y="1285196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Computación</a:t>
            </a:r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CDBB62F6-27C0-4C4D-9E7C-CAA411FBA2B3}"/>
              </a:ext>
            </a:extLst>
          </p:cNvPr>
          <p:cNvSpPr txBox="1">
            <a:spLocks/>
          </p:cNvSpPr>
          <p:nvPr/>
        </p:nvSpPr>
        <p:spPr>
          <a:xfrm>
            <a:off x="405362" y="4129428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Administración y gobernanza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C37BA867-5188-493D-AD53-D31F07200E24}"/>
              </a:ext>
            </a:extLst>
          </p:cNvPr>
          <p:cNvSpPr txBox="1">
            <a:spLocks/>
          </p:cNvSpPr>
          <p:nvPr/>
        </p:nvSpPr>
        <p:spPr>
          <a:xfrm>
            <a:off x="2109735" y="3653063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Herramientas para desarrolladores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0CF33EDB-5776-494D-95AF-E8FD7A283B52}"/>
              </a:ext>
            </a:extLst>
          </p:cNvPr>
          <p:cNvSpPr txBox="1">
            <a:spLocks/>
          </p:cNvSpPr>
          <p:nvPr/>
        </p:nvSpPr>
        <p:spPr>
          <a:xfrm>
            <a:off x="405362" y="3173386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Conexión en red y entrega de contenido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CFF6B2A3-3E67-4C30-B995-6CC4FE611F4E}"/>
              </a:ext>
            </a:extLst>
          </p:cNvPr>
          <p:cNvSpPr txBox="1">
            <a:spLocks/>
          </p:cNvSpPr>
          <p:nvPr/>
        </p:nvSpPr>
        <p:spPr>
          <a:xfrm>
            <a:off x="2109735" y="2693709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Migración y transferencia</a:t>
            </a: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2D6F94BD-EE70-4B64-8AAE-7B3C9E67BF72}"/>
              </a:ext>
            </a:extLst>
          </p:cNvPr>
          <p:cNvSpPr txBox="1">
            <a:spLocks/>
          </p:cNvSpPr>
          <p:nvPr/>
        </p:nvSpPr>
        <p:spPr>
          <a:xfrm>
            <a:off x="2114308" y="1756461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Almacenamiento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1FD5011E-A049-4CBB-AC58-C21DA4F7CD9F}"/>
              </a:ext>
            </a:extLst>
          </p:cNvPr>
          <p:cNvSpPr txBox="1">
            <a:spLocks/>
          </p:cNvSpPr>
          <p:nvPr/>
        </p:nvSpPr>
        <p:spPr>
          <a:xfrm>
            <a:off x="2109735" y="4605793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Servicios multimedia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9F33AC11-4BD0-4BCA-B445-EAFB95EA10E2}"/>
              </a:ext>
            </a:extLst>
          </p:cNvPr>
          <p:cNvSpPr txBox="1">
            <a:spLocks/>
          </p:cNvSpPr>
          <p:nvPr/>
        </p:nvSpPr>
        <p:spPr>
          <a:xfrm>
            <a:off x="405362" y="2225085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Bases de datos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5A702A64-127B-443A-BAA8-ACCE33C2DF1F}"/>
              </a:ext>
            </a:extLst>
          </p:cNvPr>
          <p:cNvSpPr txBox="1">
            <a:spLocks/>
          </p:cNvSpPr>
          <p:nvPr/>
        </p:nvSpPr>
        <p:spPr>
          <a:xfrm>
            <a:off x="405362" y="5074417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Seguridad, identidad y conformidad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B1A4928B-BBA6-4513-9BA6-F12D067CE583}"/>
              </a:ext>
            </a:extLst>
          </p:cNvPr>
          <p:cNvSpPr txBox="1">
            <a:spLocks/>
          </p:cNvSpPr>
          <p:nvPr/>
        </p:nvSpPr>
        <p:spPr>
          <a:xfrm>
            <a:off x="2109735" y="5535700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Análisis</a:t>
            </a:r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AA8FBC63-BAED-42B3-AE89-49771E564868}"/>
              </a:ext>
            </a:extLst>
          </p:cNvPr>
          <p:cNvSpPr txBox="1">
            <a:spLocks/>
          </p:cNvSpPr>
          <p:nvPr/>
        </p:nvSpPr>
        <p:spPr>
          <a:xfrm>
            <a:off x="405362" y="6019406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Aprendizaje automático</a:t>
            </a:r>
          </a:p>
        </p:txBody>
      </p:sp>
      <p:sp>
        <p:nvSpPr>
          <p:cNvPr id="56" name="Marcador de contenido 2">
            <a:extLst>
              <a:ext uri="{FF2B5EF4-FFF2-40B4-BE49-F238E27FC236}">
                <a16:creationId xmlns:a16="http://schemas.microsoft.com/office/drawing/2014/main" id="{80528914-9095-4FAE-B1F9-2008A812320C}"/>
              </a:ext>
            </a:extLst>
          </p:cNvPr>
          <p:cNvSpPr txBox="1">
            <a:spLocks/>
          </p:cNvSpPr>
          <p:nvPr/>
        </p:nvSpPr>
        <p:spPr>
          <a:xfrm>
            <a:off x="6119670" y="3860757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Informática para usuarios finales</a:t>
            </a:r>
          </a:p>
        </p:txBody>
      </p:sp>
      <p:sp>
        <p:nvSpPr>
          <p:cNvPr id="57" name="Marcador de contenido 2">
            <a:extLst>
              <a:ext uri="{FF2B5EF4-FFF2-40B4-BE49-F238E27FC236}">
                <a16:creationId xmlns:a16="http://schemas.microsoft.com/office/drawing/2014/main" id="{1E769945-9E9C-4152-9270-B4F7D08F1206}"/>
              </a:ext>
            </a:extLst>
          </p:cNvPr>
          <p:cNvSpPr txBox="1">
            <a:spLocks/>
          </p:cNvSpPr>
          <p:nvPr/>
        </p:nvSpPr>
        <p:spPr>
          <a:xfrm>
            <a:off x="7824043" y="3384392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Aplicaciones empresariales</a:t>
            </a: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78E7622C-3BBE-4C24-A58C-3C5D1016A06C}"/>
              </a:ext>
            </a:extLst>
          </p:cNvPr>
          <p:cNvSpPr txBox="1">
            <a:spLocks/>
          </p:cNvSpPr>
          <p:nvPr/>
        </p:nvSpPr>
        <p:spPr>
          <a:xfrm>
            <a:off x="6119670" y="2904715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Integración con clientes</a:t>
            </a:r>
          </a:p>
        </p:txBody>
      </p:sp>
      <p:sp>
        <p:nvSpPr>
          <p:cNvPr id="59" name="Marcador de contenido 2">
            <a:extLst>
              <a:ext uri="{FF2B5EF4-FFF2-40B4-BE49-F238E27FC236}">
                <a16:creationId xmlns:a16="http://schemas.microsoft.com/office/drawing/2014/main" id="{9B074D39-8F41-4E7B-8D50-DC80E18437A0}"/>
              </a:ext>
            </a:extLst>
          </p:cNvPr>
          <p:cNvSpPr txBox="1">
            <a:spLocks/>
          </p:cNvSpPr>
          <p:nvPr/>
        </p:nvSpPr>
        <p:spPr>
          <a:xfrm>
            <a:off x="7824043" y="2425038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Integración de aplicaciones</a:t>
            </a:r>
          </a:p>
        </p:txBody>
      </p:sp>
      <p:sp>
        <p:nvSpPr>
          <p:cNvPr id="60" name="Marcador de contenido 2">
            <a:extLst>
              <a:ext uri="{FF2B5EF4-FFF2-40B4-BE49-F238E27FC236}">
                <a16:creationId xmlns:a16="http://schemas.microsoft.com/office/drawing/2014/main" id="{9057BD64-6528-4FEE-B61E-FA71637EF50E}"/>
              </a:ext>
            </a:extLst>
          </p:cNvPr>
          <p:cNvSpPr txBox="1">
            <a:spLocks/>
          </p:cNvSpPr>
          <p:nvPr/>
        </p:nvSpPr>
        <p:spPr>
          <a:xfrm>
            <a:off x="7828616" y="1487790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Servicios para dispositivos móviles</a:t>
            </a: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04C436F7-62DB-438D-903B-30A1B3B92B5D}"/>
              </a:ext>
            </a:extLst>
          </p:cNvPr>
          <p:cNvSpPr txBox="1">
            <a:spLocks/>
          </p:cNvSpPr>
          <p:nvPr/>
        </p:nvSpPr>
        <p:spPr>
          <a:xfrm>
            <a:off x="7824043" y="4337122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Internet de las cosas</a:t>
            </a:r>
          </a:p>
        </p:txBody>
      </p:sp>
      <p:sp>
        <p:nvSpPr>
          <p:cNvPr id="62" name="Marcador de contenido 2">
            <a:extLst>
              <a:ext uri="{FF2B5EF4-FFF2-40B4-BE49-F238E27FC236}">
                <a16:creationId xmlns:a16="http://schemas.microsoft.com/office/drawing/2014/main" id="{66E8BCEB-EBED-4609-87FA-39362AADE706}"/>
              </a:ext>
            </a:extLst>
          </p:cNvPr>
          <p:cNvSpPr txBox="1">
            <a:spLocks/>
          </p:cNvSpPr>
          <p:nvPr/>
        </p:nvSpPr>
        <p:spPr>
          <a:xfrm>
            <a:off x="6119670" y="1956414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Realidad aumentada y realidad virtual</a:t>
            </a:r>
          </a:p>
        </p:txBody>
      </p:sp>
      <p:sp>
        <p:nvSpPr>
          <p:cNvPr id="63" name="Marcador de contenido 2">
            <a:extLst>
              <a:ext uri="{FF2B5EF4-FFF2-40B4-BE49-F238E27FC236}">
                <a16:creationId xmlns:a16="http://schemas.microsoft.com/office/drawing/2014/main" id="{671B4419-8B20-4390-81F0-538840B95057}"/>
              </a:ext>
            </a:extLst>
          </p:cNvPr>
          <p:cNvSpPr txBox="1">
            <a:spLocks/>
          </p:cNvSpPr>
          <p:nvPr/>
        </p:nvSpPr>
        <p:spPr>
          <a:xfrm>
            <a:off x="6119670" y="4805746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Desarrollo de videojuegos</a:t>
            </a:r>
          </a:p>
        </p:txBody>
      </p:sp>
      <p:sp>
        <p:nvSpPr>
          <p:cNvPr id="64" name="Marcador de contenido 2">
            <a:extLst>
              <a:ext uri="{FF2B5EF4-FFF2-40B4-BE49-F238E27FC236}">
                <a16:creationId xmlns:a16="http://schemas.microsoft.com/office/drawing/2014/main" id="{C41512D4-4350-4664-90BA-ED7A4D1A647D}"/>
              </a:ext>
            </a:extLst>
          </p:cNvPr>
          <p:cNvSpPr txBox="1">
            <a:spLocks/>
          </p:cNvSpPr>
          <p:nvPr/>
        </p:nvSpPr>
        <p:spPr>
          <a:xfrm>
            <a:off x="7824043" y="5267029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Cadena de bloques</a:t>
            </a:r>
          </a:p>
        </p:txBody>
      </p:sp>
      <p:sp>
        <p:nvSpPr>
          <p:cNvPr id="65" name="Marcador de contenido 2">
            <a:extLst>
              <a:ext uri="{FF2B5EF4-FFF2-40B4-BE49-F238E27FC236}">
                <a16:creationId xmlns:a16="http://schemas.microsoft.com/office/drawing/2014/main" id="{7D531481-BEB9-4EA1-AB3F-7A74D17ECBFD}"/>
              </a:ext>
            </a:extLst>
          </p:cNvPr>
          <p:cNvSpPr txBox="1">
            <a:spLocks/>
          </p:cNvSpPr>
          <p:nvPr/>
        </p:nvSpPr>
        <p:spPr>
          <a:xfrm>
            <a:off x="6119670" y="5750735"/>
            <a:ext cx="3600000" cy="4686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1400" dirty="0"/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82814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730C132-B2D0-4067-AF90-00115F41CB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4B73C415-D670-4716-A5EC-CC4D52CA2BAC}" type="slidenum">
              <a:rPr lang="es-ES" noProof="0" smtClean="0"/>
              <a:pPr rtl="0"/>
              <a:t>6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236A2AF6-8DCB-42D6-A682-FE1BE4A234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Título 4">
            <a:extLst>
              <a:ext uri="{FF2B5EF4-FFF2-40B4-BE49-F238E27FC236}">
                <a16:creationId xmlns:a16="http://schemas.microsoft.com/office/drawing/2014/main" id="{527B3A4B-5831-4D75-932E-7E7BB771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14245"/>
            <a:ext cx="11340000" cy="432000"/>
          </a:xfrm>
        </p:spPr>
        <p:txBody>
          <a:bodyPr/>
          <a:lstStyle/>
          <a:p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SERVICIOS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530E8E4-8650-4788-AF88-4CBA7DC3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60" t="22783" r="18882" b="24660"/>
          <a:stretch/>
        </p:blipFill>
        <p:spPr>
          <a:xfrm>
            <a:off x="1359762" y="1494294"/>
            <a:ext cx="9472475" cy="444090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64F6F6F-7B47-4F8A-BF55-FCE99B19A874}"/>
              </a:ext>
            </a:extLst>
          </p:cNvPr>
          <p:cNvSpPr/>
          <p:nvPr/>
        </p:nvSpPr>
        <p:spPr>
          <a:xfrm>
            <a:off x="1562470" y="1624614"/>
            <a:ext cx="3231472" cy="905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D41ACAD-C022-4EAE-A42C-10A5DC5E60EE}"/>
              </a:ext>
            </a:extLst>
          </p:cNvPr>
          <p:cNvSpPr/>
          <p:nvPr/>
        </p:nvSpPr>
        <p:spPr>
          <a:xfrm>
            <a:off x="7376674" y="1624614"/>
            <a:ext cx="3231472" cy="9055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A61873-2B49-4817-8A04-4C422E260156}"/>
              </a:ext>
            </a:extLst>
          </p:cNvPr>
          <p:cNvSpPr/>
          <p:nvPr/>
        </p:nvSpPr>
        <p:spPr>
          <a:xfrm>
            <a:off x="4793942" y="3429000"/>
            <a:ext cx="2582732" cy="574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A4A2A5-6D8C-42F5-A15F-1A073DD7106B}"/>
              </a:ext>
            </a:extLst>
          </p:cNvPr>
          <p:cNvSpPr/>
          <p:nvPr/>
        </p:nvSpPr>
        <p:spPr>
          <a:xfrm>
            <a:off x="1688237" y="4945971"/>
            <a:ext cx="2582732" cy="5748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A63DFF8-27BB-4A13-993C-4900242DD8C7}"/>
              </a:ext>
            </a:extLst>
          </p:cNvPr>
          <p:cNvSpPr/>
          <p:nvPr/>
        </p:nvSpPr>
        <p:spPr>
          <a:xfrm>
            <a:off x="1688237" y="2660456"/>
            <a:ext cx="2582732" cy="574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DF6A9D9-7C26-46B8-8C22-158EA4EA1828}"/>
              </a:ext>
            </a:extLst>
          </p:cNvPr>
          <p:cNvSpPr/>
          <p:nvPr/>
        </p:nvSpPr>
        <p:spPr>
          <a:xfrm>
            <a:off x="1688237" y="4269674"/>
            <a:ext cx="2582732" cy="574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B8DB5D1-496A-48E0-94EC-3910D7A00A44}"/>
              </a:ext>
            </a:extLst>
          </p:cNvPr>
          <p:cNvSpPr/>
          <p:nvPr/>
        </p:nvSpPr>
        <p:spPr>
          <a:xfrm>
            <a:off x="7701044" y="2717084"/>
            <a:ext cx="2907102" cy="5748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000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BBB4C7-0B63-40F6-A958-6B8FA4D3A2DD}"/>
              </a:ext>
            </a:extLst>
          </p:cNvPr>
          <p:cNvSpPr/>
          <p:nvPr/>
        </p:nvSpPr>
        <p:spPr>
          <a:xfrm>
            <a:off x="1676237" y="1704513"/>
            <a:ext cx="223584" cy="976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78BEB0C-E9F3-47DE-9C1C-3CC7679A48B9}"/>
              </a:ext>
            </a:extLst>
          </p:cNvPr>
          <p:cNvSpPr/>
          <p:nvPr/>
        </p:nvSpPr>
        <p:spPr>
          <a:xfrm>
            <a:off x="1658481" y="1971645"/>
            <a:ext cx="223584" cy="976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610DED8-3AB4-4861-9641-3FD3A0A66C56}"/>
              </a:ext>
            </a:extLst>
          </p:cNvPr>
          <p:cNvSpPr/>
          <p:nvPr/>
        </p:nvSpPr>
        <p:spPr>
          <a:xfrm>
            <a:off x="1676237" y="2238778"/>
            <a:ext cx="223584" cy="976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1EE089-8DFC-44A6-B830-59DA267E6762}"/>
              </a:ext>
            </a:extLst>
          </p:cNvPr>
          <p:cNvSpPr txBox="1"/>
          <p:nvPr/>
        </p:nvSpPr>
        <p:spPr>
          <a:xfrm>
            <a:off x="1899821" y="1575832"/>
            <a:ext cx="3664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Software del dispositivo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EEAECB-86AB-4FD5-8263-5E5236945BAA}"/>
              </a:ext>
            </a:extLst>
          </p:cNvPr>
          <p:cNvSpPr txBox="1"/>
          <p:nvPr/>
        </p:nvSpPr>
        <p:spPr>
          <a:xfrm>
            <a:off x="1882065" y="1825627"/>
            <a:ext cx="3664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Servicios de control y conectividad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257FD8-62FD-43BC-A757-F61B6826AF41}"/>
              </a:ext>
            </a:extLst>
          </p:cNvPr>
          <p:cNvSpPr txBox="1"/>
          <p:nvPr/>
        </p:nvSpPr>
        <p:spPr>
          <a:xfrm>
            <a:off x="1899821" y="2101891"/>
            <a:ext cx="3664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Servicios de análisis</a:t>
            </a:r>
          </a:p>
        </p:txBody>
      </p:sp>
    </p:spTree>
    <p:extLst>
      <p:ext uri="{BB962C8B-B14F-4D97-AF65-F5344CB8AC3E}">
        <p14:creationId xmlns:p14="http://schemas.microsoft.com/office/powerpoint/2010/main" val="262779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VENTAJAS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3890045"/>
            <a:ext cx="1980000" cy="512795"/>
          </a:xfrm>
        </p:spPr>
        <p:txBody>
          <a:bodyPr rtlCol="0"/>
          <a:lstStyle/>
          <a:p>
            <a:pPr rtl="0"/>
            <a:r>
              <a:rPr lang="es-ES" dirty="0"/>
              <a:t>Reducción de costes</a:t>
            </a:r>
          </a:p>
        </p:txBody>
      </p:sp>
      <p:cxnSp>
        <p:nvCxnSpPr>
          <p:cNvPr id="20" name="Conector recto 19" title="Línea divisoria">
            <a:extLst>
              <a:ext uri="{FF2B5EF4-FFF2-40B4-BE49-F238E27FC236}">
                <a16:creationId xmlns:a16="http://schemas.microsoft.com/office/drawing/2014/main" id="{B674B9A6-D55C-478C-8D92-D0BFBCD7B598}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es-ES" dirty="0"/>
              <a:t>No necesita ningún programa para su uso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3950" y="4002644"/>
            <a:ext cx="2395800" cy="359993"/>
          </a:xfrm>
        </p:spPr>
        <p:txBody>
          <a:bodyPr rtlCol="0"/>
          <a:lstStyle/>
          <a:p>
            <a:pPr rtl="0"/>
            <a:r>
              <a:rPr lang="es-ES" dirty="0"/>
              <a:t>Seguridad</a:t>
            </a:r>
          </a:p>
        </p:txBody>
      </p:sp>
      <p:cxnSp>
        <p:nvCxnSpPr>
          <p:cNvPr id="21" name="Conector recto 20" title="Línea divisoria">
            <a:extLst>
              <a:ext uri="{FF2B5EF4-FFF2-40B4-BE49-F238E27FC236}">
                <a16:creationId xmlns:a16="http://schemas.microsoft.com/office/drawing/2014/main" id="{5A0322F4-E79A-4E4D-98CA-2DC1692F90C3}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 rtlCol="0"/>
          <a:lstStyle/>
          <a:p>
            <a:pPr rtl="0"/>
            <a:r>
              <a:rPr lang="es-ES" dirty="0"/>
              <a:t>Más seguridad que la de una empresa más pequeña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11900" y="4002644"/>
            <a:ext cx="1980000" cy="360000"/>
          </a:xfrm>
        </p:spPr>
        <p:txBody>
          <a:bodyPr rtlCol="0"/>
          <a:lstStyle/>
          <a:p>
            <a:pPr rtl="0"/>
            <a:r>
              <a:rPr lang="es-ES" dirty="0"/>
              <a:t>Estabilidad</a:t>
            </a:r>
          </a:p>
        </p:txBody>
      </p:sp>
      <p:cxnSp>
        <p:nvCxnSpPr>
          <p:cNvPr id="22" name="Conector recto 21" title="Línea divisoria">
            <a:extLst>
              <a:ext uri="{FF2B5EF4-FFF2-40B4-BE49-F238E27FC236}">
                <a16:creationId xmlns:a16="http://schemas.microsoft.com/office/drawing/2014/main" id="{0DC27E82-D5C7-4AE4-BAF3-5DBB12CA0835}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 rtlCol="0"/>
          <a:lstStyle/>
          <a:p>
            <a:pPr rtl="0"/>
            <a:r>
              <a:rPr lang="es-ES" dirty="0"/>
              <a:t>Compuesta por más de un servidor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51950" y="3897922"/>
            <a:ext cx="1980000" cy="431408"/>
          </a:xfrm>
        </p:spPr>
        <p:txBody>
          <a:bodyPr rtlCol="0"/>
          <a:lstStyle/>
          <a:p>
            <a:pPr rtl="0"/>
            <a:r>
              <a:rPr lang="es-ES" dirty="0"/>
              <a:t>Mantenimiento y actualización</a:t>
            </a:r>
          </a:p>
        </p:txBody>
      </p:sp>
      <p:cxnSp>
        <p:nvCxnSpPr>
          <p:cNvPr id="23" name="Conector recto 22" title="Línea divisoria">
            <a:extLst>
              <a:ext uri="{FF2B5EF4-FFF2-40B4-BE49-F238E27FC236}">
                <a16:creationId xmlns:a16="http://schemas.microsoft.com/office/drawing/2014/main" id="{8C3BE7D2-4C35-4BA9-9A98-1A6E17A84A71}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05832"/>
            <a:ext cx="1980000" cy="720000"/>
          </a:xfrm>
        </p:spPr>
        <p:txBody>
          <a:bodyPr rtlCol="0"/>
          <a:lstStyle/>
          <a:p>
            <a:pPr rtl="0"/>
            <a:r>
              <a:rPr lang="es-ES" dirty="0"/>
              <a:t>El cliente no debe mantener ni actualizar los servicios </a:t>
            </a:r>
          </a:p>
        </p:txBody>
      </p:sp>
      <p:pic>
        <p:nvPicPr>
          <p:cNvPr id="63" name="Marcador de posición de imagen 62" descr="Tableta con la captura de pantalla de análisis">
            <a:extLst>
              <a:ext uri="{FF2B5EF4-FFF2-40B4-BE49-F238E27FC236}">
                <a16:creationId xmlns:a16="http://schemas.microsoft.com/office/drawing/2014/main" id="{DA70A5B7-C485-42A2-BB9D-2180002A6220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792000" y="3901811"/>
            <a:ext cx="1980000" cy="360000"/>
          </a:xfrm>
        </p:spPr>
        <p:txBody>
          <a:bodyPr rtlCol="0"/>
          <a:lstStyle/>
          <a:p>
            <a:pPr rtl="0"/>
            <a:r>
              <a:rPr lang="es-ES" dirty="0"/>
              <a:t>Disminuir gastos del servicio</a:t>
            </a:r>
          </a:p>
        </p:txBody>
      </p:sp>
      <p:cxnSp>
        <p:nvCxnSpPr>
          <p:cNvPr id="24" name="Conector recto 23" title="Línea divisoria">
            <a:extLst>
              <a:ext uri="{FF2B5EF4-FFF2-40B4-BE49-F238E27FC236}">
                <a16:creationId xmlns:a16="http://schemas.microsoft.com/office/drawing/2014/main" id="{75979D46-D664-4267-B673-E6B048C084A4}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 rtlCol="0"/>
          <a:lstStyle/>
          <a:p>
            <a:pPr rtl="0"/>
            <a:r>
              <a:rPr lang="es-ES" dirty="0"/>
              <a:t>Es un servicio que Amazon usa, con ayuda del resto de clientes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4098" name="Picture 2" descr="Resultado de imagen de costes">
            <a:extLst>
              <a:ext uri="{FF2B5EF4-FFF2-40B4-BE49-F238E27FC236}">
                <a16:creationId xmlns:a16="http://schemas.microsoft.com/office/drawing/2014/main" id="{D4AF1214-6FE3-44ED-8890-E3EF0A60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61873"/>
            <a:ext cx="2076091" cy="153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costes">
            <a:extLst>
              <a:ext uri="{FF2B5EF4-FFF2-40B4-BE49-F238E27FC236}">
                <a16:creationId xmlns:a16="http://schemas.microsoft.com/office/drawing/2014/main" id="{F5EDD0F9-51DB-42D4-A416-6608C565336D}"/>
              </a:ext>
            </a:extLst>
          </p:cNvPr>
          <p:cNvPicPr>
            <a:picLocks noGrp="1" noChangeAspect="1" noChangeArrowheads="1"/>
          </p:cNvPicPr>
          <p:nvPr>
            <p:ph type="pic" sz="quarter" idx="4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3" r="1624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seguridad">
            <a:extLst>
              <a:ext uri="{FF2B5EF4-FFF2-40B4-BE49-F238E27FC236}">
                <a16:creationId xmlns:a16="http://schemas.microsoft.com/office/drawing/2014/main" id="{FEAB544C-5B88-4364-A28A-1FFCD40F788F}"/>
              </a:ext>
            </a:extLst>
          </p:cNvPr>
          <p:cNvPicPr>
            <a:picLocks noGrp="1" noChangeAspect="1" noChangeArrowheads="1"/>
          </p:cNvPicPr>
          <p:nvPr>
            <p:ph type="pic" sz="quarter" idx="4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0" r="146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esultado de imagen de estabilidad empresarial">
            <a:extLst>
              <a:ext uri="{FF2B5EF4-FFF2-40B4-BE49-F238E27FC236}">
                <a16:creationId xmlns:a16="http://schemas.microsoft.com/office/drawing/2014/main" id="{AAC0FECB-8650-4EB1-B3E8-A0A9DB761357}"/>
              </a:ext>
            </a:extLst>
          </p:cNvPr>
          <p:cNvPicPr>
            <a:picLocks noGrp="1" noChangeAspect="1" noChangeArrowheads="1"/>
          </p:cNvPicPr>
          <p:nvPr>
            <p:ph type="pic" sz="quarter" idx="4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r="992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Resultado de imagen de mantenimiento">
            <a:extLst>
              <a:ext uri="{FF2B5EF4-FFF2-40B4-BE49-F238E27FC236}">
                <a16:creationId xmlns:a16="http://schemas.microsoft.com/office/drawing/2014/main" id="{497127EC-B0AE-4D74-BCEF-0BEB36F2D4CE}"/>
              </a:ext>
            </a:extLst>
          </p:cNvPr>
          <p:cNvPicPr>
            <a:picLocks noGrp="1" noChangeAspect="1" noChangeArrowheads="1"/>
          </p:cNvPicPr>
          <p:nvPr>
            <p:ph type="pic" sz="quarter" idx="4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3" r="174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8F445953-A840-4C8C-B165-313F86D5A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" t="32651" r="-250" b="33605"/>
          <a:stretch/>
        </p:blipFill>
        <p:spPr bwMode="auto">
          <a:xfrm>
            <a:off x="9780587" y="6325373"/>
            <a:ext cx="1980000" cy="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ítulo 72">
            <a:extLst>
              <a:ext uri="{FF2B5EF4-FFF2-40B4-BE49-F238E27FC236}">
                <a16:creationId xmlns:a16="http://schemas.microsoft.com/office/drawing/2014/main" id="{59944BFF-EB0E-47AA-AE6D-B2808E11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INCONVENIENTES</a:t>
            </a:r>
          </a:p>
        </p:txBody>
      </p:sp>
      <p:sp>
        <p:nvSpPr>
          <p:cNvPr id="75" name="Marcador de texto 74">
            <a:extLst>
              <a:ext uri="{FF2B5EF4-FFF2-40B4-BE49-F238E27FC236}">
                <a16:creationId xmlns:a16="http://schemas.microsoft.com/office/drawing/2014/main" id="{54A28B80-949D-4875-8454-65C677C24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 dirty="0"/>
              <a:t>Seguridad de los datos</a:t>
            </a:r>
          </a:p>
        </p:txBody>
      </p:sp>
      <p:cxnSp>
        <p:nvCxnSpPr>
          <p:cNvPr id="95" name="Conector recto 94" title="Línea divisoria">
            <a:extLst>
              <a:ext uri="{FF2B5EF4-FFF2-40B4-BE49-F238E27FC236}">
                <a16:creationId xmlns:a16="http://schemas.microsoft.com/office/drawing/2014/main" id="{80BC67F4-4E33-4709-9D60-593B322A8C48}"/>
              </a:ext>
            </a:extLst>
          </p:cNvPr>
          <p:cNvCxnSpPr>
            <a:cxnSpLocks/>
          </p:cNvCxnSpPr>
          <p:nvPr/>
        </p:nvCxnSpPr>
        <p:spPr>
          <a:xfrm>
            <a:off x="1974854" y="3332591"/>
            <a:ext cx="15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arcador de texto 75">
            <a:extLst>
              <a:ext uri="{FF2B5EF4-FFF2-40B4-BE49-F238E27FC236}">
                <a16:creationId xmlns:a16="http://schemas.microsoft.com/office/drawing/2014/main" id="{F85615EC-ED58-4535-8364-5453CA87C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53339" y="3461032"/>
            <a:ext cx="2124000" cy="1800000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Hay empresas que manejas datos privados y prefieren usar una nube propia para esos datos</a:t>
            </a:r>
          </a:p>
        </p:txBody>
      </p:sp>
      <p:sp>
        <p:nvSpPr>
          <p:cNvPr id="80" name="Marcador de texto 79">
            <a:extLst>
              <a:ext uri="{FF2B5EF4-FFF2-40B4-BE49-F238E27FC236}">
                <a16:creationId xmlns:a16="http://schemas.microsoft.com/office/drawing/2014/main" id="{E86E6499-D2B1-4F88-A5B6-F0C83093D6C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811083" y="2485913"/>
            <a:ext cx="1808917" cy="701538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Amplia inversión</a:t>
            </a:r>
            <a:endParaRPr lang="es-ES" dirty="0"/>
          </a:p>
        </p:txBody>
      </p:sp>
      <p:cxnSp>
        <p:nvCxnSpPr>
          <p:cNvPr id="96" name="Conector recto 95" title="Línea divisoria">
            <a:extLst>
              <a:ext uri="{FF2B5EF4-FFF2-40B4-BE49-F238E27FC236}">
                <a16:creationId xmlns:a16="http://schemas.microsoft.com/office/drawing/2014/main" id="{F57D445D-9983-4AAC-8E68-88EA351CB22B}"/>
              </a:ext>
            </a:extLst>
          </p:cNvPr>
          <p:cNvCxnSpPr>
            <a:cxnSpLocks/>
          </p:cNvCxnSpPr>
          <p:nvPr/>
        </p:nvCxnSpPr>
        <p:spPr>
          <a:xfrm>
            <a:off x="5811084" y="3332591"/>
            <a:ext cx="1548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arcador de texto 80">
            <a:extLst>
              <a:ext uri="{FF2B5EF4-FFF2-40B4-BE49-F238E27FC236}">
                <a16:creationId xmlns:a16="http://schemas.microsoft.com/office/drawing/2014/main" id="{9CAD9DA0-591D-4655-BE3B-D2162C5D73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804609" y="3461032"/>
            <a:ext cx="2124000" cy="1800000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la creación de Amazon Web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Services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ha sido necesario una gran inversión previa</a:t>
            </a:r>
          </a:p>
        </p:txBody>
      </p:sp>
      <p:sp>
        <p:nvSpPr>
          <p:cNvPr id="84" name="Marcador de texto 83">
            <a:extLst>
              <a:ext uri="{FF2B5EF4-FFF2-40B4-BE49-F238E27FC236}">
                <a16:creationId xmlns:a16="http://schemas.microsoft.com/office/drawing/2014/main" id="{33A97CBA-B92B-47D6-939E-FC794AA85C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647313" y="2485913"/>
            <a:ext cx="1691247" cy="701538"/>
          </a:xfrm>
        </p:spPr>
        <p:txBody>
          <a:bodyPr rtlCol="0"/>
          <a:lstStyle/>
          <a:p>
            <a:pPr rtl="0"/>
            <a:r>
              <a:rPr lang="es-ES" sz="1800" dirty="0"/>
              <a:t>Mantenimiento y actualizaciones</a:t>
            </a:r>
          </a:p>
        </p:txBody>
      </p:sp>
      <p:cxnSp>
        <p:nvCxnSpPr>
          <p:cNvPr id="97" name="Conector recto 96" title="Línea divisoria">
            <a:extLst>
              <a:ext uri="{FF2B5EF4-FFF2-40B4-BE49-F238E27FC236}">
                <a16:creationId xmlns:a16="http://schemas.microsoft.com/office/drawing/2014/main" id="{0BCA98FD-268D-47AA-8871-119024D92EA6}"/>
              </a:ext>
            </a:extLst>
          </p:cNvPr>
          <p:cNvCxnSpPr>
            <a:cxnSpLocks/>
          </p:cNvCxnSpPr>
          <p:nvPr/>
        </p:nvCxnSpPr>
        <p:spPr>
          <a:xfrm>
            <a:off x="9647313" y="3332591"/>
            <a:ext cx="1548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id="{63255D73-8481-4553-B0E0-EEAB97E8A60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655879" y="3461032"/>
            <a:ext cx="2124000" cy="1800000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propia empresa es la encargada del mantenimiento y actualización de los servicios que ofrecen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2747A2-82B9-46DD-AB31-C25C5835E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8</a:t>
            </a:fld>
            <a:endParaRPr lang="es-ES"/>
          </a:p>
        </p:txBody>
      </p:sp>
      <p:pic>
        <p:nvPicPr>
          <p:cNvPr id="5122" name="Picture 2" descr="Resultado de imagen de datos">
            <a:extLst>
              <a:ext uri="{FF2B5EF4-FFF2-40B4-BE49-F238E27FC236}">
                <a16:creationId xmlns:a16="http://schemas.microsoft.com/office/drawing/2014/main" id="{A3BD22F1-CFCE-485B-90A6-4AB912B8E3AB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dinero">
            <a:extLst>
              <a:ext uri="{FF2B5EF4-FFF2-40B4-BE49-F238E27FC236}">
                <a16:creationId xmlns:a16="http://schemas.microsoft.com/office/drawing/2014/main" id="{D4F4E772-7CFC-47DA-9438-8508118F4CD6}"/>
              </a:ext>
            </a:extLst>
          </p:cNvPr>
          <p:cNvPicPr>
            <a:picLocks noGrp="1" noChangeAspect="1" noChangeArrowheads="1"/>
          </p:cNvPicPr>
          <p:nvPr>
            <p:ph type="pic" sz="quarter" idx="3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66" r="1676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n de mantenimiento">
            <a:extLst>
              <a:ext uri="{FF2B5EF4-FFF2-40B4-BE49-F238E27FC236}">
                <a16:creationId xmlns:a16="http://schemas.microsoft.com/office/drawing/2014/main" id="{65794E8C-942C-40AA-9ED0-83A30EE44CA0}"/>
              </a:ext>
            </a:extLst>
          </p:cNvPr>
          <p:cNvPicPr>
            <a:picLocks noGrp="1" noChangeAspect="1" noChangeArrowheads="1"/>
          </p:cNvPicPr>
          <p:nvPr>
            <p:ph type="pic" sz="quarter" idx="3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250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>
            <a:extLst>
              <a:ext uri="{FF2B5EF4-FFF2-40B4-BE49-F238E27FC236}">
                <a16:creationId xmlns:a16="http://schemas.microsoft.com/office/drawing/2014/main" id="{55997A65-28F3-4C04-BF3E-A3E243F73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" t="32651" r="-250" b="33605"/>
          <a:stretch/>
        </p:blipFill>
        <p:spPr bwMode="auto">
          <a:xfrm>
            <a:off x="9780587" y="6325373"/>
            <a:ext cx="1980000" cy="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9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75A2-ED76-4879-9DA8-A4CFA762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es-ES" dirty="0"/>
              <a:t>COSTOS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5314AEEE-BE7A-4B9C-84EC-8DB17BE9E8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s-ES" dirty="0"/>
              <a:t>Capa gratuita de AWS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FB630-797D-4BB3-8868-CBF96653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660" y="1728000"/>
            <a:ext cx="2722495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1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Conexión de dispositivos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D4EA26-D1CF-447D-9275-30DF8584DD6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571591" y="1728000"/>
            <a:ext cx="2722495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2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Mensajes publicados o entregados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896734-70E8-4052-A63A-95F4F8DD00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79121" y="1728000"/>
            <a:ext cx="2818596" cy="720000"/>
          </a:xfrm>
          <a:solidFill>
            <a:schemeClr val="tx1">
              <a:lumMod val="75000"/>
              <a:lumOff val="25000"/>
            </a:schemeClr>
          </a:solidFill>
          <a:ln w="31750" cap="sq">
            <a:solidFill>
              <a:schemeClr val="accent3">
                <a:lumMod val="75000"/>
              </a:schemeClr>
            </a:solidFill>
          </a:ln>
        </p:spPr>
        <p:txBody>
          <a:bodyPr rtlCol="0"/>
          <a:lstStyle/>
          <a:p>
            <a:pPr rtl="0"/>
            <a:r>
              <a:rPr lang="es-ES" dirty="0"/>
              <a:t>Realización de acciones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s-ES" smtClean="0"/>
              <a:pPr rtl="0"/>
              <a:t>9</a:t>
            </a:fld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FF835C-C142-43B2-9FA3-CE5654BAA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84" t="31715" r="51195" b="26861"/>
          <a:stretch/>
        </p:blipFill>
        <p:spPr>
          <a:xfrm>
            <a:off x="964460" y="2437728"/>
            <a:ext cx="2722695" cy="364161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25F0D71-7748-4884-A296-9266FECAA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08" t="31557" r="32071" b="27019"/>
          <a:stretch/>
        </p:blipFill>
        <p:spPr>
          <a:xfrm>
            <a:off x="4571591" y="2448000"/>
            <a:ext cx="2722695" cy="36416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F7C275-98B0-4E26-8E0F-D2F9E1764D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466" t="31525" r="12986" b="28285"/>
          <a:stretch/>
        </p:blipFill>
        <p:spPr>
          <a:xfrm>
            <a:off x="8178921" y="2437727"/>
            <a:ext cx="2818796" cy="3631337"/>
          </a:xfrm>
          <a:prstGeom prst="rect">
            <a:avLst/>
          </a:prstGeom>
        </p:spPr>
      </p:pic>
      <p:pic>
        <p:nvPicPr>
          <p:cNvPr id="23" name="Picture 14">
            <a:extLst>
              <a:ext uri="{FF2B5EF4-FFF2-40B4-BE49-F238E27FC236}">
                <a16:creationId xmlns:a16="http://schemas.microsoft.com/office/drawing/2014/main" id="{E8A051F8-04BC-493D-B4A8-4BC18F334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0" t="32651" r="-250" b="33605"/>
          <a:stretch/>
        </p:blipFill>
        <p:spPr bwMode="auto">
          <a:xfrm>
            <a:off x="9780587" y="6325373"/>
            <a:ext cx="1980000" cy="46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09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02_TF33781529" id="{B1D49CA5-A37F-4481-9498-089364DEF8BB}" vid="{7B5EDC1C-062C-4068-BE08-41B71567A64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tecnología</Template>
  <TotalTime>0</TotalTime>
  <Words>346</Words>
  <Application>Microsoft Office PowerPoint</Application>
  <PresentationFormat>Panorámica</PresentationFormat>
  <Paragraphs>107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Tahoma</vt:lpstr>
      <vt:lpstr>Times New Roman</vt:lpstr>
      <vt:lpstr>Wingdings</vt:lpstr>
      <vt:lpstr>Tema de Office</vt:lpstr>
      <vt:lpstr>Amazon Web Services (ioT)</vt:lpstr>
      <vt:lpstr>ÍNDICE</vt:lpstr>
      <vt:lpstr>¿Qué es Amazon Web Services? ¿Qué es el internet de las cosas?</vt:lpstr>
      <vt:lpstr>FUNCIONALIDAD</vt:lpstr>
      <vt:lpstr>SERVICIOS</vt:lpstr>
      <vt:lpstr>SERVICIOS</vt:lpstr>
      <vt:lpstr>VENTAJAS</vt:lpstr>
      <vt:lpstr>INCONVENIENTES</vt:lpstr>
      <vt:lpstr>COSTOS</vt:lpstr>
      <vt:lpstr>COSTOS</vt:lpstr>
      <vt:lpstr>DATOS CURIOSOS</vt:lpstr>
      <vt:lpstr>DATOS CURIOSOS</vt:lpstr>
      <vt:lpstr>CONCLUSIÓN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2020-02-10T21:18:38Z</dcterms:created>
  <dcterms:modified xsi:type="dcterms:W3CDTF">2020-02-19T13:34:48Z</dcterms:modified>
  <cp:category/>
</cp:coreProperties>
</file>