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85" r:id="rId17"/>
    <p:sldId id="273" r:id="rId18"/>
    <p:sldId id="276" r:id="rId19"/>
    <p:sldId id="283" r:id="rId20"/>
    <p:sldId id="275" r:id="rId21"/>
    <p:sldId id="284" r:id="rId22"/>
  </p:sldIdLst>
  <p:sldSz cx="9144000" cy="5143500" type="screen16x9"/>
  <p:notesSz cx="6858000" cy="9144000"/>
  <p:embeddedFontLst>
    <p:embeddedFont>
      <p:font typeface="Barlow" pitchFamily="2" charset="77"/>
      <p:regular r:id="rId24"/>
      <p:bold r:id="rId25"/>
      <p:italic r:id="rId26"/>
      <p:boldItalic r:id="rId27"/>
    </p:embeddedFont>
    <p:embeddedFont>
      <p:font typeface="Impact" panose="020B0806030902050204" pitchFamily="34" charset="0"/>
      <p:regular r:id="rId28"/>
    </p:embeddedFont>
    <p:embeddedFont>
      <p:font typeface="Nunito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26"/>
  </p:normalViewPr>
  <p:slideViewPr>
    <p:cSldViewPr snapToGrid="0">
      <p:cViewPr varScale="1">
        <p:scale>
          <a:sx n="117" d="100"/>
          <a:sy n="117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d054cda3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d054cda3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d054cda3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d054cda3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d054cda3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d054cda3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d054cda3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d054cda3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d054cda3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d054cda3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d054cda3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d054cda3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d054cda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d054cda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d054cda3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d054cda3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d054cda3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d054cda3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d054cda3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d054cda3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054cda3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054cda3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d054cda3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d054cda3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70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d054cda3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d054cda3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Barlow"/>
              <a:buNone/>
              <a:defRPr sz="52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 b="1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 sz="1600"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arlow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 hasCustomPrompt="1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Barlow" pitchFamily="2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dirty="0"/>
              <a:t>Title</a:t>
            </a:r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Barlow" pitchFamily="2" charset="77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>
                <a:latin typeface="Barlow" pitchFamily="2" charset="77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r>
              <a:rPr lang="en-US" dirty="0" err="1"/>
              <a:t>Ee</a:t>
            </a:r>
            <a:endParaRPr lang="en-US" dirty="0"/>
          </a:p>
          <a:p>
            <a:pPr lvl="1"/>
            <a:r>
              <a:rPr lang="en-US" dirty="0"/>
              <a:t>ss</a:t>
            </a:r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Barlow"/>
              <a:buNone/>
              <a:defRPr sz="48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afegraph.com/docs/monthly-patter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d-defKkI-KCFcHR_eZ6mwM-wpL0-xi-?mkt_tok=MjY0LURCVi0xNzkAAAGJyFyP4wAVot2hZ9D57-ogUHlwBZ_0kTtCdXhFchmKD8oMFWYHzqVCJSGzJKFGK3JlVHnHYqsUwFCV7C3c8scS4Ce7xOtiCPa8JZtY42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ofiaaj/sg_workshop/blob/main/retrieve_safegraph_data.py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ofiaaj@stanford.edu:password" TargetMode="External"/><Relationship Id="rId2" Type="http://schemas.openxmlformats.org/officeDocument/2006/relationships/hyperlink" Target="https://community.deweydata.io/t/tutorial-how-to-access-files-via-the-api/26006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fiaaj/sg_workshop/blob/main/working_with_safegraph_data.ipyn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sofiaaj/sg_workshop/blob/main/sherlock_job_example.sh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erlock.stanford.edu/docs/getting-started/" TargetMode="External"/><Relationship Id="rId2" Type="http://schemas.openxmlformats.org/officeDocument/2006/relationships/hyperlink" Target="https://www.sherlock.stanford.edu/docs/getting-started/#prerequisite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www.deweydata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weydata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afegraph.com/docs/pla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85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Safegraph</a:t>
            </a:r>
            <a:r>
              <a:rPr lang="en" b="1" dirty="0"/>
              <a:t> meeting 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(04/11)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Places Data - Variables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Placekey</a:t>
            </a:r>
            <a:r>
              <a:rPr lang="en" b="1" dirty="0"/>
              <a:t>: </a:t>
            </a:r>
            <a:r>
              <a:rPr lang="en" dirty="0"/>
              <a:t>unique identifier for each POI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Parent </a:t>
            </a:r>
            <a:r>
              <a:rPr lang="en" dirty="0" err="1"/>
              <a:t>Placekey</a:t>
            </a:r>
            <a:r>
              <a:rPr lang="en" dirty="0"/>
              <a:t> (e.g., if a Starbuck is inside a mall)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4 and 6 digit NAICS code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Has been super useful for our 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Relevant geography: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latitude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longitude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address, </a:t>
            </a:r>
            <a:r>
              <a:rPr lang="en" dirty="0" err="1"/>
              <a:t>etc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Square footage of POI + parent POI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Pattern Data - Overview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places data connected to foot traffic data (phone tracking)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of data: One point-of-interest (POI) per row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Raw visitors + Raw visits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Total visitors per day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Popularity by hour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Median dwell time + bucketed dwell times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POI CBG (where POI located)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Visitor home cbgs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Median distance from home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documentation here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Monthly Pattern Data - Notes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Visitors by hour not available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One approach: apply same time distribution to each 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phone data only sample of population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Scaling factor = Raw Visits * (State Population/Number of devices in SG sample)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assignment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Analyzing 6 weeks of data during nighttime hours (between 6pm and 7am).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“Sufficient amount of evidence to assign a home (common nighttime) for the device, which is then mapped to CBG and census tract”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Safegraph no longer maintaining foot traffic data. Historical data from 2018-2022 available.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Would suggest to download and store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CBG Data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CBG data (income, race, age, gender, etc) to assign relevant attributes to visitors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sources for CBG data (IPUMS, ‘acs’ R package, 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Safegraph also provides clean ACS data</a:t>
            </a:r>
            <a:r>
              <a:rPr lang="en"/>
              <a:t> that’s been very easy to use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5-year estimates from 2016-2020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BCE7-F93F-6219-8464-5E93B789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55600"/>
            <a:ext cx="3308955" cy="755700"/>
          </a:xfrm>
        </p:spPr>
        <p:txBody>
          <a:bodyPr/>
          <a:lstStyle/>
          <a:p>
            <a:r>
              <a:rPr lang="en-US" sz="2800" dirty="0"/>
              <a:t>Downloading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E67EA-ED8C-7E00-CE99-37F777D1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3715355" cy="3179400"/>
          </a:xfrm>
        </p:spPr>
        <p:txBody>
          <a:bodyPr/>
          <a:lstStyle/>
          <a:p>
            <a:r>
              <a:rPr lang="en-US" sz="1400" dirty="0"/>
              <a:t>Data files divided in monthly folders</a:t>
            </a:r>
          </a:p>
          <a:p>
            <a:pPr lvl="1"/>
            <a:r>
              <a:rPr lang="en-US" sz="1400" dirty="0"/>
              <a:t>All states</a:t>
            </a:r>
          </a:p>
          <a:p>
            <a:pPr lvl="1"/>
            <a:r>
              <a:rPr lang="en-US" sz="1400" dirty="0"/>
              <a:t>Split into ~30 parts</a:t>
            </a:r>
          </a:p>
          <a:p>
            <a:r>
              <a:rPr lang="en-US" sz="1400" dirty="0"/>
              <a:t>Size:</a:t>
            </a:r>
          </a:p>
          <a:p>
            <a:pPr lvl="1"/>
            <a:r>
              <a:rPr lang="en-US" sz="1400" dirty="0"/>
              <a:t>Each unzipped file: ~685 MB</a:t>
            </a:r>
          </a:p>
          <a:p>
            <a:r>
              <a:rPr lang="en-US" sz="1400" dirty="0"/>
              <a:t>All monthly data </a:t>
            </a:r>
            <a:r>
              <a:rPr lang="en-US" sz="1400" dirty="0">
                <a:sym typeface="Wingdings" pitchFamily="2" charset="2"/>
              </a:rPr>
              <a:t> 20 GB, 14M rows</a:t>
            </a:r>
            <a:endParaRPr lang="en-US" sz="1400" dirty="0"/>
          </a:p>
          <a:p>
            <a:r>
              <a:rPr lang="en-US" sz="1400" dirty="0"/>
              <a:t>Can’t query </a:t>
            </a:r>
            <a:r>
              <a:rPr lang="en-US" sz="1400" dirty="0">
                <a:sym typeface="Wingdings" pitchFamily="2" charset="2"/>
              </a:rPr>
              <a:t></a:t>
            </a:r>
          </a:p>
          <a:p>
            <a:pPr lvl="1"/>
            <a:r>
              <a:rPr lang="en-US" sz="1400" dirty="0">
                <a:sym typeface="Wingdings" pitchFamily="2" charset="2"/>
              </a:rPr>
              <a:t>Instead, filter on Python and download what you need</a:t>
            </a:r>
          </a:p>
          <a:p>
            <a:pPr lvl="1"/>
            <a:r>
              <a:rPr lang="en-US" sz="1400" dirty="0">
                <a:sym typeface="Wingdings" pitchFamily="2" charset="2"/>
              </a:rPr>
              <a:t>State x month data is manageable (400MB, &lt;500K rows)</a:t>
            </a:r>
          </a:p>
          <a:p>
            <a:r>
              <a:rPr lang="en-US" sz="1400" dirty="0">
                <a:sym typeface="Wingdings" pitchFamily="2" charset="2"/>
              </a:rPr>
              <a:t>Wrote code to do this, feel free to use!</a:t>
            </a:r>
          </a:p>
          <a:p>
            <a:pPr lvl="1"/>
            <a:r>
              <a:rPr lang="en-US" sz="1400" dirty="0">
                <a:sym typeface="Wingdings" pitchFamily="2" charset="2"/>
                <a:hlinkClick r:id="rId2"/>
              </a:rPr>
              <a:t>Available on the repo</a:t>
            </a:r>
            <a:endParaRPr lang="en-US" sz="1400" dirty="0">
              <a:sym typeface="Wingdings" pitchFamily="2" charset="2"/>
            </a:endParaRP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75E12D3-98F1-2AA7-4E56-51949FC7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20" y="731375"/>
            <a:ext cx="4476824" cy="39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3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F5CA-5756-17FF-2954-2B60FF59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files via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F770B-A327-A9A2-4206-53182801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Nunito" pitchFamily="2" charset="77"/>
              </a:rPr>
              <a:t>To use script, you’ll need own credentials:</a:t>
            </a:r>
          </a:p>
          <a:p>
            <a:pPr lvl="1"/>
            <a:r>
              <a:rPr lang="en-US" dirty="0">
                <a:latin typeface="Nunito" pitchFamily="2" charset="77"/>
                <a:hlinkClick r:id="rId2"/>
              </a:rPr>
              <a:t>https://community.deweydata.io/t/tutorial-how-to-access-files-via-the-api/26006</a:t>
            </a:r>
            <a:endParaRPr lang="en-US" dirty="0">
              <a:latin typeface="Nunito" pitchFamily="2" charset="77"/>
            </a:endParaRPr>
          </a:p>
          <a:p>
            <a:r>
              <a:rPr lang="en-US" b="0" i="0" dirty="0">
                <a:solidFill>
                  <a:srgbClr val="4B5D6A"/>
                </a:solidFill>
                <a:effectLst/>
                <a:latin typeface="Nunito" pitchFamily="2" charset="77"/>
              </a:rPr>
              <a:t>Retrieve base64 encoding</a:t>
            </a:r>
          </a:p>
          <a:p>
            <a:pPr lvl="1"/>
            <a:r>
              <a:rPr lang="en-US" b="0" i="0" dirty="0">
                <a:solidFill>
                  <a:srgbClr val="4B5D6A"/>
                </a:solidFill>
                <a:effectLst/>
                <a:latin typeface="Nunito" pitchFamily="2" charset="77"/>
              </a:rPr>
              <a:t>https://base64.guru/converter/encode/text</a:t>
            </a:r>
          </a:p>
          <a:p>
            <a:pPr lvl="1"/>
            <a:r>
              <a:rPr lang="en-US" b="0" i="0" dirty="0">
                <a:solidFill>
                  <a:srgbClr val="4B5D6A"/>
                </a:solidFill>
                <a:effectLst/>
                <a:latin typeface="Nunito" pitchFamily="2" charset="77"/>
                <a:hlinkClick r:id="rId3"/>
              </a:rPr>
              <a:t>sofiaaj@stanford.edu:password</a:t>
            </a:r>
            <a:endParaRPr lang="en-US" b="0" i="0" dirty="0">
              <a:solidFill>
                <a:srgbClr val="4B5D6A"/>
              </a:solidFill>
              <a:effectLst/>
              <a:latin typeface="Nunito" pitchFamily="2" charset="77"/>
            </a:endParaRPr>
          </a:p>
          <a:p>
            <a:r>
              <a:rPr lang="en-US" dirty="0">
                <a:latin typeface="Nunito" pitchFamily="2" charset="77"/>
              </a:rPr>
              <a:t>headers = {'Authorization': 'Basic &lt;ENCODING HERE&gt;'}</a:t>
            </a:r>
          </a:p>
        </p:txBody>
      </p:sp>
    </p:spTree>
    <p:extLst>
      <p:ext uri="{BB962C8B-B14F-4D97-AF65-F5344CB8AC3E}">
        <p14:creationId xmlns:p14="http://schemas.microsoft.com/office/powerpoint/2010/main" val="261431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BCE7-F93F-6219-8464-5E93B789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Using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E67EA-ED8C-7E00-CE99-37F777D1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3715355" cy="3179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/>
              <a:t>Get a sample of data (~100 rows) and write code on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pPr lvl="1"/>
            <a:r>
              <a:rPr lang="en-US" sz="1600" dirty="0"/>
              <a:t>Test speed and make sure everything works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Once code is in good shape, create python script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Submit job on Sherlock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Study results, create plots, apply models </a:t>
            </a:r>
            <a:r>
              <a:rPr lang="en-US" sz="1600" dirty="0" err="1"/>
              <a:t>etc</a:t>
            </a:r>
            <a:r>
              <a:rPr lang="en-US" sz="1600" dirty="0"/>
              <a:t> using R</a:t>
            </a:r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5954A37B-F423-C6C2-87DB-64134F19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46" y="356511"/>
            <a:ext cx="1376855" cy="159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2E0EA3-3E04-58E1-D14D-5F4AEC862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70" y="1275837"/>
            <a:ext cx="1456657" cy="159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erlock">
            <a:extLst>
              <a:ext uri="{FF2B5EF4-FFF2-40B4-BE49-F238E27FC236}">
                <a16:creationId xmlns:a16="http://schemas.microsoft.com/office/drawing/2014/main" id="{FADDD194-DFC6-AF73-956A-6669C986F5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5" t="8001" r="37475" b="47006"/>
          <a:stretch/>
        </p:blipFill>
        <p:spPr bwMode="auto">
          <a:xfrm>
            <a:off x="5343964" y="2411264"/>
            <a:ext cx="1406389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AAE5152-81EB-CDC6-F134-721B9947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98" y="3578245"/>
            <a:ext cx="1704403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4494C4-8C85-31A2-B736-523598F959A7}"/>
              </a:ext>
            </a:extLst>
          </p:cNvPr>
          <p:cNvCxnSpPr/>
          <p:nvPr/>
        </p:nvCxnSpPr>
        <p:spPr>
          <a:xfrm>
            <a:off x="6842128" y="1154545"/>
            <a:ext cx="311942" cy="341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589867-40A2-13EF-5719-214CA73E1C64}"/>
              </a:ext>
            </a:extLst>
          </p:cNvPr>
          <p:cNvCxnSpPr>
            <a:cxnSpLocks/>
          </p:cNvCxnSpPr>
          <p:nvPr/>
        </p:nvCxnSpPr>
        <p:spPr>
          <a:xfrm flipH="1">
            <a:off x="6834416" y="2411264"/>
            <a:ext cx="319654" cy="308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C8D90-A4B1-903E-A3E0-BF61B8284181}"/>
              </a:ext>
            </a:extLst>
          </p:cNvPr>
          <p:cNvCxnSpPr>
            <a:cxnSpLocks/>
          </p:cNvCxnSpPr>
          <p:nvPr/>
        </p:nvCxnSpPr>
        <p:spPr>
          <a:xfrm>
            <a:off x="6842128" y="3271424"/>
            <a:ext cx="388284" cy="306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The Great British Baking Show | PBS">
            <a:extLst>
              <a:ext uri="{FF2B5EF4-FFF2-40B4-BE49-F238E27FC236}">
                <a16:creationId xmlns:a16="http://schemas.microsoft.com/office/drawing/2014/main" id="{3D35684A-285F-DA2D-6078-412A3694E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1" b="58657"/>
          <a:stretch/>
        </p:blipFill>
        <p:spPr bwMode="auto">
          <a:xfrm>
            <a:off x="4156754" y="3898507"/>
            <a:ext cx="1797972" cy="9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7EAAB31-A07A-1CF7-4A2B-CC37AC00FD37}"/>
              </a:ext>
            </a:extLst>
          </p:cNvPr>
          <p:cNvCxnSpPr>
            <a:cxnSpLocks/>
          </p:cNvCxnSpPr>
          <p:nvPr/>
        </p:nvCxnSpPr>
        <p:spPr>
          <a:xfrm rot="5400000">
            <a:off x="4789857" y="3340646"/>
            <a:ext cx="545664" cy="407220"/>
          </a:xfrm>
          <a:prstGeom prst="curvedConnector3">
            <a:avLst>
              <a:gd name="adj1" fmla="val 168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0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4653-317E-3378-6B41-9AF2ADFD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6606B-5D8A-9B56-6B19-100D7013C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timeit</a:t>
            </a:r>
            <a:r>
              <a:rPr lang="en-US" dirty="0"/>
              <a:t> to test your code</a:t>
            </a:r>
          </a:p>
          <a:p>
            <a:r>
              <a:rPr lang="en-US" dirty="0"/>
              <a:t>Parallelization</a:t>
            </a:r>
          </a:p>
          <a:p>
            <a:pPr lvl="1"/>
            <a:r>
              <a:rPr lang="en-US" dirty="0"/>
              <a:t>Especially useful with Sherlock (more cores!)</a:t>
            </a:r>
          </a:p>
          <a:p>
            <a:r>
              <a:rPr lang="en-US" dirty="0"/>
              <a:t>Avoid loops, work with matrix operations and use </a:t>
            </a:r>
            <a:r>
              <a:rPr lang="en-US" dirty="0" err="1"/>
              <a:t>Numpy</a:t>
            </a:r>
            <a:r>
              <a:rPr lang="en-US" dirty="0"/>
              <a:t> when possible</a:t>
            </a:r>
          </a:p>
          <a:p>
            <a:r>
              <a:rPr lang="en-US" dirty="0"/>
              <a:t>Have other work to do (or sleep to sleep)</a:t>
            </a:r>
          </a:p>
          <a:p>
            <a:pPr lvl="1"/>
            <a:r>
              <a:rPr lang="en-US" dirty="0"/>
              <a:t>Submit jobs overnight, over the weekend, and make progress on other parts of the work </a:t>
            </a:r>
          </a:p>
          <a:p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 examples on GitHub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8E38-BFD3-550F-85E4-4728059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Sherlock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DEFF-56DB-7328-2B87-82846922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4526114" cy="3551150"/>
          </a:xfrm>
        </p:spPr>
        <p:txBody>
          <a:bodyPr/>
          <a:lstStyle/>
          <a:p>
            <a:r>
              <a:rPr lang="en-US" dirty="0"/>
              <a:t>Stanford’s computer cluster</a:t>
            </a:r>
          </a:p>
          <a:p>
            <a:pPr lvl="1"/>
            <a:r>
              <a:rPr lang="en-US" dirty="0"/>
              <a:t>Gives access to more computing power</a:t>
            </a:r>
          </a:p>
          <a:p>
            <a:r>
              <a:rPr lang="en-US" dirty="0"/>
              <a:t>Use “jobs” to request resources (time and memory) and run python/R/Stata scripts</a:t>
            </a:r>
          </a:p>
          <a:p>
            <a:pPr lvl="1"/>
            <a:r>
              <a:rPr lang="en-US" dirty="0"/>
              <a:t>Jobs scheduled optimally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Slurm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Sample job file on GitHub repo</a:t>
            </a:r>
            <a:endParaRPr lang="en-US" dirty="0"/>
          </a:p>
          <a:p>
            <a:r>
              <a:rPr lang="en-US" dirty="0"/>
              <a:t>Computer resources divided into partitions</a:t>
            </a:r>
          </a:p>
          <a:p>
            <a:pPr lvl="1"/>
            <a:r>
              <a:rPr lang="en-US" dirty="0"/>
              <a:t>David is on H&amp;S, usually less busy</a:t>
            </a:r>
          </a:p>
          <a:p>
            <a:pPr lvl="1"/>
            <a:r>
              <a:rPr lang="en-US" dirty="0"/>
              <a:t>Buy partition (if need be!)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D1F98-9044-B5E1-183D-6191093E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97" y="2860675"/>
            <a:ext cx="3717703" cy="1980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66B1A-ADAD-B25C-A456-E007C673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97" y="302451"/>
            <a:ext cx="3717702" cy="1980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87C026-BF5E-4690-3405-5A7F7953BFFA}"/>
              </a:ext>
            </a:extLst>
          </p:cNvPr>
          <p:cNvSpPr/>
          <p:nvPr/>
        </p:nvSpPr>
        <p:spPr>
          <a:xfrm>
            <a:off x="6234485" y="459037"/>
            <a:ext cx="1477925" cy="91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3B5F1-E975-428A-7114-7171A705D5D5}"/>
              </a:ext>
            </a:extLst>
          </p:cNvPr>
          <p:cNvSpPr/>
          <p:nvPr/>
        </p:nvSpPr>
        <p:spPr>
          <a:xfrm>
            <a:off x="6234485" y="3025028"/>
            <a:ext cx="1477925" cy="91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1DB9922-4969-EFF0-DD67-86FB9E455F8C}"/>
              </a:ext>
            </a:extLst>
          </p:cNvPr>
          <p:cNvSpPr/>
          <p:nvPr/>
        </p:nvSpPr>
        <p:spPr>
          <a:xfrm>
            <a:off x="6899774" y="2352679"/>
            <a:ext cx="147345" cy="425819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8E38-BFD3-550F-85E4-4728059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Sherlock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DEFF-56DB-7328-2B87-82846922A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>
                <a:hlinkClick r:id="rId2"/>
              </a:rPr>
              <a:t>Request an account (if you haven’t)</a:t>
            </a:r>
            <a:endParaRPr lang="en-US" dirty="0"/>
          </a:p>
          <a:p>
            <a:pPr lvl="1"/>
            <a:r>
              <a:rPr lang="en-US" dirty="0"/>
              <a:t>Need a faculty sponsor</a:t>
            </a:r>
          </a:p>
          <a:p>
            <a:pPr>
              <a:buFont typeface="+mj-lt"/>
              <a:buAutoNum type="arabicPeriod"/>
            </a:pPr>
            <a:r>
              <a:rPr lang="en-US" dirty="0"/>
              <a:t>Edit scripts locally and upload to Sherlock account (more on next slide)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an .</a:t>
            </a:r>
            <a:r>
              <a:rPr lang="en-US" dirty="0" err="1"/>
              <a:t>sh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The .</a:t>
            </a:r>
            <a:r>
              <a:rPr lang="en-US" dirty="0" err="1"/>
              <a:t>sh</a:t>
            </a:r>
            <a:r>
              <a:rPr lang="en-US" dirty="0"/>
              <a:t> file is how you will define your job and resource request to sherlock</a:t>
            </a:r>
          </a:p>
          <a:p>
            <a:pPr>
              <a:buFont typeface="+mj-lt"/>
              <a:buAutoNum type="arabicPeriod"/>
            </a:pPr>
            <a:r>
              <a:rPr lang="en-US" dirty="0"/>
              <a:t>Submit job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Cheat sheet available GitHub repo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Sherlock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3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8E38-BFD3-550F-85E4-47280596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Sherlock &amp; </a:t>
            </a:r>
            <a:r>
              <a:rPr lang="en-US" dirty="0" err="1"/>
              <a:t>Cyberduck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DEFF-56DB-7328-2B87-82846922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30691" cy="3416400"/>
          </a:xfrm>
        </p:spPr>
        <p:txBody>
          <a:bodyPr/>
          <a:lstStyle/>
          <a:p>
            <a:r>
              <a:rPr lang="en-US" dirty="0"/>
              <a:t>Provides a GUI for file system on Sherlock</a:t>
            </a:r>
          </a:p>
          <a:p>
            <a:pPr lvl="1"/>
            <a:r>
              <a:rPr lang="en-US" dirty="0"/>
              <a:t>Easily transfer files</a:t>
            </a:r>
          </a:p>
          <a:p>
            <a:pPr lvl="1"/>
            <a:r>
              <a:rPr lang="en-US" dirty="0"/>
              <a:t>Edit code files using preferred editor</a:t>
            </a:r>
          </a:p>
          <a:p>
            <a:r>
              <a:rPr lang="en-US" dirty="0"/>
              <a:t>Log in:</a:t>
            </a:r>
          </a:p>
          <a:p>
            <a:pPr lvl="1"/>
            <a:r>
              <a:rPr lang="en-US" dirty="0"/>
              <a:t>Open connection &gt; SFTP (SSH File Transfer Protocol)</a:t>
            </a:r>
          </a:p>
          <a:p>
            <a:pPr lvl="1"/>
            <a:r>
              <a:rPr lang="en-US" dirty="0"/>
              <a:t>Server: </a:t>
            </a:r>
            <a:r>
              <a:rPr lang="en-US" dirty="0" err="1"/>
              <a:t>sherlock.stanford.edu</a:t>
            </a:r>
            <a:endParaRPr lang="en-US" dirty="0"/>
          </a:p>
          <a:p>
            <a:pPr lvl="1"/>
            <a:r>
              <a:rPr lang="en-US" dirty="0"/>
              <a:t>Username: &lt;</a:t>
            </a:r>
            <a:r>
              <a:rPr lang="en-US" dirty="0" err="1"/>
              <a:t>sunet</a:t>
            </a:r>
            <a:r>
              <a:rPr lang="en-US" dirty="0"/>
              <a:t> ID&gt;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517239-039E-2FDE-80EA-13BFDE0FF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6" t="20859" r="7008" b="18164"/>
          <a:stretch/>
        </p:blipFill>
        <p:spPr>
          <a:xfrm>
            <a:off x="5267842" y="516452"/>
            <a:ext cx="3536199" cy="2159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91DF85-16E1-ECE2-679C-90F835CD9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425" y="2952965"/>
            <a:ext cx="3554616" cy="1512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752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we’re using Safegraph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determine covid risk across the pandemic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have cumulative infections by job. Need to distribute across months and locations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model with 3 main inputs: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Covid community levels (CDC)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Time in a location (ATUS)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Density in the location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Density = Number of people / Square footage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perfect case for Safegraph!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738188"/>
            <a:ext cx="70485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access</a:t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138" y="1130588"/>
            <a:ext cx="4600575" cy="2066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4743100" y="3610575"/>
            <a:ext cx="40893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2022: Move to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Dewey</a:t>
            </a:r>
            <a:r>
              <a:rPr lang="en" sz="1600"/>
              <a:t>, individual datasets become too expensive. Began an annual subscription model (~$1.9K per year)</a:t>
            </a:r>
            <a:endParaRPr sz="1600"/>
          </a:p>
        </p:txBody>
      </p:sp>
      <p:grpSp>
        <p:nvGrpSpPr>
          <p:cNvPr id="78" name="Google Shape;78;p17"/>
          <p:cNvGrpSpPr/>
          <p:nvPr/>
        </p:nvGrpSpPr>
        <p:grpSpPr>
          <a:xfrm>
            <a:off x="440101" y="1168550"/>
            <a:ext cx="3576974" cy="2195130"/>
            <a:chOff x="440101" y="1168550"/>
            <a:chExt cx="3576974" cy="2195130"/>
          </a:xfrm>
        </p:grpSpPr>
        <p:pic>
          <p:nvPicPr>
            <p:cNvPr id="79" name="Google Shape;7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2350" y="1168550"/>
              <a:ext cx="3514725" cy="2076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7"/>
            <p:cNvSpPr txBox="1"/>
            <p:nvPr/>
          </p:nvSpPr>
          <p:spPr>
            <a:xfrm rot="-681352">
              <a:off x="504761" y="1333809"/>
              <a:ext cx="1761280" cy="831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YOU GET FREE DATA</a:t>
              </a:r>
              <a:endParaRPr sz="21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81" name="Google Shape;81;p17"/>
            <p:cNvSpPr txBox="1"/>
            <p:nvPr/>
          </p:nvSpPr>
          <p:spPr>
            <a:xfrm rot="130603">
              <a:off x="1877948" y="2499231"/>
              <a:ext cx="1761371" cy="831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AND YOU GET FREE DATA</a:t>
              </a:r>
              <a:endParaRPr sz="210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sp>
        <p:nvSpPr>
          <p:cNvPr id="82" name="Google Shape;82;p17"/>
          <p:cNvSpPr/>
          <p:nvPr/>
        </p:nvSpPr>
        <p:spPr>
          <a:xfrm>
            <a:off x="3891675" y="3858500"/>
            <a:ext cx="340200" cy="19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502322" y="3663200"/>
            <a:ext cx="35148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2020 - 2021: Data free for academics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  <p:bldP spid="82" grpId="0" animBg="1"/>
      <p:bldP spid="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Dewey platform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Online marketplace to buy/download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~24 hr approval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Not sure why this is the case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forum with good response rate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r="9099" b="5517"/>
          <a:stretch/>
        </p:blipFill>
        <p:spPr>
          <a:xfrm>
            <a:off x="1150225" y="2671850"/>
            <a:ext cx="6843549" cy="2197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26D7C46-E07B-5E96-6C69-5488E310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158" y="562862"/>
            <a:ext cx="5499395" cy="309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FC4980-D17F-8977-35BA-A1A76A0508B9}"/>
              </a:ext>
            </a:extLst>
          </p:cNvPr>
          <p:cNvSpPr/>
          <p:nvPr/>
        </p:nvSpPr>
        <p:spPr>
          <a:xfrm>
            <a:off x="2583712" y="1339702"/>
            <a:ext cx="1095154" cy="5847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1CDF6-9FF9-E771-DAAD-4936BD7AAFFE}"/>
              </a:ext>
            </a:extLst>
          </p:cNvPr>
          <p:cNvSpPr/>
          <p:nvPr/>
        </p:nvSpPr>
        <p:spPr>
          <a:xfrm>
            <a:off x="2434856" y="2279354"/>
            <a:ext cx="1339702" cy="72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25ECB4-4143-5FEE-22DA-7AD6AA1FD984}"/>
              </a:ext>
            </a:extLst>
          </p:cNvPr>
          <p:cNvSpPr/>
          <p:nvPr/>
        </p:nvSpPr>
        <p:spPr>
          <a:xfrm>
            <a:off x="4447953" y="2206919"/>
            <a:ext cx="1339702" cy="10466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9A726-7F1F-F530-6FDD-2D6DEBEFBE83}"/>
              </a:ext>
            </a:extLst>
          </p:cNvPr>
          <p:cNvSpPr/>
          <p:nvPr/>
        </p:nvSpPr>
        <p:spPr>
          <a:xfrm>
            <a:off x="6251353" y="2206919"/>
            <a:ext cx="1219200" cy="8020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C4E3C0-D0DF-3082-80E1-C844B74F0CC7}"/>
              </a:ext>
            </a:extLst>
          </p:cNvPr>
          <p:cNvCxnSpPr/>
          <p:nvPr/>
        </p:nvCxnSpPr>
        <p:spPr>
          <a:xfrm flipH="1">
            <a:off x="1258776" y="2993727"/>
            <a:ext cx="1424763" cy="1095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97273B-E860-9988-3A35-1F5282B9621C}"/>
              </a:ext>
            </a:extLst>
          </p:cNvPr>
          <p:cNvCxnSpPr>
            <a:cxnSpLocks/>
          </p:cNvCxnSpPr>
          <p:nvPr/>
        </p:nvCxnSpPr>
        <p:spPr>
          <a:xfrm flipH="1">
            <a:off x="1158949" y="1632096"/>
            <a:ext cx="1338225" cy="2379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13;p22">
            <a:extLst>
              <a:ext uri="{FF2B5EF4-FFF2-40B4-BE49-F238E27FC236}">
                <a16:creationId xmlns:a16="http://schemas.microsoft.com/office/drawing/2014/main" id="{C7DACF13-2A99-B8D0-70A6-51F01C3C4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184" y="3884104"/>
            <a:ext cx="1338225" cy="841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Places data</a:t>
            </a: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16B4E2-2DB1-05DA-3FE4-DCD2C0943C0C}"/>
              </a:ext>
            </a:extLst>
          </p:cNvPr>
          <p:cNvSpPr/>
          <p:nvPr/>
        </p:nvSpPr>
        <p:spPr>
          <a:xfrm>
            <a:off x="5866516" y="998463"/>
            <a:ext cx="1318438" cy="1122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363004-6253-FF06-ABEA-84DCA2E7F0A7}"/>
              </a:ext>
            </a:extLst>
          </p:cNvPr>
          <p:cNvCxnSpPr>
            <a:cxnSpLocks/>
          </p:cNvCxnSpPr>
          <p:nvPr/>
        </p:nvCxnSpPr>
        <p:spPr>
          <a:xfrm>
            <a:off x="7136809" y="1562984"/>
            <a:ext cx="946298" cy="138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113;p22">
            <a:extLst>
              <a:ext uri="{FF2B5EF4-FFF2-40B4-BE49-F238E27FC236}">
                <a16:creationId xmlns:a16="http://schemas.microsoft.com/office/drawing/2014/main" id="{CB976948-0B31-F5B2-61ED-3F695192959D}"/>
              </a:ext>
            </a:extLst>
          </p:cNvPr>
          <p:cNvSpPr txBox="1">
            <a:spLocks/>
          </p:cNvSpPr>
          <p:nvPr/>
        </p:nvSpPr>
        <p:spPr>
          <a:xfrm>
            <a:off x="7818772" y="1365518"/>
            <a:ext cx="1038149" cy="8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14300" indent="0" algn="ctr">
              <a:buFont typeface="Nunito"/>
              <a:buNone/>
            </a:pPr>
            <a:r>
              <a:rPr lang="en-US" dirty="0"/>
              <a:t>CBG data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11FF321-A5EB-7CA4-F3B4-92872F68CA74}"/>
              </a:ext>
            </a:extLst>
          </p:cNvPr>
          <p:cNvSpPr/>
          <p:nvPr/>
        </p:nvSpPr>
        <p:spPr>
          <a:xfrm>
            <a:off x="2349204" y="1777632"/>
            <a:ext cx="3902149" cy="1701209"/>
          </a:xfrm>
          <a:custGeom>
            <a:avLst/>
            <a:gdLst>
              <a:gd name="connsiteX0" fmla="*/ 3902149 w 3902149"/>
              <a:gd name="connsiteY0" fmla="*/ 0 h 1701209"/>
              <a:gd name="connsiteX1" fmla="*/ 3891516 w 3902149"/>
              <a:gd name="connsiteY1" fmla="*/ 53163 h 1701209"/>
              <a:gd name="connsiteX2" fmla="*/ 3880883 w 3902149"/>
              <a:gd name="connsiteY2" fmla="*/ 85060 h 1701209"/>
              <a:gd name="connsiteX3" fmla="*/ 3870251 w 3902149"/>
              <a:gd name="connsiteY3" fmla="*/ 244549 h 1701209"/>
              <a:gd name="connsiteX4" fmla="*/ 3827721 w 3902149"/>
              <a:gd name="connsiteY4" fmla="*/ 297712 h 1701209"/>
              <a:gd name="connsiteX5" fmla="*/ 3157869 w 3902149"/>
              <a:gd name="connsiteY5" fmla="*/ 308344 h 1701209"/>
              <a:gd name="connsiteX6" fmla="*/ 1350335 w 3902149"/>
              <a:gd name="connsiteY6" fmla="*/ 287079 h 1701209"/>
              <a:gd name="connsiteX7" fmla="*/ 1307804 w 3902149"/>
              <a:gd name="connsiteY7" fmla="*/ 276447 h 1701209"/>
              <a:gd name="connsiteX8" fmla="*/ 606055 w 3902149"/>
              <a:gd name="connsiteY8" fmla="*/ 265814 h 1701209"/>
              <a:gd name="connsiteX9" fmla="*/ 233916 w 3902149"/>
              <a:gd name="connsiteY9" fmla="*/ 265814 h 1701209"/>
              <a:gd name="connsiteX10" fmla="*/ 202018 w 3902149"/>
              <a:gd name="connsiteY10" fmla="*/ 276447 h 1701209"/>
              <a:gd name="connsiteX11" fmla="*/ 127590 w 3902149"/>
              <a:gd name="connsiteY11" fmla="*/ 287079 h 1701209"/>
              <a:gd name="connsiteX12" fmla="*/ 42530 w 3902149"/>
              <a:gd name="connsiteY12" fmla="*/ 308344 h 1701209"/>
              <a:gd name="connsiteX13" fmla="*/ 21265 w 3902149"/>
              <a:gd name="connsiteY13" fmla="*/ 467833 h 1701209"/>
              <a:gd name="connsiteX14" fmla="*/ 10632 w 3902149"/>
              <a:gd name="connsiteY14" fmla="*/ 552893 h 1701209"/>
              <a:gd name="connsiteX15" fmla="*/ 0 w 3902149"/>
              <a:gd name="connsiteY15" fmla="*/ 988828 h 1701209"/>
              <a:gd name="connsiteX16" fmla="*/ 10632 w 3902149"/>
              <a:gd name="connsiteY16" fmla="*/ 1233377 h 1701209"/>
              <a:gd name="connsiteX17" fmla="*/ 53162 w 3902149"/>
              <a:gd name="connsiteY17" fmla="*/ 1339702 h 1701209"/>
              <a:gd name="connsiteX18" fmla="*/ 74428 w 3902149"/>
              <a:gd name="connsiteY18" fmla="*/ 1403498 h 1701209"/>
              <a:gd name="connsiteX19" fmla="*/ 116958 w 3902149"/>
              <a:gd name="connsiteY19" fmla="*/ 1467293 h 1701209"/>
              <a:gd name="connsiteX20" fmla="*/ 170121 w 3902149"/>
              <a:gd name="connsiteY20" fmla="*/ 1531088 h 1701209"/>
              <a:gd name="connsiteX21" fmla="*/ 202018 w 3902149"/>
              <a:gd name="connsiteY21" fmla="*/ 1552353 h 1701209"/>
              <a:gd name="connsiteX22" fmla="*/ 255181 w 3902149"/>
              <a:gd name="connsiteY22" fmla="*/ 1584251 h 1701209"/>
              <a:gd name="connsiteX23" fmla="*/ 318976 w 3902149"/>
              <a:gd name="connsiteY23" fmla="*/ 1626781 h 1701209"/>
              <a:gd name="connsiteX24" fmla="*/ 340242 w 3902149"/>
              <a:gd name="connsiteY24" fmla="*/ 1648047 h 1701209"/>
              <a:gd name="connsiteX25" fmla="*/ 393404 w 3902149"/>
              <a:gd name="connsiteY25" fmla="*/ 1658679 h 1701209"/>
              <a:gd name="connsiteX26" fmla="*/ 457200 w 3902149"/>
              <a:gd name="connsiteY26" fmla="*/ 1679944 h 1701209"/>
              <a:gd name="connsiteX27" fmla="*/ 552893 w 3902149"/>
              <a:gd name="connsiteY27" fmla="*/ 1701209 h 1701209"/>
              <a:gd name="connsiteX28" fmla="*/ 701749 w 3902149"/>
              <a:gd name="connsiteY28" fmla="*/ 1690577 h 1701209"/>
              <a:gd name="connsiteX29" fmla="*/ 733646 w 3902149"/>
              <a:gd name="connsiteY29" fmla="*/ 1669312 h 1701209"/>
              <a:gd name="connsiteX30" fmla="*/ 754911 w 3902149"/>
              <a:gd name="connsiteY30" fmla="*/ 1605516 h 1701209"/>
              <a:gd name="connsiteX31" fmla="*/ 765544 w 3902149"/>
              <a:gd name="connsiteY31" fmla="*/ 1573619 h 1701209"/>
              <a:gd name="connsiteX32" fmla="*/ 776176 w 3902149"/>
              <a:gd name="connsiteY32" fmla="*/ 1541721 h 1701209"/>
              <a:gd name="connsiteX33" fmla="*/ 765544 w 3902149"/>
              <a:gd name="connsiteY33" fmla="*/ 1265274 h 1701209"/>
              <a:gd name="connsiteX34" fmla="*/ 754911 w 3902149"/>
              <a:gd name="connsiteY34" fmla="*/ 1233377 h 1701209"/>
              <a:gd name="connsiteX35" fmla="*/ 786809 w 3902149"/>
              <a:gd name="connsiteY35" fmla="*/ 1116419 h 1701209"/>
              <a:gd name="connsiteX36" fmla="*/ 818707 w 3902149"/>
              <a:gd name="connsiteY36" fmla="*/ 1116419 h 1701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902149" h="1701209">
                <a:moveTo>
                  <a:pt x="3902149" y="0"/>
                </a:moveTo>
                <a:cubicBezTo>
                  <a:pt x="3898605" y="17721"/>
                  <a:pt x="3895899" y="35631"/>
                  <a:pt x="3891516" y="53163"/>
                </a:cubicBezTo>
                <a:cubicBezTo>
                  <a:pt x="3888798" y="64036"/>
                  <a:pt x="3882121" y="73921"/>
                  <a:pt x="3880883" y="85060"/>
                </a:cubicBezTo>
                <a:cubicBezTo>
                  <a:pt x="3874999" y="138015"/>
                  <a:pt x="3876135" y="191594"/>
                  <a:pt x="3870251" y="244549"/>
                </a:cubicBezTo>
                <a:cubicBezTo>
                  <a:pt x="3867918" y="265548"/>
                  <a:pt x="3854873" y="296478"/>
                  <a:pt x="3827721" y="297712"/>
                </a:cubicBezTo>
                <a:cubicBezTo>
                  <a:pt x="3604639" y="307852"/>
                  <a:pt x="3381153" y="304800"/>
                  <a:pt x="3157869" y="308344"/>
                </a:cubicBezTo>
                <a:lnTo>
                  <a:pt x="1350335" y="287079"/>
                </a:lnTo>
                <a:cubicBezTo>
                  <a:pt x="1335724" y="286827"/>
                  <a:pt x="1322411" y="276864"/>
                  <a:pt x="1307804" y="276447"/>
                </a:cubicBezTo>
                <a:cubicBezTo>
                  <a:pt x="1073956" y="269766"/>
                  <a:pt x="839971" y="269358"/>
                  <a:pt x="606055" y="265814"/>
                </a:cubicBezTo>
                <a:cubicBezTo>
                  <a:pt x="468814" y="220064"/>
                  <a:pt x="562056" y="247062"/>
                  <a:pt x="233916" y="265814"/>
                </a:cubicBezTo>
                <a:cubicBezTo>
                  <a:pt x="222726" y="266453"/>
                  <a:pt x="213008" y="274249"/>
                  <a:pt x="202018" y="276447"/>
                </a:cubicBezTo>
                <a:cubicBezTo>
                  <a:pt x="177443" y="281362"/>
                  <a:pt x="152310" y="282959"/>
                  <a:pt x="127590" y="287079"/>
                </a:cubicBezTo>
                <a:cubicBezTo>
                  <a:pt x="76274" y="295632"/>
                  <a:pt x="83611" y="294651"/>
                  <a:pt x="42530" y="308344"/>
                </a:cubicBezTo>
                <a:cubicBezTo>
                  <a:pt x="21185" y="393722"/>
                  <a:pt x="36481" y="323275"/>
                  <a:pt x="21265" y="467833"/>
                </a:cubicBezTo>
                <a:cubicBezTo>
                  <a:pt x="18274" y="496250"/>
                  <a:pt x="14176" y="524540"/>
                  <a:pt x="10632" y="552893"/>
                </a:cubicBezTo>
                <a:cubicBezTo>
                  <a:pt x="7088" y="698205"/>
                  <a:pt x="0" y="843473"/>
                  <a:pt x="0" y="988828"/>
                </a:cubicBezTo>
                <a:cubicBezTo>
                  <a:pt x="0" y="1070421"/>
                  <a:pt x="2236" y="1152217"/>
                  <a:pt x="10632" y="1233377"/>
                </a:cubicBezTo>
                <a:cubicBezTo>
                  <a:pt x="15552" y="1280940"/>
                  <a:pt x="36974" y="1299233"/>
                  <a:pt x="53162" y="1339702"/>
                </a:cubicBezTo>
                <a:cubicBezTo>
                  <a:pt x="61487" y="1360514"/>
                  <a:pt x="61994" y="1384847"/>
                  <a:pt x="74428" y="1403498"/>
                </a:cubicBezTo>
                <a:lnTo>
                  <a:pt x="116958" y="1467293"/>
                </a:lnTo>
                <a:cubicBezTo>
                  <a:pt x="137869" y="1498660"/>
                  <a:pt x="139418" y="1505502"/>
                  <a:pt x="170121" y="1531088"/>
                </a:cubicBezTo>
                <a:cubicBezTo>
                  <a:pt x="179938" y="1539269"/>
                  <a:pt x="192040" y="1544370"/>
                  <a:pt x="202018" y="1552353"/>
                </a:cubicBezTo>
                <a:cubicBezTo>
                  <a:pt x="243718" y="1585714"/>
                  <a:pt x="199786" y="1565787"/>
                  <a:pt x="255181" y="1584251"/>
                </a:cubicBezTo>
                <a:cubicBezTo>
                  <a:pt x="276446" y="1598428"/>
                  <a:pt x="300904" y="1608709"/>
                  <a:pt x="318976" y="1626781"/>
                </a:cubicBezTo>
                <a:cubicBezTo>
                  <a:pt x="326065" y="1633870"/>
                  <a:pt x="331028" y="1644098"/>
                  <a:pt x="340242" y="1648047"/>
                </a:cubicBezTo>
                <a:cubicBezTo>
                  <a:pt x="356852" y="1655166"/>
                  <a:pt x="375969" y="1653924"/>
                  <a:pt x="393404" y="1658679"/>
                </a:cubicBezTo>
                <a:cubicBezTo>
                  <a:pt x="415030" y="1664577"/>
                  <a:pt x="435454" y="1674507"/>
                  <a:pt x="457200" y="1679944"/>
                </a:cubicBezTo>
                <a:cubicBezTo>
                  <a:pt x="517262" y="1694960"/>
                  <a:pt x="485401" y="1687711"/>
                  <a:pt x="552893" y="1701209"/>
                </a:cubicBezTo>
                <a:cubicBezTo>
                  <a:pt x="602512" y="1697665"/>
                  <a:pt x="652761" y="1699222"/>
                  <a:pt x="701749" y="1690577"/>
                </a:cubicBezTo>
                <a:cubicBezTo>
                  <a:pt x="714333" y="1688356"/>
                  <a:pt x="726873" y="1680148"/>
                  <a:pt x="733646" y="1669312"/>
                </a:cubicBezTo>
                <a:cubicBezTo>
                  <a:pt x="745526" y="1650304"/>
                  <a:pt x="747822" y="1626781"/>
                  <a:pt x="754911" y="1605516"/>
                </a:cubicBezTo>
                <a:lnTo>
                  <a:pt x="765544" y="1573619"/>
                </a:lnTo>
                <a:lnTo>
                  <a:pt x="776176" y="1541721"/>
                </a:lnTo>
                <a:cubicBezTo>
                  <a:pt x="772632" y="1449572"/>
                  <a:pt x="771889" y="1357273"/>
                  <a:pt x="765544" y="1265274"/>
                </a:cubicBezTo>
                <a:cubicBezTo>
                  <a:pt x="764773" y="1254093"/>
                  <a:pt x="754911" y="1244585"/>
                  <a:pt x="754911" y="1233377"/>
                </a:cubicBezTo>
                <a:cubicBezTo>
                  <a:pt x="754911" y="1217661"/>
                  <a:pt x="755158" y="1135409"/>
                  <a:pt x="786809" y="1116419"/>
                </a:cubicBezTo>
                <a:cubicBezTo>
                  <a:pt x="795926" y="1110949"/>
                  <a:pt x="808074" y="1116419"/>
                  <a:pt x="818707" y="1116419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20F55E-AC6F-C714-8BB8-F449CC84D72C}"/>
              </a:ext>
            </a:extLst>
          </p:cNvPr>
          <p:cNvCxnSpPr>
            <a:cxnSpLocks/>
          </p:cNvCxnSpPr>
          <p:nvPr/>
        </p:nvCxnSpPr>
        <p:spPr>
          <a:xfrm>
            <a:off x="3984703" y="2138801"/>
            <a:ext cx="38097" cy="1709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13;p22">
            <a:extLst>
              <a:ext uri="{FF2B5EF4-FFF2-40B4-BE49-F238E27FC236}">
                <a16:creationId xmlns:a16="http://schemas.microsoft.com/office/drawing/2014/main" id="{8E4D14BD-9DF0-0377-1900-747B123B8872}"/>
              </a:ext>
            </a:extLst>
          </p:cNvPr>
          <p:cNvSpPr txBox="1">
            <a:spLocks/>
          </p:cNvSpPr>
          <p:nvPr/>
        </p:nvSpPr>
        <p:spPr>
          <a:xfrm>
            <a:off x="3315590" y="3801808"/>
            <a:ext cx="1338225" cy="8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14300" indent="0" algn="ctr">
              <a:buFont typeface="Nunito"/>
              <a:buNone/>
            </a:pPr>
            <a:r>
              <a:rPr lang="en-US" dirty="0"/>
              <a:t>Monthly patterns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C462AE0E-4FAF-CA91-A1F6-4C782662350C}"/>
              </a:ext>
            </a:extLst>
          </p:cNvPr>
          <p:cNvSpPr/>
          <p:nvPr/>
        </p:nvSpPr>
        <p:spPr>
          <a:xfrm>
            <a:off x="1658087" y="4046741"/>
            <a:ext cx="1797494" cy="187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113;p22">
            <a:extLst>
              <a:ext uri="{FF2B5EF4-FFF2-40B4-BE49-F238E27FC236}">
                <a16:creationId xmlns:a16="http://schemas.microsoft.com/office/drawing/2014/main" id="{1D57D492-7736-E28A-044B-3EF585AF53D8}"/>
              </a:ext>
            </a:extLst>
          </p:cNvPr>
          <p:cNvSpPr txBox="1">
            <a:spLocks/>
          </p:cNvSpPr>
          <p:nvPr/>
        </p:nvSpPr>
        <p:spPr>
          <a:xfrm>
            <a:off x="1793064" y="4204185"/>
            <a:ext cx="1338225" cy="84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114300" indent="0" algn="ctr">
              <a:buFont typeface="Nunito"/>
              <a:buNone/>
            </a:pPr>
            <a:r>
              <a:rPr lang="en-US" dirty="0"/>
              <a:t>(merged)</a:t>
            </a:r>
          </a:p>
        </p:txBody>
      </p:sp>
    </p:spTree>
    <p:extLst>
      <p:ext uri="{BB962C8B-B14F-4D97-AF65-F5344CB8AC3E}">
        <p14:creationId xmlns:p14="http://schemas.microsoft.com/office/powerpoint/2010/main" val="27389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" grpId="0" build="p"/>
      <p:bldP spid="3" grpId="0" animBg="1"/>
      <p:bldP spid="13" grpId="0"/>
      <p:bldP spid="15" grpId="0" animBg="1"/>
      <p:bldP spid="24" grpId="0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Places Data - Overview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Safegraph mission: “being the source of truth for physical places”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 data sources: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Crawling e.g., a brand’s website that lists where all of its stores are or websites that list where all airports are.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Modeling to infer additional attributes (ex. inferring what category a POI is)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Licensing third-party data to fill in the gaps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state → thousands of “core places” tracked on a weekly basis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breadth of location types included. Restaurants and retail stores, parks, warehouses, EV charging stations, oil rigs,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Surprisingly comprehensive: ~95% success matching Texas public schools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Documentation here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963</Words>
  <Application>Microsoft Macintosh PowerPoint</Application>
  <PresentationFormat>On-screen Show (16:9)</PresentationFormat>
  <Paragraphs>134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Barlow</vt:lpstr>
      <vt:lpstr>Nunito</vt:lpstr>
      <vt:lpstr>Impact</vt:lpstr>
      <vt:lpstr>Arial</vt:lpstr>
      <vt:lpstr>Simple Light</vt:lpstr>
      <vt:lpstr>Safegraph meeting  (04/11)</vt:lpstr>
      <vt:lpstr>Overview</vt:lpstr>
      <vt:lpstr>Why we’re using Safegraph</vt:lpstr>
      <vt:lpstr>PowerPoint Presentation</vt:lpstr>
      <vt:lpstr>Data access</vt:lpstr>
      <vt:lpstr>Dewey platform</vt:lpstr>
      <vt:lpstr>Datasets</vt:lpstr>
      <vt:lpstr>PowerPoint Presentation</vt:lpstr>
      <vt:lpstr>Core Places Data - Overview</vt:lpstr>
      <vt:lpstr>Core Places Data - Variables</vt:lpstr>
      <vt:lpstr>Monthly Pattern Data - Overview</vt:lpstr>
      <vt:lpstr>Monthly Pattern Data - Notes</vt:lpstr>
      <vt:lpstr>CBG Data</vt:lpstr>
      <vt:lpstr>Workflow</vt:lpstr>
      <vt:lpstr>Downloading the data</vt:lpstr>
      <vt:lpstr>Access files via API</vt:lpstr>
      <vt:lpstr>Using the data</vt:lpstr>
      <vt:lpstr>Efficiency</vt:lpstr>
      <vt:lpstr>Sherlock</vt:lpstr>
      <vt:lpstr>Using Sherlock</vt:lpstr>
      <vt:lpstr>Sherlock &amp; Cyberduck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Safegraph meeting  (04/11)</dc:title>
  <cp:lastModifiedBy>Sofia Miranda Avila Jamesson</cp:lastModifiedBy>
  <cp:revision>32</cp:revision>
  <dcterms:modified xsi:type="dcterms:W3CDTF">2023-04-12T21:26:58Z</dcterms:modified>
</cp:coreProperties>
</file>