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122D3-602D-46B7-93BD-56B9B1B97C07}" v="38" dt="2022-02-21T02:46:43.755"/>
    <p1510:client id="{4F6075DF-3CD9-424B-8B46-FCBF3C8DF6B2}" v="942" dt="2022-02-21T02:44:24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35F002-880D-492C-A287-C8D0BFD29F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9DBC43-4B4D-4AC9-900C-12F77BE09F97}">
      <dgm:prSet/>
      <dgm:spPr/>
      <dgm:t>
        <a:bodyPr/>
        <a:lstStyle/>
        <a:p>
          <a:r>
            <a:rPr lang="es-MX"/>
            <a:t>KNN</a:t>
          </a:r>
        </a:p>
      </dgm:t>
    </dgm:pt>
    <dgm:pt modelId="{FF6E84A3-E849-4639-B963-8D387972A78A}" type="parTrans" cxnId="{5B38D7E5-A4FF-4C7F-B424-F53A7873B711}">
      <dgm:prSet/>
      <dgm:spPr/>
      <dgm:t>
        <a:bodyPr/>
        <a:lstStyle/>
        <a:p>
          <a:endParaRPr lang="en-US"/>
        </a:p>
      </dgm:t>
    </dgm:pt>
    <dgm:pt modelId="{1CC893BA-729B-46E7-A3B5-DBA5560CB7B8}" type="sibTrans" cxnId="{5B38D7E5-A4FF-4C7F-B424-F53A7873B711}">
      <dgm:prSet/>
      <dgm:spPr/>
      <dgm:t>
        <a:bodyPr/>
        <a:lstStyle/>
        <a:p>
          <a:endParaRPr lang="en-US"/>
        </a:p>
      </dgm:t>
    </dgm:pt>
    <dgm:pt modelId="{BF1C2453-C437-4CDA-8D13-BCAB9514041B}">
      <dgm:prSet/>
      <dgm:spPr/>
      <dgm:t>
        <a:bodyPr/>
        <a:lstStyle/>
        <a:p>
          <a:r>
            <a:rPr lang="es-MX" b="0"/>
            <a:t>Árbol</a:t>
          </a:r>
          <a:r>
            <a:rPr lang="es-MX" b="1"/>
            <a:t> </a:t>
          </a:r>
          <a:r>
            <a:rPr lang="es-MX" b="0"/>
            <a:t>de decisión</a:t>
          </a:r>
          <a:endParaRPr lang="en-US" b="0"/>
        </a:p>
      </dgm:t>
    </dgm:pt>
    <dgm:pt modelId="{39AD8160-7416-478B-B901-F1448ECE4CFE}" type="parTrans" cxnId="{4F2BEE65-2F0C-4B2F-AC38-419B747564E9}">
      <dgm:prSet/>
      <dgm:spPr/>
      <dgm:t>
        <a:bodyPr/>
        <a:lstStyle/>
        <a:p>
          <a:endParaRPr lang="en-US"/>
        </a:p>
      </dgm:t>
    </dgm:pt>
    <dgm:pt modelId="{C96F51E2-B97C-4D62-9FE4-EACCA98C7942}" type="sibTrans" cxnId="{4F2BEE65-2F0C-4B2F-AC38-419B747564E9}">
      <dgm:prSet/>
      <dgm:spPr/>
      <dgm:t>
        <a:bodyPr/>
        <a:lstStyle/>
        <a:p>
          <a:endParaRPr lang="en-US"/>
        </a:p>
      </dgm:t>
    </dgm:pt>
    <dgm:pt modelId="{6DEEB071-D6F5-4D24-99C1-7BAB77FA2255}">
      <dgm:prSet/>
      <dgm:spPr/>
      <dgm:t>
        <a:bodyPr/>
        <a:lstStyle/>
        <a:p>
          <a:r>
            <a:rPr lang="es-MX" b="0"/>
            <a:t>Regresión logística</a:t>
          </a:r>
          <a:endParaRPr lang="en-US" b="0"/>
        </a:p>
      </dgm:t>
    </dgm:pt>
    <dgm:pt modelId="{E6417D64-CD43-4F2A-A1DB-E7E95ED70DF5}" type="parTrans" cxnId="{BD18684B-874E-490D-A21B-6F022C8ECEAE}">
      <dgm:prSet/>
      <dgm:spPr/>
      <dgm:t>
        <a:bodyPr/>
        <a:lstStyle/>
        <a:p>
          <a:endParaRPr lang="en-US"/>
        </a:p>
      </dgm:t>
    </dgm:pt>
    <dgm:pt modelId="{3D02A69D-EF65-4E90-A3E3-30A71225FBA7}" type="sibTrans" cxnId="{BD18684B-874E-490D-A21B-6F022C8ECEAE}">
      <dgm:prSet/>
      <dgm:spPr/>
      <dgm:t>
        <a:bodyPr/>
        <a:lstStyle/>
        <a:p>
          <a:endParaRPr lang="en-US"/>
        </a:p>
      </dgm:t>
    </dgm:pt>
    <dgm:pt modelId="{6CD18449-B150-4E9B-8A07-91EA80F9D846}" type="pres">
      <dgm:prSet presAssocID="{BF35F002-880D-492C-A287-C8D0BFD29FCF}" presName="linear" presStyleCnt="0">
        <dgm:presLayoutVars>
          <dgm:animLvl val="lvl"/>
          <dgm:resizeHandles val="exact"/>
        </dgm:presLayoutVars>
      </dgm:prSet>
      <dgm:spPr/>
    </dgm:pt>
    <dgm:pt modelId="{CA36D2D7-B3C1-4387-82FC-10851FC03726}" type="pres">
      <dgm:prSet presAssocID="{769DBC43-4B4D-4AC9-900C-12F77BE09F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45EFB3-4F67-46CE-8E8B-FCE3573EF1AE}" type="pres">
      <dgm:prSet presAssocID="{1CC893BA-729B-46E7-A3B5-DBA5560CB7B8}" presName="spacer" presStyleCnt="0"/>
      <dgm:spPr/>
    </dgm:pt>
    <dgm:pt modelId="{8FA35A7E-BE43-46DA-9DF9-553E4EE2E866}" type="pres">
      <dgm:prSet presAssocID="{BF1C2453-C437-4CDA-8D13-BCAB951404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67C8D7-5676-4221-9C6E-9947A2909F35}" type="pres">
      <dgm:prSet presAssocID="{C96F51E2-B97C-4D62-9FE4-EACCA98C7942}" presName="spacer" presStyleCnt="0"/>
      <dgm:spPr/>
    </dgm:pt>
    <dgm:pt modelId="{4CFE7C88-2347-485B-942C-83CEFFC3DFD5}" type="pres">
      <dgm:prSet presAssocID="{6DEEB071-D6F5-4D24-99C1-7BAB77FA22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606A34-471A-46EC-B0A1-F53F06034764}" type="presOf" srcId="{6DEEB071-D6F5-4D24-99C1-7BAB77FA2255}" destId="{4CFE7C88-2347-485B-942C-83CEFFC3DFD5}" srcOrd="0" destOrd="0" presId="urn:microsoft.com/office/officeart/2005/8/layout/vList2"/>
    <dgm:cxn modelId="{4F2BEE65-2F0C-4B2F-AC38-419B747564E9}" srcId="{BF35F002-880D-492C-A287-C8D0BFD29FCF}" destId="{BF1C2453-C437-4CDA-8D13-BCAB9514041B}" srcOrd="1" destOrd="0" parTransId="{39AD8160-7416-478B-B901-F1448ECE4CFE}" sibTransId="{C96F51E2-B97C-4D62-9FE4-EACCA98C7942}"/>
    <dgm:cxn modelId="{BD18684B-874E-490D-A21B-6F022C8ECEAE}" srcId="{BF35F002-880D-492C-A287-C8D0BFD29FCF}" destId="{6DEEB071-D6F5-4D24-99C1-7BAB77FA2255}" srcOrd="2" destOrd="0" parTransId="{E6417D64-CD43-4F2A-A1DB-E7E95ED70DF5}" sibTransId="{3D02A69D-EF65-4E90-A3E3-30A71225FBA7}"/>
    <dgm:cxn modelId="{E6004B6B-6157-410F-873E-6F09B5D86F40}" type="presOf" srcId="{769DBC43-4B4D-4AC9-900C-12F77BE09F97}" destId="{CA36D2D7-B3C1-4387-82FC-10851FC03726}" srcOrd="0" destOrd="0" presId="urn:microsoft.com/office/officeart/2005/8/layout/vList2"/>
    <dgm:cxn modelId="{BFEC3AD2-62AE-45B2-A927-2001BA1138F1}" type="presOf" srcId="{BF1C2453-C437-4CDA-8D13-BCAB9514041B}" destId="{8FA35A7E-BE43-46DA-9DF9-553E4EE2E866}" srcOrd="0" destOrd="0" presId="urn:microsoft.com/office/officeart/2005/8/layout/vList2"/>
    <dgm:cxn modelId="{F0436ADC-A4C6-4B93-A4A9-DBFB38D4AE86}" type="presOf" srcId="{BF35F002-880D-492C-A287-C8D0BFD29FCF}" destId="{6CD18449-B150-4E9B-8A07-91EA80F9D846}" srcOrd="0" destOrd="0" presId="urn:microsoft.com/office/officeart/2005/8/layout/vList2"/>
    <dgm:cxn modelId="{5B38D7E5-A4FF-4C7F-B424-F53A7873B711}" srcId="{BF35F002-880D-492C-A287-C8D0BFD29FCF}" destId="{769DBC43-4B4D-4AC9-900C-12F77BE09F97}" srcOrd="0" destOrd="0" parTransId="{FF6E84A3-E849-4639-B963-8D387972A78A}" sibTransId="{1CC893BA-729B-46E7-A3B5-DBA5560CB7B8}"/>
    <dgm:cxn modelId="{E3150F95-C690-4887-A07F-43D967833FD5}" type="presParOf" srcId="{6CD18449-B150-4E9B-8A07-91EA80F9D846}" destId="{CA36D2D7-B3C1-4387-82FC-10851FC03726}" srcOrd="0" destOrd="0" presId="urn:microsoft.com/office/officeart/2005/8/layout/vList2"/>
    <dgm:cxn modelId="{B182BBF6-A506-4D96-BDA5-85B6CE19AE8F}" type="presParOf" srcId="{6CD18449-B150-4E9B-8A07-91EA80F9D846}" destId="{BF45EFB3-4F67-46CE-8E8B-FCE3573EF1AE}" srcOrd="1" destOrd="0" presId="urn:microsoft.com/office/officeart/2005/8/layout/vList2"/>
    <dgm:cxn modelId="{D672C120-C1DB-4947-BD1B-98E10F40B7A7}" type="presParOf" srcId="{6CD18449-B150-4E9B-8A07-91EA80F9D846}" destId="{8FA35A7E-BE43-46DA-9DF9-553E4EE2E866}" srcOrd="2" destOrd="0" presId="urn:microsoft.com/office/officeart/2005/8/layout/vList2"/>
    <dgm:cxn modelId="{1BADA341-8C65-48CF-B680-D197D0C089C3}" type="presParOf" srcId="{6CD18449-B150-4E9B-8A07-91EA80F9D846}" destId="{2C67C8D7-5676-4221-9C6E-9947A2909F35}" srcOrd="3" destOrd="0" presId="urn:microsoft.com/office/officeart/2005/8/layout/vList2"/>
    <dgm:cxn modelId="{427A9146-2791-484F-BFA8-792D3770CB31}" type="presParOf" srcId="{6CD18449-B150-4E9B-8A07-91EA80F9D846}" destId="{4CFE7C88-2347-485B-942C-83CEFFC3DF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35F002-880D-492C-A287-C8D0BFD29FC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69DBC43-4B4D-4AC9-900C-12F77BE09F97}">
      <dgm:prSet/>
      <dgm:spPr/>
      <dgm:t>
        <a:bodyPr/>
        <a:lstStyle/>
        <a:p>
          <a:r>
            <a:rPr lang="es-MX"/>
            <a:t>Recall</a:t>
          </a:r>
        </a:p>
      </dgm:t>
    </dgm:pt>
    <dgm:pt modelId="{FF6E84A3-E849-4639-B963-8D387972A78A}" type="parTrans" cxnId="{5B38D7E5-A4FF-4C7F-B424-F53A7873B711}">
      <dgm:prSet/>
      <dgm:spPr/>
      <dgm:t>
        <a:bodyPr/>
        <a:lstStyle/>
        <a:p>
          <a:endParaRPr lang="en-US"/>
        </a:p>
      </dgm:t>
    </dgm:pt>
    <dgm:pt modelId="{1CC893BA-729B-46E7-A3B5-DBA5560CB7B8}" type="sibTrans" cxnId="{5B38D7E5-A4FF-4C7F-B424-F53A7873B711}">
      <dgm:prSet/>
      <dgm:spPr/>
      <dgm:t>
        <a:bodyPr/>
        <a:lstStyle/>
        <a:p>
          <a:endParaRPr lang="en-US"/>
        </a:p>
      </dgm:t>
    </dgm:pt>
    <dgm:pt modelId="{BF1C2453-C437-4CDA-8D13-BCAB9514041B}">
      <dgm:prSet/>
      <dgm:spPr/>
      <dgm:t>
        <a:bodyPr/>
        <a:lstStyle/>
        <a:p>
          <a:r>
            <a:rPr lang="es-MX" b="0"/>
            <a:t>Porque queremos clasificar la mayor cantidad de diabéticos.</a:t>
          </a:r>
          <a:endParaRPr lang="en-US" b="0"/>
        </a:p>
      </dgm:t>
    </dgm:pt>
    <dgm:pt modelId="{39AD8160-7416-478B-B901-F1448ECE4CFE}" type="parTrans" cxnId="{4F2BEE65-2F0C-4B2F-AC38-419B747564E9}">
      <dgm:prSet/>
      <dgm:spPr/>
      <dgm:t>
        <a:bodyPr/>
        <a:lstStyle/>
        <a:p>
          <a:endParaRPr lang="en-US"/>
        </a:p>
      </dgm:t>
    </dgm:pt>
    <dgm:pt modelId="{C96F51E2-B97C-4D62-9FE4-EACCA98C7942}" type="sibTrans" cxnId="{4F2BEE65-2F0C-4B2F-AC38-419B747564E9}">
      <dgm:prSet/>
      <dgm:spPr/>
      <dgm:t>
        <a:bodyPr/>
        <a:lstStyle/>
        <a:p>
          <a:endParaRPr lang="en-US"/>
        </a:p>
      </dgm:t>
    </dgm:pt>
    <dgm:pt modelId="{6CD18449-B150-4E9B-8A07-91EA80F9D846}" type="pres">
      <dgm:prSet presAssocID="{BF35F002-880D-492C-A287-C8D0BFD29FCF}" presName="linear" presStyleCnt="0">
        <dgm:presLayoutVars>
          <dgm:animLvl val="lvl"/>
          <dgm:resizeHandles val="exact"/>
        </dgm:presLayoutVars>
      </dgm:prSet>
      <dgm:spPr/>
    </dgm:pt>
    <dgm:pt modelId="{CA36D2D7-B3C1-4387-82FC-10851FC03726}" type="pres">
      <dgm:prSet presAssocID="{769DBC43-4B4D-4AC9-900C-12F77BE09F97}" presName="parentText" presStyleLbl="node1" presStyleIdx="0" presStyleCnt="2" custLinFactY="-3572" custLinFactNeighborX="2780" custLinFactNeighborY="-100000">
        <dgm:presLayoutVars>
          <dgm:chMax val="0"/>
          <dgm:bulletEnabled val="1"/>
        </dgm:presLayoutVars>
      </dgm:prSet>
      <dgm:spPr/>
    </dgm:pt>
    <dgm:pt modelId="{BF45EFB3-4F67-46CE-8E8B-FCE3573EF1AE}" type="pres">
      <dgm:prSet presAssocID="{1CC893BA-729B-46E7-A3B5-DBA5560CB7B8}" presName="spacer" presStyleCnt="0"/>
      <dgm:spPr/>
    </dgm:pt>
    <dgm:pt modelId="{8FA35A7E-BE43-46DA-9DF9-553E4EE2E866}" type="pres">
      <dgm:prSet presAssocID="{BF1C2453-C437-4CDA-8D13-BCAB9514041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F2BEE65-2F0C-4B2F-AC38-419B747564E9}" srcId="{BF35F002-880D-492C-A287-C8D0BFD29FCF}" destId="{BF1C2453-C437-4CDA-8D13-BCAB9514041B}" srcOrd="1" destOrd="0" parTransId="{39AD8160-7416-478B-B901-F1448ECE4CFE}" sibTransId="{C96F51E2-B97C-4D62-9FE4-EACCA98C7942}"/>
    <dgm:cxn modelId="{E6004B6B-6157-410F-873E-6F09B5D86F40}" type="presOf" srcId="{769DBC43-4B4D-4AC9-900C-12F77BE09F97}" destId="{CA36D2D7-B3C1-4387-82FC-10851FC03726}" srcOrd="0" destOrd="0" presId="urn:microsoft.com/office/officeart/2005/8/layout/vList2"/>
    <dgm:cxn modelId="{BFEC3AD2-62AE-45B2-A927-2001BA1138F1}" type="presOf" srcId="{BF1C2453-C437-4CDA-8D13-BCAB9514041B}" destId="{8FA35A7E-BE43-46DA-9DF9-553E4EE2E866}" srcOrd="0" destOrd="0" presId="urn:microsoft.com/office/officeart/2005/8/layout/vList2"/>
    <dgm:cxn modelId="{F0436ADC-A4C6-4B93-A4A9-DBFB38D4AE86}" type="presOf" srcId="{BF35F002-880D-492C-A287-C8D0BFD29FCF}" destId="{6CD18449-B150-4E9B-8A07-91EA80F9D846}" srcOrd="0" destOrd="0" presId="urn:microsoft.com/office/officeart/2005/8/layout/vList2"/>
    <dgm:cxn modelId="{5B38D7E5-A4FF-4C7F-B424-F53A7873B711}" srcId="{BF35F002-880D-492C-A287-C8D0BFD29FCF}" destId="{769DBC43-4B4D-4AC9-900C-12F77BE09F97}" srcOrd="0" destOrd="0" parTransId="{FF6E84A3-E849-4639-B963-8D387972A78A}" sibTransId="{1CC893BA-729B-46E7-A3B5-DBA5560CB7B8}"/>
    <dgm:cxn modelId="{E3150F95-C690-4887-A07F-43D967833FD5}" type="presParOf" srcId="{6CD18449-B150-4E9B-8A07-91EA80F9D846}" destId="{CA36D2D7-B3C1-4387-82FC-10851FC03726}" srcOrd="0" destOrd="0" presId="urn:microsoft.com/office/officeart/2005/8/layout/vList2"/>
    <dgm:cxn modelId="{B182BBF6-A506-4D96-BDA5-85B6CE19AE8F}" type="presParOf" srcId="{6CD18449-B150-4E9B-8A07-91EA80F9D846}" destId="{BF45EFB3-4F67-46CE-8E8B-FCE3573EF1AE}" srcOrd="1" destOrd="0" presId="urn:microsoft.com/office/officeart/2005/8/layout/vList2"/>
    <dgm:cxn modelId="{D672C120-C1DB-4947-BD1B-98E10F40B7A7}" type="presParOf" srcId="{6CD18449-B150-4E9B-8A07-91EA80F9D846}" destId="{8FA35A7E-BE43-46DA-9DF9-553E4EE2E86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6ADA79-0314-46C7-BB2C-B9600EAEADB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285449-3A4F-4D7F-A707-E2A7D22A9DAC}">
      <dgm:prSet/>
      <dgm:spPr/>
      <dgm:t>
        <a:bodyPr/>
        <a:lstStyle/>
        <a:p>
          <a:r>
            <a:rPr lang="es-MX"/>
            <a:t>E</a:t>
          </a:r>
          <a:r>
            <a:rPr lang="es-MX" b="0" i="0"/>
            <a:t>l modelo más conveniente para este caso de uso es el de Regresión Logística, ya que fue el que presentó el mayor valor de Recall en datos de prueba.</a:t>
          </a:r>
          <a:endParaRPr lang="es-MX"/>
        </a:p>
      </dgm:t>
    </dgm:pt>
    <dgm:pt modelId="{0754BD97-A00A-4F13-9F58-93762127CB29}" type="parTrans" cxnId="{5DAB72B5-CE5F-4AF8-94CA-2F5A47E2EABE}">
      <dgm:prSet/>
      <dgm:spPr/>
      <dgm:t>
        <a:bodyPr/>
        <a:lstStyle/>
        <a:p>
          <a:endParaRPr lang="en-US"/>
        </a:p>
      </dgm:t>
    </dgm:pt>
    <dgm:pt modelId="{AB7F4AC5-EF3A-45BD-B4B1-D636EAA4CC3E}" type="sibTrans" cxnId="{5DAB72B5-CE5F-4AF8-94CA-2F5A47E2EABE}">
      <dgm:prSet/>
      <dgm:spPr/>
      <dgm:t>
        <a:bodyPr/>
        <a:lstStyle/>
        <a:p>
          <a:endParaRPr lang="en-US"/>
        </a:p>
      </dgm:t>
    </dgm:pt>
    <dgm:pt modelId="{C13A90C7-9541-4EFB-A0FA-98953BDEA255}">
      <dgm:prSet/>
      <dgm:spPr/>
      <dgm:t>
        <a:bodyPr/>
        <a:lstStyle/>
        <a:p>
          <a:r>
            <a:rPr lang="es-CO"/>
            <a:t>M</a:t>
          </a:r>
          <a:r>
            <a:rPr lang="es-CO" b="0" i="0"/>
            <a:t>antener una mayor calidad en sus datos.</a:t>
          </a:r>
          <a:endParaRPr lang="en-US"/>
        </a:p>
      </dgm:t>
    </dgm:pt>
    <dgm:pt modelId="{D18982D4-909B-4337-B33D-475A0CFD5B83}" type="parTrans" cxnId="{51E8565E-0E3E-4D36-9789-516F622285D9}">
      <dgm:prSet/>
      <dgm:spPr/>
      <dgm:t>
        <a:bodyPr/>
        <a:lstStyle/>
        <a:p>
          <a:endParaRPr lang="en-US"/>
        </a:p>
      </dgm:t>
    </dgm:pt>
    <dgm:pt modelId="{E3C139BE-10F7-4424-A11E-CB3B075B7151}" type="sibTrans" cxnId="{51E8565E-0E3E-4D36-9789-516F622285D9}">
      <dgm:prSet/>
      <dgm:spPr/>
      <dgm:t>
        <a:bodyPr/>
        <a:lstStyle/>
        <a:p>
          <a:endParaRPr lang="en-US"/>
        </a:p>
      </dgm:t>
    </dgm:pt>
    <dgm:pt modelId="{F4EA52DA-AB29-49E5-9380-B597A21540BD}">
      <dgm:prSet/>
      <dgm:spPr/>
      <dgm:t>
        <a:bodyPr/>
        <a:lstStyle/>
        <a:p>
          <a:r>
            <a:rPr lang="es-CO"/>
            <a:t>R</a:t>
          </a:r>
          <a:r>
            <a:rPr lang="es-CO" b="0" i="0"/>
            <a:t>ealizar análisis periódicos sobre la consistencia, completitud y sentido de sus datos.</a:t>
          </a:r>
          <a:endParaRPr lang="en-US"/>
        </a:p>
      </dgm:t>
    </dgm:pt>
    <dgm:pt modelId="{D1D1A37F-0125-4EAA-B399-B3C3CFC06582}" type="parTrans" cxnId="{C2BEEB09-9D1E-4106-BEFA-3AB8A633ECE3}">
      <dgm:prSet/>
      <dgm:spPr/>
      <dgm:t>
        <a:bodyPr/>
        <a:lstStyle/>
        <a:p>
          <a:endParaRPr lang="en-US"/>
        </a:p>
      </dgm:t>
    </dgm:pt>
    <dgm:pt modelId="{2DBC7655-AA4E-476B-A88C-8CD338B7B1C4}" type="sibTrans" cxnId="{C2BEEB09-9D1E-4106-BEFA-3AB8A633ECE3}">
      <dgm:prSet/>
      <dgm:spPr/>
      <dgm:t>
        <a:bodyPr/>
        <a:lstStyle/>
        <a:p>
          <a:endParaRPr lang="en-US"/>
        </a:p>
      </dgm:t>
    </dgm:pt>
    <dgm:pt modelId="{17232C1B-7CD0-4EDA-9F5D-7C4B13243A2C}" type="pres">
      <dgm:prSet presAssocID="{C56ADA79-0314-46C7-BB2C-B9600EAEADBD}" presName="linear" presStyleCnt="0">
        <dgm:presLayoutVars>
          <dgm:animLvl val="lvl"/>
          <dgm:resizeHandles val="exact"/>
        </dgm:presLayoutVars>
      </dgm:prSet>
      <dgm:spPr/>
    </dgm:pt>
    <dgm:pt modelId="{FC581EBD-B2A8-48AA-977F-6F0AFBFD8F3E}" type="pres">
      <dgm:prSet presAssocID="{A1285449-3A4F-4D7F-A707-E2A7D22A9D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52E49F-5FA5-4814-A3D0-63B20986D6B8}" type="pres">
      <dgm:prSet presAssocID="{AB7F4AC5-EF3A-45BD-B4B1-D636EAA4CC3E}" presName="spacer" presStyleCnt="0"/>
      <dgm:spPr/>
    </dgm:pt>
    <dgm:pt modelId="{886E735F-A527-4075-AB4E-EB2BCE0B8A16}" type="pres">
      <dgm:prSet presAssocID="{C13A90C7-9541-4EFB-A0FA-98953BDEA2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40895C-1C65-4124-9501-821B44CFCADA}" type="pres">
      <dgm:prSet presAssocID="{E3C139BE-10F7-4424-A11E-CB3B075B7151}" presName="spacer" presStyleCnt="0"/>
      <dgm:spPr/>
    </dgm:pt>
    <dgm:pt modelId="{CC899A32-0033-4978-98F6-7649D2D0B484}" type="pres">
      <dgm:prSet presAssocID="{F4EA52DA-AB29-49E5-9380-B597A21540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2BEEB09-9D1E-4106-BEFA-3AB8A633ECE3}" srcId="{C56ADA79-0314-46C7-BB2C-B9600EAEADBD}" destId="{F4EA52DA-AB29-49E5-9380-B597A21540BD}" srcOrd="2" destOrd="0" parTransId="{D1D1A37F-0125-4EAA-B399-B3C3CFC06582}" sibTransId="{2DBC7655-AA4E-476B-A88C-8CD338B7B1C4}"/>
    <dgm:cxn modelId="{125A8F39-25B4-462A-BF22-B3E6407F3FF0}" type="presOf" srcId="{A1285449-3A4F-4D7F-A707-E2A7D22A9DAC}" destId="{FC581EBD-B2A8-48AA-977F-6F0AFBFD8F3E}" srcOrd="0" destOrd="0" presId="urn:microsoft.com/office/officeart/2005/8/layout/vList2"/>
    <dgm:cxn modelId="{51E8565E-0E3E-4D36-9789-516F622285D9}" srcId="{C56ADA79-0314-46C7-BB2C-B9600EAEADBD}" destId="{C13A90C7-9541-4EFB-A0FA-98953BDEA255}" srcOrd="1" destOrd="0" parTransId="{D18982D4-909B-4337-B33D-475A0CFD5B83}" sibTransId="{E3C139BE-10F7-4424-A11E-CB3B075B7151}"/>
    <dgm:cxn modelId="{DD687F44-0296-4B2B-97BD-F1AC22E9717B}" type="presOf" srcId="{C13A90C7-9541-4EFB-A0FA-98953BDEA255}" destId="{886E735F-A527-4075-AB4E-EB2BCE0B8A16}" srcOrd="0" destOrd="0" presId="urn:microsoft.com/office/officeart/2005/8/layout/vList2"/>
    <dgm:cxn modelId="{B6D257B4-9A1F-4DF2-A2CF-C922B424A8FE}" type="presOf" srcId="{C56ADA79-0314-46C7-BB2C-B9600EAEADBD}" destId="{17232C1B-7CD0-4EDA-9F5D-7C4B13243A2C}" srcOrd="0" destOrd="0" presId="urn:microsoft.com/office/officeart/2005/8/layout/vList2"/>
    <dgm:cxn modelId="{5DAB72B5-CE5F-4AF8-94CA-2F5A47E2EABE}" srcId="{C56ADA79-0314-46C7-BB2C-B9600EAEADBD}" destId="{A1285449-3A4F-4D7F-A707-E2A7D22A9DAC}" srcOrd="0" destOrd="0" parTransId="{0754BD97-A00A-4F13-9F58-93762127CB29}" sibTransId="{AB7F4AC5-EF3A-45BD-B4B1-D636EAA4CC3E}"/>
    <dgm:cxn modelId="{C5BBEBCC-694F-4554-AA5F-839B1A7FADE4}" type="presOf" srcId="{F4EA52DA-AB29-49E5-9380-B597A21540BD}" destId="{CC899A32-0033-4978-98F6-7649D2D0B484}" srcOrd="0" destOrd="0" presId="urn:microsoft.com/office/officeart/2005/8/layout/vList2"/>
    <dgm:cxn modelId="{B945C644-580D-4959-8162-A6A3D8C90777}" type="presParOf" srcId="{17232C1B-7CD0-4EDA-9F5D-7C4B13243A2C}" destId="{FC581EBD-B2A8-48AA-977F-6F0AFBFD8F3E}" srcOrd="0" destOrd="0" presId="urn:microsoft.com/office/officeart/2005/8/layout/vList2"/>
    <dgm:cxn modelId="{E8DDD981-3E52-4275-810B-4B0628348730}" type="presParOf" srcId="{17232C1B-7CD0-4EDA-9F5D-7C4B13243A2C}" destId="{5B52E49F-5FA5-4814-A3D0-63B20986D6B8}" srcOrd="1" destOrd="0" presId="urn:microsoft.com/office/officeart/2005/8/layout/vList2"/>
    <dgm:cxn modelId="{3423B436-BC21-4BF8-A582-7E0D3DD9B0F2}" type="presParOf" srcId="{17232C1B-7CD0-4EDA-9F5D-7C4B13243A2C}" destId="{886E735F-A527-4075-AB4E-EB2BCE0B8A16}" srcOrd="2" destOrd="0" presId="urn:microsoft.com/office/officeart/2005/8/layout/vList2"/>
    <dgm:cxn modelId="{A059B1A0-728E-4601-AE18-1EC8A0C87B4F}" type="presParOf" srcId="{17232C1B-7CD0-4EDA-9F5D-7C4B13243A2C}" destId="{B940895C-1C65-4124-9501-821B44CFCADA}" srcOrd="3" destOrd="0" presId="urn:microsoft.com/office/officeart/2005/8/layout/vList2"/>
    <dgm:cxn modelId="{B5B99E87-24AC-4865-B315-58DFADE97AF0}" type="presParOf" srcId="{17232C1B-7CD0-4EDA-9F5D-7C4B13243A2C}" destId="{CC899A32-0033-4978-98F6-7649D2D0B4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6D2D7-B3C1-4387-82FC-10851FC03726}">
      <dsp:nvSpPr>
        <dsp:cNvPr id="0" name=""/>
        <dsp:cNvSpPr/>
      </dsp:nvSpPr>
      <dsp:spPr>
        <a:xfrm>
          <a:off x="0" y="150058"/>
          <a:ext cx="5291525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kern="1200"/>
            <a:t>KNN</a:t>
          </a:r>
        </a:p>
      </dsp:txBody>
      <dsp:txXfrm>
        <a:off x="51517" y="201575"/>
        <a:ext cx="5188491" cy="952306"/>
      </dsp:txXfrm>
    </dsp:sp>
    <dsp:sp modelId="{8FA35A7E-BE43-46DA-9DF9-553E4EE2E866}">
      <dsp:nvSpPr>
        <dsp:cNvPr id="0" name=""/>
        <dsp:cNvSpPr/>
      </dsp:nvSpPr>
      <dsp:spPr>
        <a:xfrm>
          <a:off x="0" y="1332118"/>
          <a:ext cx="5291525" cy="105534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b="0" kern="1200"/>
            <a:t>Árbol</a:t>
          </a:r>
          <a:r>
            <a:rPr lang="es-MX" sz="4400" b="1" kern="1200"/>
            <a:t> </a:t>
          </a:r>
          <a:r>
            <a:rPr lang="es-MX" sz="4400" b="0" kern="1200"/>
            <a:t>de decisión</a:t>
          </a:r>
          <a:endParaRPr lang="en-US" sz="4400" b="0" kern="1200"/>
        </a:p>
      </dsp:txBody>
      <dsp:txXfrm>
        <a:off x="51517" y="1383635"/>
        <a:ext cx="5188491" cy="952306"/>
      </dsp:txXfrm>
    </dsp:sp>
    <dsp:sp modelId="{4CFE7C88-2347-485B-942C-83CEFFC3DFD5}">
      <dsp:nvSpPr>
        <dsp:cNvPr id="0" name=""/>
        <dsp:cNvSpPr/>
      </dsp:nvSpPr>
      <dsp:spPr>
        <a:xfrm>
          <a:off x="0" y="2514178"/>
          <a:ext cx="5291525" cy="105534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400" b="0" kern="1200"/>
            <a:t>Regresión logística</a:t>
          </a:r>
          <a:endParaRPr lang="en-US" sz="4400" b="0" kern="1200"/>
        </a:p>
      </dsp:txBody>
      <dsp:txXfrm>
        <a:off x="51517" y="2565695"/>
        <a:ext cx="5188491" cy="952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6D2D7-B3C1-4387-82FC-10851FC03726}">
      <dsp:nvSpPr>
        <dsp:cNvPr id="0" name=""/>
        <dsp:cNvSpPr/>
      </dsp:nvSpPr>
      <dsp:spPr>
        <a:xfrm>
          <a:off x="0" y="0"/>
          <a:ext cx="4638516" cy="15530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/>
            <a:t>Recall</a:t>
          </a:r>
        </a:p>
      </dsp:txBody>
      <dsp:txXfrm>
        <a:off x="75813" y="75813"/>
        <a:ext cx="4486890" cy="1401402"/>
      </dsp:txXfrm>
    </dsp:sp>
    <dsp:sp modelId="{8FA35A7E-BE43-46DA-9DF9-553E4EE2E866}">
      <dsp:nvSpPr>
        <dsp:cNvPr id="0" name=""/>
        <dsp:cNvSpPr/>
      </dsp:nvSpPr>
      <dsp:spPr>
        <a:xfrm>
          <a:off x="0" y="1670963"/>
          <a:ext cx="4638516" cy="1553028"/>
        </a:xfrm>
        <a:prstGeom prst="roundRect">
          <a:avLst/>
        </a:prstGeom>
        <a:solidFill>
          <a:schemeClr val="accent3">
            <a:hueOff val="2695660"/>
            <a:satOff val="100000"/>
            <a:lumOff val="-2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0" kern="1200"/>
            <a:t>Porque queremos clasificar la mayor cantidad de diabéticos.</a:t>
          </a:r>
          <a:endParaRPr lang="en-US" sz="2800" b="0" kern="1200"/>
        </a:p>
      </dsp:txBody>
      <dsp:txXfrm>
        <a:off x="75813" y="1746776"/>
        <a:ext cx="4486890" cy="1401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81EBD-B2A8-48AA-977F-6F0AFBFD8F3E}">
      <dsp:nvSpPr>
        <dsp:cNvPr id="0" name=""/>
        <dsp:cNvSpPr/>
      </dsp:nvSpPr>
      <dsp:spPr>
        <a:xfrm>
          <a:off x="0" y="3902"/>
          <a:ext cx="1098209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E</a:t>
          </a:r>
          <a:r>
            <a:rPr lang="es-MX" sz="2500" b="0" i="0" kern="1200"/>
            <a:t>l modelo más conveniente para este caso de uso es el de Regresión Logística, ya que fue el que presentó el mayor valor de Recall en datos de prueba.</a:t>
          </a:r>
          <a:endParaRPr lang="es-MX" sz="2500" kern="1200"/>
        </a:p>
      </dsp:txBody>
      <dsp:txXfrm>
        <a:off x="67110" y="71012"/>
        <a:ext cx="10847870" cy="1240530"/>
      </dsp:txXfrm>
    </dsp:sp>
    <dsp:sp modelId="{886E735F-A527-4075-AB4E-EB2BCE0B8A16}">
      <dsp:nvSpPr>
        <dsp:cNvPr id="0" name=""/>
        <dsp:cNvSpPr/>
      </dsp:nvSpPr>
      <dsp:spPr>
        <a:xfrm>
          <a:off x="0" y="1450652"/>
          <a:ext cx="10982090" cy="13747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M</a:t>
          </a:r>
          <a:r>
            <a:rPr lang="es-CO" sz="2500" b="0" i="0" kern="1200"/>
            <a:t>antener una mayor calidad en sus datos.</a:t>
          </a:r>
          <a:endParaRPr lang="en-US" sz="2500" kern="1200"/>
        </a:p>
      </dsp:txBody>
      <dsp:txXfrm>
        <a:off x="67110" y="1517762"/>
        <a:ext cx="10847870" cy="1240530"/>
      </dsp:txXfrm>
    </dsp:sp>
    <dsp:sp modelId="{CC899A32-0033-4978-98F6-7649D2D0B484}">
      <dsp:nvSpPr>
        <dsp:cNvPr id="0" name=""/>
        <dsp:cNvSpPr/>
      </dsp:nvSpPr>
      <dsp:spPr>
        <a:xfrm>
          <a:off x="0" y="2897402"/>
          <a:ext cx="10982090" cy="13747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500" kern="1200"/>
            <a:t>R</a:t>
          </a:r>
          <a:r>
            <a:rPr lang="es-CO" sz="2500" b="0" i="0" kern="1200"/>
            <a:t>ealizar análisis periódicos sobre la consistencia, completitud y sentido de sus datos.</a:t>
          </a:r>
          <a:endParaRPr lang="en-US" sz="2500" kern="1200"/>
        </a:p>
      </dsp:txBody>
      <dsp:txXfrm>
        <a:off x="67110" y="2964512"/>
        <a:ext cx="10847870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6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1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5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9/5-ways-technology-can-boost-your-productivity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cias.upc.edu.pe/2019/10/21/thinknovation-v-jovenes-machine-learni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ents4bestevidence.net/blog/2015/07/14/data-analysis-method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 descr="Una red formada por puntos blancos">
            <a:extLst>
              <a:ext uri="{FF2B5EF4-FFF2-40B4-BE49-F238E27FC236}">
                <a16:creationId xmlns:a16="http://schemas.microsoft.com/office/drawing/2014/main" id="{CB67EDBD-30DC-4691-80E6-DAC27E678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8748" r="-1" b="1819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E4D3A32-290F-4B47-87ED-4588F0A98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 fontScale="90000"/>
          </a:bodyPr>
          <a:lstStyle/>
          <a:p>
            <a:pPr algn="r"/>
            <a:r>
              <a:rPr lang="es-MX" sz="5400" dirty="0">
                <a:solidFill>
                  <a:srgbClr val="FFFFFF"/>
                </a:solidFill>
              </a:rPr>
              <a:t>Diagnóstico de diabetes por medio de Machine </a:t>
            </a:r>
            <a:r>
              <a:rPr lang="es-MX" sz="5400" dirty="0" err="1">
                <a:solidFill>
                  <a:srgbClr val="FFFFFF"/>
                </a:solidFill>
              </a:rPr>
              <a:t>Learning</a:t>
            </a:r>
            <a:endParaRPr lang="es-CO" sz="54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BB60E-B2FC-4E72-A974-DE007B91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s-MX" sz="2200" dirty="0" err="1">
                <a:solidFill>
                  <a:srgbClr val="FFFFFF"/>
                </a:solidFill>
              </a:rPr>
              <a:t>SaludAlpes</a:t>
            </a:r>
            <a:endParaRPr lang="es-CO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58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6A3A3-D47B-4241-99FC-B4833293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salud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074357-F719-4101-B71D-E5F45AE6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3" y="1554687"/>
            <a:ext cx="9838273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9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438C5-DB29-4D81-B8ED-44842ADA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hábitos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572CD3-E591-4638-9E1C-E9BB75F2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1690688"/>
            <a:ext cx="9807790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8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0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1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2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E41481F-649A-4E62-819F-8B7C083E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s-MX"/>
              <a:t>Preprocesamiento y procesamiento de los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2EC53-16B9-42A2-B2EB-57D40A23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2" y="2362589"/>
            <a:ext cx="4810872" cy="3728613"/>
          </a:xfrm>
        </p:spPr>
        <p:txBody>
          <a:bodyPr>
            <a:normAutofit/>
          </a:bodyPr>
          <a:lstStyle/>
          <a:p>
            <a:r>
              <a:rPr lang="es-MX" sz="1800"/>
              <a:t> Se separó el 80% del conjunto de datos para entrenar los modelos y el 20% para realizar pruebas al final.</a:t>
            </a:r>
          </a:p>
          <a:p>
            <a:r>
              <a:rPr lang="es-MX" sz="1800"/>
              <a:t>Se usó el valor de la moda para completar las casillas vacías de cada columna.</a:t>
            </a:r>
          </a:p>
          <a:p>
            <a:r>
              <a:rPr lang="es-MX" sz="1800"/>
              <a:t> Las filas que tenían valores no válidos (“</a:t>
            </a:r>
            <a:r>
              <a:rPr lang="es-MX" sz="1800" err="1"/>
              <a:t>Xx</a:t>
            </a:r>
            <a:r>
              <a:rPr lang="es-MX" sz="1800"/>
              <a:t>”, “-”, “?”) o fuera del rango válido fueron eliminadas.</a:t>
            </a:r>
          </a:p>
          <a:p>
            <a:r>
              <a:rPr lang="es-MX" sz="1800"/>
              <a:t> Las filas duplicadas fueron eliminadas.</a:t>
            </a: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7E4D1DF-8EAB-4BCA-BC93-6FD09DA96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7002" y="2551124"/>
            <a:ext cx="4967270" cy="2893434"/>
          </a:xfrm>
          <a:prstGeom prst="rect">
            <a:avLst/>
          </a:prstGeom>
        </p:spPr>
      </p:pic>
      <p:grpSp>
        <p:nvGrpSpPr>
          <p:cNvPr id="46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2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2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3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3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3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3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27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10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62400D-F8DD-40B8-A6B7-2AC6286D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285" y="747438"/>
            <a:ext cx="5291525" cy="1356382"/>
          </a:xfrm>
        </p:spPr>
        <p:txBody>
          <a:bodyPr>
            <a:normAutofit fontScale="90000"/>
          </a:bodyPr>
          <a:lstStyle/>
          <a:p>
            <a:r>
              <a:rPr lang="es-MX" dirty="0"/>
              <a:t>Algoritmos utilizados </a:t>
            </a:r>
            <a:endParaRPr lang="es-CO" dirty="0"/>
          </a:p>
        </p:txBody>
      </p:sp>
      <p:grpSp>
        <p:nvGrpSpPr>
          <p:cNvPr id="10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5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2652BF98-AF1A-4CC1-A7AE-382F0B907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857523"/>
              </p:ext>
            </p:extLst>
          </p:nvPr>
        </p:nvGraphicFramePr>
        <p:xfrm>
          <a:off x="6033998" y="2219368"/>
          <a:ext cx="5291526" cy="371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Título 1">
            <a:extLst>
              <a:ext uri="{FF2B5EF4-FFF2-40B4-BE49-F238E27FC236}">
                <a16:creationId xmlns:a16="http://schemas.microsoft.com/office/drawing/2014/main" id="{14609F50-1999-4197-839B-80FE079DD0CF}"/>
              </a:ext>
            </a:extLst>
          </p:cNvPr>
          <p:cNvSpPr txBox="1">
            <a:spLocks/>
          </p:cNvSpPr>
          <p:nvPr/>
        </p:nvSpPr>
        <p:spPr>
          <a:xfrm>
            <a:off x="1469196" y="725708"/>
            <a:ext cx="3291365" cy="1356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Indicador seleccionado </a:t>
            </a:r>
            <a:endParaRPr lang="es-CO" dirty="0"/>
          </a:p>
        </p:txBody>
      </p:sp>
      <p:graphicFrame>
        <p:nvGraphicFramePr>
          <p:cNvPr id="35" name="Marcador de contenido 2">
            <a:extLst>
              <a:ext uri="{FF2B5EF4-FFF2-40B4-BE49-F238E27FC236}">
                <a16:creationId xmlns:a16="http://schemas.microsoft.com/office/drawing/2014/main" id="{2CE81EA6-0CC7-4755-A7AB-6FD9BA642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651873"/>
              </p:ext>
            </p:extLst>
          </p:nvPr>
        </p:nvGraphicFramePr>
        <p:xfrm>
          <a:off x="776920" y="2426255"/>
          <a:ext cx="4638516" cy="326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1420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98" name="Rectangle 29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2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62400D-F8DD-40B8-A6B7-2AC6286D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Indicador</a:t>
            </a:r>
          </a:p>
        </p:txBody>
      </p:sp>
      <p:grpSp>
        <p:nvGrpSpPr>
          <p:cNvPr id="312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6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18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D0560B4-0B53-4FE8-BA37-2D8208B2B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46929"/>
              </p:ext>
            </p:extLst>
          </p:nvPr>
        </p:nvGraphicFramePr>
        <p:xfrm>
          <a:off x="1071285" y="2364800"/>
          <a:ext cx="10530165" cy="251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253">
                  <a:extLst>
                    <a:ext uri="{9D8B030D-6E8A-4147-A177-3AD203B41FA5}">
                      <a16:colId xmlns:a16="http://schemas.microsoft.com/office/drawing/2014/main" val="486612780"/>
                    </a:ext>
                  </a:extLst>
                </a:gridCol>
                <a:gridCol w="3230247">
                  <a:extLst>
                    <a:ext uri="{9D8B030D-6E8A-4147-A177-3AD203B41FA5}">
                      <a16:colId xmlns:a16="http://schemas.microsoft.com/office/drawing/2014/main" val="1644399585"/>
                    </a:ext>
                  </a:extLst>
                </a:gridCol>
                <a:gridCol w="3240665">
                  <a:extLst>
                    <a:ext uri="{9D8B030D-6E8A-4147-A177-3AD203B41FA5}">
                      <a16:colId xmlns:a16="http://schemas.microsoft.com/office/drawing/2014/main" val="6788126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Modelo</a:t>
                      </a:r>
                      <a:endParaRPr lang="es-CO" sz="3300" b="1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Recall en test</a:t>
                      </a:r>
                      <a:endParaRPr lang="es-CO" sz="3300" b="1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u="none" strike="noStrike">
                          <a:effectLst/>
                        </a:rPr>
                        <a:t>Recall en train </a:t>
                      </a:r>
                      <a:endParaRPr lang="es-CO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2809909447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KNN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0.69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u="none" strike="noStrike">
                          <a:effectLst/>
                        </a:rPr>
                        <a:t>0,98</a:t>
                      </a:r>
                      <a:endParaRPr lang="es-CO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ctr"/>
                </a:tc>
                <a:extLst>
                  <a:ext uri="{0D108BD9-81ED-4DB2-BD59-A6C34878D82A}">
                    <a16:rowId xmlns:a16="http://schemas.microsoft.com/office/drawing/2014/main" val="3980665638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Árbol de decisión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0.61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u="none" strike="noStrike">
                          <a:effectLst/>
                        </a:rPr>
                        <a:t>0,60</a:t>
                      </a:r>
                      <a:endParaRPr lang="es-CO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ctr"/>
                </a:tc>
                <a:extLst>
                  <a:ext uri="{0D108BD9-81ED-4DB2-BD59-A6C34878D82A}">
                    <a16:rowId xmlns:a16="http://schemas.microsoft.com/office/drawing/2014/main" val="3665013643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Regresión logística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0.76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u="none" strike="noStrike">
                          <a:effectLst/>
                        </a:rPr>
                        <a:t>0,75</a:t>
                      </a:r>
                      <a:endParaRPr lang="es-CO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ctr"/>
                </a:tc>
                <a:extLst>
                  <a:ext uri="{0D108BD9-81ED-4DB2-BD59-A6C34878D82A}">
                    <a16:rowId xmlns:a16="http://schemas.microsoft.com/office/drawing/2014/main" val="3733164560"/>
                  </a:ext>
                </a:extLst>
              </a:tr>
            </a:tbl>
          </a:graphicData>
        </a:graphic>
      </p:graphicFrame>
      <p:sp>
        <p:nvSpPr>
          <p:cNvPr id="277" name="Marcador de contenido 2">
            <a:extLst>
              <a:ext uri="{FF2B5EF4-FFF2-40B4-BE49-F238E27FC236}">
                <a16:creationId xmlns:a16="http://schemas.microsoft.com/office/drawing/2014/main" id="{5E7D57C7-C8AE-47B7-B05E-CD308E12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50" y="1503036"/>
            <a:ext cx="4810872" cy="727548"/>
          </a:xfrm>
        </p:spPr>
        <p:txBody>
          <a:bodyPr>
            <a:normAutofit/>
          </a:bodyPr>
          <a:lstStyle/>
          <a:p>
            <a:r>
              <a:rPr lang="es-MX" sz="1800"/>
              <a:t>Para diabetes positivo</a:t>
            </a:r>
          </a:p>
        </p:txBody>
      </p:sp>
    </p:spTree>
    <p:extLst>
      <p:ext uri="{BB962C8B-B14F-4D97-AF65-F5344CB8AC3E}">
        <p14:creationId xmlns:p14="http://schemas.microsoft.com/office/powerpoint/2010/main" val="239618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98" name="Rectangle 29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2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C62400D-F8DD-40B8-A6B7-2AC6286D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Indicador</a:t>
            </a:r>
            <a:endParaRPr lang="en-US" sz="54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12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6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18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D0560B4-0B53-4FE8-BA37-2D8208B2B70C}"/>
              </a:ext>
            </a:extLst>
          </p:cNvPr>
          <p:cNvGraphicFramePr>
            <a:graphicFrameLocks noGrp="1"/>
          </p:cNvGraphicFramePr>
          <p:nvPr/>
        </p:nvGraphicFramePr>
        <p:xfrm>
          <a:off x="1071285" y="2364800"/>
          <a:ext cx="10530165" cy="251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253">
                  <a:extLst>
                    <a:ext uri="{9D8B030D-6E8A-4147-A177-3AD203B41FA5}">
                      <a16:colId xmlns:a16="http://schemas.microsoft.com/office/drawing/2014/main" val="486612780"/>
                    </a:ext>
                  </a:extLst>
                </a:gridCol>
                <a:gridCol w="3230247">
                  <a:extLst>
                    <a:ext uri="{9D8B030D-6E8A-4147-A177-3AD203B41FA5}">
                      <a16:colId xmlns:a16="http://schemas.microsoft.com/office/drawing/2014/main" val="1644399585"/>
                    </a:ext>
                  </a:extLst>
                </a:gridCol>
                <a:gridCol w="3240665">
                  <a:extLst>
                    <a:ext uri="{9D8B030D-6E8A-4147-A177-3AD203B41FA5}">
                      <a16:colId xmlns:a16="http://schemas.microsoft.com/office/drawing/2014/main" val="6788126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Modelo</a:t>
                      </a:r>
                      <a:endParaRPr lang="es-CO" sz="3300" b="1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 err="1">
                          <a:effectLst/>
                        </a:rPr>
                        <a:t>Recall</a:t>
                      </a:r>
                      <a:r>
                        <a:rPr lang="es-ES" sz="3300" u="none" strike="noStrike">
                          <a:effectLst/>
                        </a:rPr>
                        <a:t> en test</a:t>
                      </a:r>
                      <a:endParaRPr lang="es-CO" sz="3300" b="1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u="none" strike="noStrike" err="1">
                          <a:effectLst/>
                        </a:rPr>
                        <a:t>Recall</a:t>
                      </a:r>
                      <a:r>
                        <a:rPr lang="es-CO" sz="3600" u="none" strike="noStrike">
                          <a:effectLst/>
                        </a:rPr>
                        <a:t> en </a:t>
                      </a:r>
                      <a:r>
                        <a:rPr lang="es-CO" sz="3600" u="none" strike="noStrike" err="1">
                          <a:effectLst/>
                        </a:rPr>
                        <a:t>train</a:t>
                      </a:r>
                      <a:r>
                        <a:rPr lang="es-CO" sz="3600" u="none" strike="noStrike">
                          <a:effectLst/>
                        </a:rPr>
                        <a:t> </a:t>
                      </a:r>
                      <a:endParaRPr lang="es-CO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/>
                </a:tc>
                <a:extLst>
                  <a:ext uri="{0D108BD9-81ED-4DB2-BD59-A6C34878D82A}">
                    <a16:rowId xmlns:a16="http://schemas.microsoft.com/office/drawing/2014/main" val="2809909447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KNN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0.69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u="none" strike="noStrike">
                          <a:effectLst/>
                        </a:rPr>
                        <a:t>0,98</a:t>
                      </a:r>
                      <a:endParaRPr lang="es-CO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ctr"/>
                </a:tc>
                <a:extLst>
                  <a:ext uri="{0D108BD9-81ED-4DB2-BD59-A6C34878D82A}">
                    <a16:rowId xmlns:a16="http://schemas.microsoft.com/office/drawing/2014/main" val="3980665638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Árbol de decisión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0.61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u="none" strike="noStrike">
                          <a:effectLst/>
                        </a:rPr>
                        <a:t>0,60</a:t>
                      </a:r>
                      <a:endParaRPr lang="es-CO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ctr"/>
                </a:tc>
                <a:extLst>
                  <a:ext uri="{0D108BD9-81ED-4DB2-BD59-A6C34878D82A}">
                    <a16:rowId xmlns:a16="http://schemas.microsoft.com/office/drawing/2014/main" val="3665013643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Regresión logística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0.76</a:t>
                      </a:r>
                      <a:endParaRPr lang="es-CO" sz="3300" b="0" i="0" u="none" strike="noStrike">
                        <a:solidFill>
                          <a:srgbClr val="2F5496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26194" marR="26194" marT="2619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u="none" strike="noStrike">
                          <a:effectLst/>
                        </a:rPr>
                        <a:t>0,75</a:t>
                      </a:r>
                      <a:endParaRPr lang="es-CO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ctr"/>
                </a:tc>
                <a:extLst>
                  <a:ext uri="{0D108BD9-81ED-4DB2-BD59-A6C34878D82A}">
                    <a16:rowId xmlns:a16="http://schemas.microsoft.com/office/drawing/2014/main" val="3733164560"/>
                  </a:ext>
                </a:extLst>
              </a:tr>
            </a:tbl>
          </a:graphicData>
        </a:graphic>
      </p:graphicFrame>
      <p:sp>
        <p:nvSpPr>
          <p:cNvPr id="277" name="Marcador de contenido 2">
            <a:extLst>
              <a:ext uri="{FF2B5EF4-FFF2-40B4-BE49-F238E27FC236}">
                <a16:creationId xmlns:a16="http://schemas.microsoft.com/office/drawing/2014/main" id="{5E7D57C7-C8AE-47B7-B05E-CD308E124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450" y="1503036"/>
            <a:ext cx="4810872" cy="727548"/>
          </a:xfrm>
        </p:spPr>
        <p:txBody>
          <a:bodyPr>
            <a:normAutofit/>
          </a:bodyPr>
          <a:lstStyle/>
          <a:p>
            <a:r>
              <a:rPr lang="es-MX" sz="1800"/>
              <a:t>Para diabetes positivo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D41242D-214E-40C8-A109-EBDCE237336D}"/>
              </a:ext>
            </a:extLst>
          </p:cNvPr>
          <p:cNvSpPr/>
          <p:nvPr/>
        </p:nvSpPr>
        <p:spPr>
          <a:xfrm>
            <a:off x="628968" y="4322341"/>
            <a:ext cx="11372010" cy="561252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A1DE81-BB45-4588-9E3F-D39723D211AC}"/>
              </a:ext>
            </a:extLst>
          </p:cNvPr>
          <p:cNvSpPr txBox="1"/>
          <p:nvPr/>
        </p:nvSpPr>
        <p:spPr>
          <a:xfrm>
            <a:off x="2930068" y="5704423"/>
            <a:ext cx="3870520" cy="64633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/>
              <a:t>Se escoge regresión logística como método de clasificación </a:t>
            </a:r>
          </a:p>
        </p:txBody>
      </p: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6BCBD5E4-1025-42D5-9F67-07602EC3BA8B}"/>
              </a:ext>
            </a:extLst>
          </p:cNvPr>
          <p:cNvCxnSpPr>
            <a:cxnSpLocks/>
            <a:stCxn id="4" idx="1"/>
            <a:endCxn id="8" idx="1"/>
          </p:cNvCxnSpPr>
          <p:nvPr/>
        </p:nvCxnSpPr>
        <p:spPr>
          <a:xfrm rot="10800000" flipH="1" flipV="1">
            <a:off x="628968" y="4602967"/>
            <a:ext cx="2301100" cy="1424622"/>
          </a:xfrm>
          <a:prstGeom prst="curvedConnector3">
            <a:avLst>
              <a:gd name="adj1" fmla="val -1241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77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E63FAEC-F3D1-45F2-B98B-E2EFD079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Conclusiones y recomendaciones</a:t>
            </a:r>
            <a:endParaRPr lang="es-CO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A78DC3D-04C2-4A55-82E9-4B6969906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717703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17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2F114-DCF7-4A79-A015-AAA455CA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77EA3-F2CE-4800-B501-97AC9E43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Introducción a Machine </a:t>
            </a:r>
            <a:r>
              <a:rPr lang="es-MX" dirty="0" err="1"/>
              <a:t>Learning</a:t>
            </a:r>
            <a:endParaRPr lang="es-MX" dirty="0"/>
          </a:p>
          <a:p>
            <a:r>
              <a:rPr lang="es-MX" dirty="0"/>
              <a:t> Objetivo del proyecto</a:t>
            </a:r>
          </a:p>
          <a:p>
            <a:r>
              <a:rPr lang="es-MX" dirty="0"/>
              <a:t> Perfilamiento de los datos</a:t>
            </a:r>
          </a:p>
          <a:p>
            <a:r>
              <a:rPr lang="es-MX" dirty="0"/>
              <a:t> Preprocesamiento y procesamiento de los datos</a:t>
            </a:r>
          </a:p>
          <a:p>
            <a:r>
              <a:rPr lang="es-MX" dirty="0"/>
              <a:t> Algoritmos utilizados </a:t>
            </a:r>
            <a:r>
              <a:rPr lang="es-MX"/>
              <a:t> e indicador  escogido</a:t>
            </a:r>
            <a:endParaRPr lang="es-MX" dirty="0"/>
          </a:p>
          <a:p>
            <a:r>
              <a:rPr lang="es-MX"/>
              <a:t> Algoritmo escogido</a:t>
            </a:r>
          </a:p>
          <a:p>
            <a:r>
              <a:rPr lang="es-MX" dirty="0"/>
              <a:t> Conclusiones y recomendaciones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80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8" name="Freeform: Shape 15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576789-77FC-4648-A53C-DAF4A123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</p:spPr>
        <p:txBody>
          <a:bodyPr>
            <a:normAutofit/>
          </a:bodyPr>
          <a:lstStyle/>
          <a:p>
            <a:r>
              <a:rPr lang="es-MX" dirty="0"/>
              <a:t>Introducción a Machine </a:t>
            </a:r>
            <a:r>
              <a:rPr lang="es-MX" dirty="0" err="1"/>
              <a:t>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01BC5-87C4-4B9B-B143-0140B0D5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</p:spPr>
        <p:txBody>
          <a:bodyPr>
            <a:normAutofit/>
          </a:bodyPr>
          <a:lstStyle/>
          <a:p>
            <a:r>
              <a:rPr lang="es-MX" sz="1800" dirty="0">
                <a:latin typeface="Avenir Next LT Pro (Cuerpo)"/>
              </a:rPr>
              <a:t> </a:t>
            </a:r>
            <a:r>
              <a:rPr lang="es-MX" sz="1800" b="0" i="0" dirty="0">
                <a:effectLst/>
                <a:latin typeface="Avenir Next LT Pro (Cuerpo)"/>
              </a:rPr>
              <a:t>Permite a un sistema aprender de los datos en lugar de aprender mediante la programación explícita.</a:t>
            </a:r>
          </a:p>
          <a:p>
            <a:r>
              <a:rPr lang="es-MX" sz="1800" b="0" i="0" dirty="0">
                <a:effectLst/>
                <a:latin typeface="Avenir Next LT Pro (Cuerpo)"/>
              </a:rPr>
              <a:t> Un modelo de ML es la salida de información que se genera cuando entrena su algoritmo de ML con datos.</a:t>
            </a:r>
          </a:p>
          <a:p>
            <a:r>
              <a:rPr lang="es-MX" sz="1800" dirty="0">
                <a:latin typeface="Avenir Next LT Pro (Cuerpo)"/>
              </a:rPr>
              <a:t> E</a:t>
            </a:r>
            <a:r>
              <a:rPr lang="es-MX" sz="1800" b="0" i="0" dirty="0">
                <a:effectLst/>
                <a:latin typeface="Avenir Next LT Pro (Cuerpo)"/>
              </a:rPr>
              <a:t>s posible aprovechar algoritmos y modelos para predecir resultados.</a:t>
            </a:r>
            <a:br>
              <a:rPr lang="es-MX" sz="1800" b="0" i="0" dirty="0">
                <a:effectLst/>
                <a:latin typeface="Avenir Next LT Pro (Cuerpo)"/>
              </a:rPr>
            </a:br>
            <a:br>
              <a:rPr lang="es-MX" sz="1800" b="0" i="0" dirty="0">
                <a:effectLst/>
                <a:latin typeface="Avenir Next LT Pro (Cuerpo)"/>
              </a:rPr>
            </a:br>
            <a:r>
              <a:rPr lang="es-MX" sz="1800" b="0" i="0" dirty="0">
                <a:effectLst/>
                <a:latin typeface="Avenir Next LT Pro (Cuerpo)"/>
              </a:rPr>
              <a:t>	</a:t>
            </a:r>
            <a:r>
              <a:rPr lang="es-MX" sz="1800" dirty="0">
                <a:latin typeface="Avenir Next LT Pro (Cuerpo)"/>
              </a:rPr>
              <a:t>			- IBM</a:t>
            </a:r>
            <a:endParaRPr lang="es-CO" sz="1800" dirty="0">
              <a:latin typeface="Avenir Next LT Pro (Cuerpo)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FD7B1F-A875-4819-8F12-97E51F811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884" r="21572" b="1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49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0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26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5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4" name="Rectangle 6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5" name="Top Left">
            <a:extLst>
              <a:ext uri="{FF2B5EF4-FFF2-40B4-BE49-F238E27FC236}">
                <a16:creationId xmlns:a16="http://schemas.microsoft.com/office/drawing/2014/main" id="{05E14710-B20D-424F-9465-E042797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857F0CF-E215-4235-B086-916830B9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36" name="Freeform: Shape 64">
              <a:extLst>
                <a:ext uri="{FF2B5EF4-FFF2-40B4-BE49-F238E27FC236}">
                  <a16:creationId xmlns:a16="http://schemas.microsoft.com/office/drawing/2014/main" id="{5E06EA72-1DD7-4343-9768-D1089D183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65">
              <a:extLst>
                <a:ext uri="{FF2B5EF4-FFF2-40B4-BE49-F238E27FC236}">
                  <a16:creationId xmlns:a16="http://schemas.microsoft.com/office/drawing/2014/main" id="{26465186-B0EF-4443-AA37-CD37F259E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66">
              <a:extLst>
                <a:ext uri="{FF2B5EF4-FFF2-40B4-BE49-F238E27FC236}">
                  <a16:creationId xmlns:a16="http://schemas.microsoft.com/office/drawing/2014/main" id="{235EA6BD-3484-4D72-8838-3DA17577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67">
              <a:extLst>
                <a:ext uri="{FF2B5EF4-FFF2-40B4-BE49-F238E27FC236}">
                  <a16:creationId xmlns:a16="http://schemas.microsoft.com/office/drawing/2014/main" id="{62088E30-E17C-40A3-876F-C79A7BDFE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68">
              <a:extLst>
                <a:ext uri="{FF2B5EF4-FFF2-40B4-BE49-F238E27FC236}">
                  <a16:creationId xmlns:a16="http://schemas.microsoft.com/office/drawing/2014/main" id="{7A3A6DD2-FE8F-4861-81EA-E1A5BB6B5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69">
              <a:extLst>
                <a:ext uri="{FF2B5EF4-FFF2-40B4-BE49-F238E27FC236}">
                  <a16:creationId xmlns:a16="http://schemas.microsoft.com/office/drawing/2014/main" id="{9E9FFAA5-21C1-4B65-9DA9-24DFCC45C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70">
              <a:extLst>
                <a:ext uri="{FF2B5EF4-FFF2-40B4-BE49-F238E27FC236}">
                  <a16:creationId xmlns:a16="http://schemas.microsoft.com/office/drawing/2014/main" id="{4FECE28E-7EEC-4B45-B573-BCAE111F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8A17C00-9CBB-425A-868D-2B7BF452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1664573"/>
          </a:xfrm>
        </p:spPr>
        <p:txBody>
          <a:bodyPr>
            <a:normAutofit/>
          </a:bodyPr>
          <a:lstStyle/>
          <a:p>
            <a:pPr algn="ctr"/>
            <a:r>
              <a:rPr lang="es-MX"/>
              <a:t>Objetivos del proyecto</a:t>
            </a:r>
            <a:endParaRPr lang="es-CO"/>
          </a:p>
        </p:txBody>
      </p:sp>
      <p:grpSp>
        <p:nvGrpSpPr>
          <p:cNvPr id="73" name="Bottom Right">
            <a:extLst>
              <a:ext uri="{FF2B5EF4-FFF2-40B4-BE49-F238E27FC236}">
                <a16:creationId xmlns:a16="http://schemas.microsoft.com/office/drawing/2014/main" id="{33E292A1-440C-41B6-AECE-499683C5C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3" name="Freeform: Shape 73">
              <a:extLst>
                <a:ext uri="{FF2B5EF4-FFF2-40B4-BE49-F238E27FC236}">
                  <a16:creationId xmlns:a16="http://schemas.microsoft.com/office/drawing/2014/main" id="{336D22F2-5BE5-4299-B3C4-06B3823F9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D126EE8D-7318-40DC-AE0F-120FD040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44" name="Freeform: Shape 76">
                <a:extLst>
                  <a:ext uri="{FF2B5EF4-FFF2-40B4-BE49-F238E27FC236}">
                    <a16:creationId xmlns:a16="http://schemas.microsoft.com/office/drawing/2014/main" id="{CBE7795C-A860-4C9B-BC23-1FBEDEBE5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77">
                <a:extLst>
                  <a:ext uri="{FF2B5EF4-FFF2-40B4-BE49-F238E27FC236}">
                    <a16:creationId xmlns:a16="http://schemas.microsoft.com/office/drawing/2014/main" id="{F569E8A3-064F-490D-A574-DE37DCF5DD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78">
                <a:extLst>
                  <a:ext uri="{FF2B5EF4-FFF2-40B4-BE49-F238E27FC236}">
                    <a16:creationId xmlns:a16="http://schemas.microsoft.com/office/drawing/2014/main" id="{1F5D334B-EA10-488A-ACEF-359FC7313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79">
                <a:extLst>
                  <a:ext uri="{FF2B5EF4-FFF2-40B4-BE49-F238E27FC236}">
                    <a16:creationId xmlns:a16="http://schemas.microsoft.com/office/drawing/2014/main" id="{671E9F15-20FF-466A-8976-CB9AEDC36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80">
                <a:extLst>
                  <a:ext uri="{FF2B5EF4-FFF2-40B4-BE49-F238E27FC236}">
                    <a16:creationId xmlns:a16="http://schemas.microsoft.com/office/drawing/2014/main" id="{3F6396EF-4FA3-4C64-A4AB-AAFD6804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81">
                <a:extLst>
                  <a:ext uri="{FF2B5EF4-FFF2-40B4-BE49-F238E27FC236}">
                    <a16:creationId xmlns:a16="http://schemas.microsoft.com/office/drawing/2014/main" id="{97498B4E-B548-4846-A943-8C077647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82">
                <a:extLst>
                  <a:ext uri="{FF2B5EF4-FFF2-40B4-BE49-F238E27FC236}">
                    <a16:creationId xmlns:a16="http://schemas.microsoft.com/office/drawing/2014/main" id="{15E991F3-4EDE-4EF1-A611-12F3BCB02A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2FCF0CC-5B63-496D-B9A8-AF0233757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0F4EB-3F29-489F-99EC-7DADD35D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4" y="2384474"/>
            <a:ext cx="9987523" cy="3728613"/>
          </a:xfrm>
        </p:spPr>
        <p:txBody>
          <a:bodyPr>
            <a:normAutofit/>
          </a:bodyPr>
          <a:lstStyle/>
          <a:p>
            <a:r>
              <a:rPr lang="es-MX" sz="1800"/>
              <a:t> Optimizar y reducir los tiempos del proceso de análisis de resultados de laboratorio y detección de diabetes.</a:t>
            </a:r>
          </a:p>
          <a:p>
            <a:r>
              <a:rPr lang="es-MX" sz="1800"/>
              <a:t> Mejorar el tiempo de atención a los pacientes, afectado por las demoras de confirmación y diagnóstico.</a:t>
            </a:r>
          </a:p>
          <a:p>
            <a:r>
              <a:rPr lang="es-MX" sz="1800"/>
              <a:t> Generar una ventaja competitiva frente a otras entidades de salud.</a:t>
            </a:r>
            <a:endParaRPr lang="es-CO" sz="1800"/>
          </a:p>
          <a:p>
            <a:r>
              <a:rPr lang="es-CO" sz="1800"/>
              <a:t> Afianzar los conocimientos de SaludAlpes en áreas de ML </a:t>
            </a:r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311349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45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48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82" name="Freeform: Shape 59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3" name="Freeform: Shape 62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63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64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65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66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67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68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0" name="Freeform: Shape 61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A5B3C1-0D15-49BA-9523-F4F8E172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2946490"/>
            <a:ext cx="10191942" cy="3173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Proceso realizado</a:t>
            </a:r>
          </a:p>
        </p:txBody>
      </p:sp>
      <p:grpSp>
        <p:nvGrpSpPr>
          <p:cNvPr id="29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557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ior, agua, tabla, par&#10;&#10;Descripción generada automáticamente">
            <a:extLst>
              <a:ext uri="{FF2B5EF4-FFF2-40B4-BE49-F238E27FC236}">
                <a16:creationId xmlns:a16="http://schemas.microsoft.com/office/drawing/2014/main" id="{ADEBD911-7248-4A10-9E95-C467C8EC4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559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7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2743237-C71E-4B78-95FA-EDF83DF7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Perfilamiento de los datos</a:t>
            </a:r>
            <a:endParaRPr lang="es-CO">
              <a:solidFill>
                <a:srgbClr val="FFFFFF"/>
              </a:solidFill>
            </a:endParaRPr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7919A-0516-42FC-A938-98F4E519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s-MX" sz="1800">
                <a:solidFill>
                  <a:srgbClr val="FFFFFF"/>
                </a:solidFill>
              </a:rPr>
              <a:t> </a:t>
            </a:r>
            <a:r>
              <a:rPr lang="es-MX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 en analizar los datos para identificar posibles problemas o inconsistencias y verificar si cumplen las condiciones para ser útiles</a:t>
            </a:r>
            <a:endParaRPr lang="es-CO" sz="1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4998EE0-58CF-4C60-A87F-C514968658DD}"/>
              </a:ext>
            </a:extLst>
          </p:cNvPr>
          <p:cNvSpPr txBox="1"/>
          <p:nvPr/>
        </p:nvSpPr>
        <p:spPr>
          <a:xfrm>
            <a:off x="9526044" y="6656569"/>
            <a:ext cx="26629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CO" sz="700">
                <a:solidFill>
                  <a:srgbClr val="FFFFFF"/>
                </a:solidFill>
                <a:hlinkClick r:id="rId3" tooltip="https://www.students4bestevidence.net/blog/2015/07/14/data-analysis-method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CO" sz="700">
                <a:solidFill>
                  <a:srgbClr val="FFFFFF"/>
                </a:solidFill>
              </a:rPr>
              <a:t> de Autor desconocido está bajo licencia </a:t>
            </a:r>
            <a:r>
              <a:rPr lang="es-CO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s-CO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7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18CB75-E1F0-4643-90BC-BB56C43E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s-MX" dirty="0"/>
              <a:t>Perfilamiento de los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1B780-7E56-4804-97A4-E70AF3F8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r>
              <a:rPr lang="es-MX" sz="1800"/>
              <a:t> La información más importante extraída de los datos proveídos por SaludAlpes es:</a:t>
            </a:r>
            <a:endParaRPr lang="es-CO" sz="180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6EE8609-CD80-4534-9AF9-98ADE8281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47038"/>
              </p:ext>
            </p:extLst>
          </p:nvPr>
        </p:nvGraphicFramePr>
        <p:xfrm>
          <a:off x="5602903" y="1026794"/>
          <a:ext cx="6387191" cy="479916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976768">
                  <a:extLst>
                    <a:ext uri="{9D8B030D-6E8A-4147-A177-3AD203B41FA5}">
                      <a16:colId xmlns:a16="http://schemas.microsoft.com/office/drawing/2014/main" val="2896859035"/>
                    </a:ext>
                  </a:extLst>
                </a:gridCol>
                <a:gridCol w="1410423">
                  <a:extLst>
                    <a:ext uri="{9D8B030D-6E8A-4147-A177-3AD203B41FA5}">
                      <a16:colId xmlns:a16="http://schemas.microsoft.com/office/drawing/2014/main" val="1798327042"/>
                    </a:ext>
                  </a:extLst>
                </a:gridCol>
              </a:tblGrid>
              <a:tr h="778979">
                <a:tc>
                  <a:txBody>
                    <a:bodyPr/>
                    <a:lstStyle/>
                    <a:p>
                      <a:r>
                        <a:rPr lang="es-MX" sz="2900" b="1" cap="none" spc="0">
                          <a:solidFill>
                            <a:schemeClr val="tx1"/>
                          </a:solidFill>
                        </a:rPr>
                        <a:t>Medida</a:t>
                      </a:r>
                      <a:endParaRPr lang="es-CO" sz="2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900" b="1" cap="none" spc="0">
                          <a:solidFill>
                            <a:schemeClr val="tx1"/>
                          </a:solidFill>
                        </a:rPr>
                        <a:t>Valor</a:t>
                      </a:r>
                      <a:endParaRPr lang="es-CO" sz="2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5769"/>
                  </a:ext>
                </a:extLst>
              </a:tr>
              <a:tr h="670031"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Cantidad de datos</a:t>
                      </a:r>
                      <a:endParaRPr lang="es-CO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100 mil</a:t>
                      </a:r>
                      <a:endParaRPr lang="es-CO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699614"/>
                  </a:ext>
                </a:extLst>
              </a:tr>
              <a:tr h="670031"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Número de variables</a:t>
                      </a:r>
                      <a:endParaRPr lang="es-CO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s-CO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668329"/>
                  </a:ext>
                </a:extLst>
              </a:tr>
              <a:tr h="670031"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Cantidad de campos vacíos y errores</a:t>
                      </a:r>
                    </a:p>
                  </a:txBody>
                  <a:tcPr marL="114395" marR="163422" marT="32684" marB="24513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es-CO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68131"/>
                  </a:ext>
                </a:extLst>
              </a:tr>
              <a:tr h="670031"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BMI promedio</a:t>
                      </a:r>
                    </a:p>
                  </a:txBody>
                  <a:tcPr marL="114395" marR="163422" marT="32684" marB="24513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28.32</a:t>
                      </a:r>
                      <a:endParaRPr lang="es-CO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08401"/>
                  </a:ext>
                </a:extLst>
              </a:tr>
              <a:tr h="670031">
                <a:tc>
                  <a:txBody>
                    <a:bodyPr/>
                    <a:lstStyle/>
                    <a:p>
                      <a:r>
                        <a:rPr lang="es-MX" sz="2100" cap="none" spc="0" err="1">
                          <a:solidFill>
                            <a:schemeClr val="tx1"/>
                          </a:solidFill>
                        </a:rPr>
                        <a:t>MenHlth</a:t>
                      </a:r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 promedio</a:t>
                      </a:r>
                    </a:p>
                  </a:txBody>
                  <a:tcPr marL="114395" marR="163422" marT="32684" marB="24513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es-CO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306927"/>
                  </a:ext>
                </a:extLst>
              </a:tr>
              <a:tr h="670031">
                <a:tc>
                  <a:txBody>
                    <a:bodyPr/>
                    <a:lstStyle/>
                    <a:p>
                      <a:r>
                        <a:rPr lang="es-MX" sz="2100" cap="none" spc="0" err="1">
                          <a:solidFill>
                            <a:schemeClr val="tx1"/>
                          </a:solidFill>
                        </a:rPr>
                        <a:t>PhysHlth</a:t>
                      </a:r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 promedio</a:t>
                      </a:r>
                    </a:p>
                  </a:txBody>
                  <a:tcPr marL="114395" marR="163422" marT="32684" marB="24513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100" cap="none" spc="0">
                          <a:solidFill>
                            <a:schemeClr val="tx1"/>
                          </a:solidFill>
                        </a:rPr>
                        <a:t>4.20</a:t>
                      </a:r>
                      <a:endParaRPr lang="es-CO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4395" marR="163422" marT="32684" marB="2451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04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57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BD044-4E43-4945-A4E0-15FEA9A2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Información demográfica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50BB69E-0510-47F5-ACFC-563C55B4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77" y="1878787"/>
            <a:ext cx="9154046" cy="44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2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885F5-B72E-4711-B948-39A18EA8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 de salud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2D9951-1855-4433-997B-37B3A0EF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585170"/>
            <a:ext cx="9906859" cy="49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5048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473</Words>
  <Application>Microsoft Office PowerPoint</Application>
  <PresentationFormat>Panorámica</PresentationFormat>
  <Paragraphs>94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Avenir Next LT Pro</vt:lpstr>
      <vt:lpstr>Avenir Next LT Pro (Cuerpo)</vt:lpstr>
      <vt:lpstr>AvenirNext LT Pro Medium</vt:lpstr>
      <vt:lpstr>Calibri</vt:lpstr>
      <vt:lpstr>Century Gothic</vt:lpstr>
      <vt:lpstr>Posterama</vt:lpstr>
      <vt:lpstr>Segoe UI Semilight</vt:lpstr>
      <vt:lpstr>ExploreVTI</vt:lpstr>
      <vt:lpstr>Diagnóstico de diabetes por medio de Machine Learning</vt:lpstr>
      <vt:lpstr>Agenda</vt:lpstr>
      <vt:lpstr>Introducción a Machine Learning</vt:lpstr>
      <vt:lpstr>Objetivos del proyecto</vt:lpstr>
      <vt:lpstr>Proceso realizado</vt:lpstr>
      <vt:lpstr>Perfilamiento de los datos</vt:lpstr>
      <vt:lpstr>Perfilamiento de los datos</vt:lpstr>
      <vt:lpstr>Información demográfica</vt:lpstr>
      <vt:lpstr>Datos de salud</vt:lpstr>
      <vt:lpstr>Datos de salud</vt:lpstr>
      <vt:lpstr>Datos de hábitos</vt:lpstr>
      <vt:lpstr>Preprocesamiento y procesamiento de los datos</vt:lpstr>
      <vt:lpstr>Algoritmos utilizados </vt:lpstr>
      <vt:lpstr>Indicador</vt:lpstr>
      <vt:lpstr>Indicador</vt:lpstr>
      <vt:lpstr>Conclusiones y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Diagnóstico de diabetes por medio de Machine Learning</dc:title>
  <dc:creator>Alvaro Daniel Plata Marquez</dc:creator>
  <cp:lastModifiedBy>Alvaro Daniel Plata Marquez</cp:lastModifiedBy>
  <cp:revision>2</cp:revision>
  <dcterms:created xsi:type="dcterms:W3CDTF">2022-02-20T21:44:01Z</dcterms:created>
  <dcterms:modified xsi:type="dcterms:W3CDTF">2022-02-21T02:46:43Z</dcterms:modified>
</cp:coreProperties>
</file>