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1" r:id="rId7"/>
    <p:sldId id="260" r:id="rId8"/>
    <p:sldId id="283" r:id="rId9"/>
    <p:sldId id="286" r:id="rId10"/>
    <p:sldId id="258" r:id="rId11"/>
    <p:sldId id="287" r:id="rId12"/>
    <p:sldId id="288" r:id="rId13"/>
    <p:sldId id="268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8/14/2022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</p:spPr>
        <p:txBody>
          <a:bodyPr anchor="b">
            <a:normAutofit/>
          </a:bodyPr>
          <a:lstStyle/>
          <a:p>
            <a:r>
              <a:rPr lang="en-US" dirty="0"/>
              <a:t>ChadaTech Sprint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Sofia Araos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542A23B-B0BC-586C-3072-D65A617E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749570"/>
            <a:ext cx="10945395" cy="1266346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effectLst/>
              </a:rPr>
              <a:t>Schwaber</a:t>
            </a:r>
            <a:r>
              <a:rPr lang="en-US" sz="2000" dirty="0">
                <a:effectLst/>
              </a:rPr>
              <a:t>, K., &amp; Sutherland, J. (2020). </a:t>
            </a:r>
            <a:r>
              <a:rPr lang="en-US" sz="2000" i="1" dirty="0">
                <a:effectLst/>
              </a:rPr>
              <a:t>The 2020 scrum GUIDETM</a:t>
            </a:r>
            <a:r>
              <a:rPr lang="en-US" sz="2000" dirty="0">
                <a:effectLst/>
              </a:rPr>
              <a:t>. Scrum Guide. 	Retrieved August 14, 2022, from https://scrumguides.org/scrum-guide.html#the-sprint 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or Waterfall?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6191351-5B05-E589-F58F-E2FE174E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/>
          <a:lstStyle/>
          <a:p>
            <a:r>
              <a:rPr lang="en-US" dirty="0"/>
              <a:t>How is Scrum different from Waterfall?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3B7C6"/>
                </a:solidFill>
              </a:rPr>
              <a:t>Scrum or Waterfall?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63B7C6"/>
                </a:solidFill>
              </a:rPr>
              <a:t>Scrum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63B7C6"/>
                </a:solidFill>
              </a:rPr>
              <a:t>Waterfall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/>
              <a:t>Scrum was made for complex work</a:t>
            </a:r>
          </a:p>
          <a:p>
            <a:pPr lvl="1"/>
            <a:r>
              <a:rPr lang="en-US" dirty="0"/>
              <a:t>Hence the agile manifesto</a:t>
            </a:r>
          </a:p>
          <a:p>
            <a:r>
              <a:rPr lang="en-US" dirty="0"/>
              <a:t>Made of Scrum Events</a:t>
            </a:r>
          </a:p>
          <a:p>
            <a:pPr lvl="1"/>
            <a:r>
              <a:rPr lang="en-US" dirty="0"/>
              <a:t>Sprint</a:t>
            </a:r>
          </a:p>
          <a:p>
            <a:pPr lvl="1"/>
            <a:r>
              <a:rPr lang="en-US" dirty="0"/>
              <a:t>Daily Meeting</a:t>
            </a:r>
          </a:p>
          <a:p>
            <a:pPr lvl="1"/>
            <a:r>
              <a:rPr lang="en-US" dirty="0"/>
              <a:t>Sprint Review</a:t>
            </a:r>
          </a:p>
          <a:p>
            <a:r>
              <a:rPr lang="en-US" dirty="0"/>
              <a:t>Composed of three roles</a:t>
            </a:r>
          </a:p>
          <a:p>
            <a:pPr lvl="1"/>
            <a:r>
              <a:rPr lang="en-US" dirty="0"/>
              <a:t>Product Owner</a:t>
            </a:r>
          </a:p>
          <a:p>
            <a:pPr lvl="1"/>
            <a:r>
              <a:rPr lang="en-US" dirty="0"/>
              <a:t>Scrum Master</a:t>
            </a:r>
          </a:p>
          <a:p>
            <a:pPr lvl="1"/>
            <a:r>
              <a:rPr lang="en-US" dirty="0"/>
              <a:t>Developers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Traditional</a:t>
            </a:r>
          </a:p>
          <a:p>
            <a:pPr lvl="1"/>
            <a:r>
              <a:rPr lang="en-US" dirty="0"/>
              <a:t>Rigid</a:t>
            </a:r>
          </a:p>
          <a:p>
            <a:r>
              <a:rPr lang="en-US" dirty="0"/>
              <a:t>Five Phases</a:t>
            </a:r>
          </a:p>
          <a:p>
            <a:pPr lvl="1"/>
            <a:r>
              <a:rPr lang="en-US" dirty="0"/>
              <a:t>Documentation before entering each phase</a:t>
            </a:r>
          </a:p>
          <a:p>
            <a:pPr lvl="1"/>
            <a:r>
              <a:rPr lang="en-US" dirty="0"/>
              <a:t>Sequential</a:t>
            </a:r>
          </a:p>
          <a:p>
            <a:r>
              <a:rPr lang="en-US" dirty="0"/>
              <a:t>Roles are not collaborative</a:t>
            </a:r>
          </a:p>
          <a:p>
            <a:pPr lvl="1"/>
            <a:r>
              <a:rPr lang="en-US" dirty="0"/>
              <a:t>Designers don’t implement</a:t>
            </a:r>
          </a:p>
          <a:p>
            <a:pPr lvl="1"/>
            <a:r>
              <a:rPr lang="en-US" dirty="0"/>
              <a:t>Developers don’t design</a:t>
            </a:r>
          </a:p>
          <a:p>
            <a:r>
              <a:rPr lang="en-US" dirty="0"/>
              <a:t>Plan-Driven</a:t>
            </a:r>
          </a:p>
          <a:p>
            <a:pPr lvl="1"/>
            <a:r>
              <a:rPr lang="en-US" dirty="0"/>
              <a:t>Great for projects with detailed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>
            <a:normAutofit/>
          </a:bodyPr>
          <a:lstStyle/>
          <a:p>
            <a:r>
              <a:rPr lang="en-US" dirty="0"/>
              <a:t>The three roles of Scrum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</p:spPr>
        <p:txBody>
          <a:bodyPr anchor="b">
            <a:normAutofit/>
          </a:bodyPr>
          <a:lstStyle/>
          <a:p>
            <a:r>
              <a:rPr lang="en-US" dirty="0"/>
              <a:t>Scrum Roles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3B7C6"/>
                </a:solidFill>
              </a:rPr>
              <a:t>Scrum Roles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1459832"/>
            <a:ext cx="3293306" cy="4243301"/>
          </a:xfrm>
        </p:spPr>
        <p:txBody>
          <a:bodyPr/>
          <a:lstStyle/>
          <a:p>
            <a:r>
              <a:rPr lang="en-US" sz="1800" dirty="0">
                <a:solidFill>
                  <a:srgbClr val="63B7C6"/>
                </a:solidFill>
              </a:rPr>
              <a:t>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Broad range of skills and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the Sprint and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Adapt to the Sprint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a Definition of Done</a:t>
            </a:r>
          </a:p>
          <a:p>
            <a:pPr marL="857250" lvl="1" indent="-171450"/>
            <a:r>
              <a:rPr lang="en-US" sz="1200" dirty="0"/>
              <a:t>Created with help from the Scrum Master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1459832"/>
            <a:ext cx="3293306" cy="4243301"/>
          </a:xfrm>
        </p:spPr>
        <p:txBody>
          <a:bodyPr/>
          <a:lstStyle/>
          <a:p>
            <a:r>
              <a:rPr lang="en-US" sz="1800" dirty="0">
                <a:solidFill>
                  <a:srgbClr val="63B7C6"/>
                </a:solidFill>
              </a:rPr>
              <a:t>Product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the value of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Accountable for the 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 the Product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Communicate the Backlog items</a:t>
            </a:r>
          </a:p>
          <a:p>
            <a:pPr marL="971550" lvl="1" indent="-285750"/>
            <a:r>
              <a:rPr lang="en-US" sz="1200" dirty="0"/>
              <a:t>Order them with priority and amount of work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Backlog is transparent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1459832"/>
            <a:ext cx="3293306" cy="4243301"/>
          </a:xfrm>
        </p:spPr>
        <p:txBody>
          <a:bodyPr/>
          <a:lstStyle/>
          <a:p>
            <a:r>
              <a:rPr lang="en-US" sz="1800" dirty="0">
                <a:solidFill>
                  <a:srgbClr val="63B7C6"/>
                </a:solidFill>
              </a:rPr>
              <a:t>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Establishes Scrum</a:t>
            </a:r>
          </a:p>
          <a:p>
            <a:pPr marL="971550" lvl="1" indent="-285750"/>
            <a:r>
              <a:rPr lang="en-US" sz="1200" dirty="0"/>
              <a:t>Scrum Events</a:t>
            </a:r>
          </a:p>
          <a:p>
            <a:pPr marL="971550" lvl="1" indent="-285750"/>
            <a:r>
              <a:rPr lang="en-US" sz="1200" dirty="0"/>
              <a:t>Rules of Communication</a:t>
            </a:r>
          </a:p>
          <a:p>
            <a:pPr marL="971550" lvl="1" indent="-285750"/>
            <a:r>
              <a:rPr lang="en-US" sz="1200" dirty="0"/>
              <a:t>Enable the Scrum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Helps with removing impediments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Coaches the team with self-management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Helps with effective Product Goal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True Leader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>
            <a:normAutofit/>
          </a:bodyPr>
          <a:lstStyle/>
          <a:p>
            <a:r>
              <a:rPr lang="en-US" dirty="0"/>
              <a:t>How would our approach change with Waterfall?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</p:spPr>
        <p:txBody>
          <a:bodyPr anchor="b">
            <a:normAutofit/>
          </a:bodyPr>
          <a:lstStyle/>
          <a:p>
            <a:r>
              <a:rPr lang="en-US" dirty="0"/>
              <a:t>Waterfall</a:t>
            </a:r>
          </a:p>
        </p:txBody>
      </p:sp>
    </p:spTree>
    <p:extLst>
      <p:ext uri="{BB962C8B-B14F-4D97-AF65-F5344CB8AC3E}">
        <p14:creationId xmlns:p14="http://schemas.microsoft.com/office/powerpoint/2010/main" val="43659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3B7C6"/>
                </a:solidFill>
              </a:rPr>
              <a:t>Waterfall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If we used Waterfall for this pilot instead of Scrum-agile we would:</a:t>
            </a:r>
          </a:p>
          <a:p>
            <a:r>
              <a:rPr lang="en-US" sz="2000" dirty="0"/>
              <a:t>Have issues with change of direction</a:t>
            </a:r>
          </a:p>
          <a:p>
            <a:r>
              <a:rPr lang="en-US" sz="2000" dirty="0"/>
              <a:t>Not have a collaborative team</a:t>
            </a:r>
          </a:p>
          <a:p>
            <a:r>
              <a:rPr lang="en-US" sz="2000" dirty="0"/>
              <a:t>No clear line of responsibilities</a:t>
            </a:r>
          </a:p>
          <a:p>
            <a:r>
              <a:rPr lang="en-US" sz="2000" dirty="0"/>
              <a:t>Disjointed team</a:t>
            </a:r>
          </a:p>
          <a:p>
            <a:r>
              <a:rPr lang="en-US" sz="2000" dirty="0"/>
              <a:t>Uneven Workload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Phases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Agile implement the SDLC phases?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1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1265-4DE4-4C6C-DD87-C494A78F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3B7C6"/>
                </a:solidFill>
              </a:rPr>
              <a:t>Agile and SDLC Phases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C2AC85-D1F5-86D7-00FE-8C66A149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1E6E3-3435-20EA-DB1D-5E6B90D6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Agile adheres to SDLC Phases</a:t>
            </a:r>
          </a:p>
          <a:p>
            <a:r>
              <a:rPr lang="en-US" sz="2000" dirty="0"/>
              <a:t>Stakeholders determine the resources and owner assesses risks (Requirements)</a:t>
            </a:r>
          </a:p>
          <a:p>
            <a:r>
              <a:rPr lang="en-US" sz="2000" dirty="0"/>
              <a:t>Team discusses the sequence of work with Product Owner (Design)</a:t>
            </a:r>
          </a:p>
          <a:p>
            <a:r>
              <a:rPr lang="en-US" sz="2000" dirty="0"/>
              <a:t>Team develops the product through sprints (Development)</a:t>
            </a:r>
          </a:p>
          <a:p>
            <a:pPr lvl="1"/>
            <a:r>
              <a:rPr lang="en-US" sz="1600" dirty="0"/>
              <a:t>Testing is done in each sprint</a:t>
            </a:r>
          </a:p>
          <a:p>
            <a:r>
              <a:rPr lang="en-US" sz="2000" dirty="0"/>
              <a:t>Product is available to users (Integration)</a:t>
            </a:r>
          </a:p>
          <a:p>
            <a:r>
              <a:rPr lang="en-US" sz="2000" dirty="0"/>
              <a:t>Product is fully deployed and maintained (Deployment and Maintenance)</a:t>
            </a:r>
          </a:p>
          <a:p>
            <a:r>
              <a:rPr lang="en-US" sz="2000" dirty="0"/>
              <a:t>The Work is </a:t>
            </a:r>
            <a:r>
              <a:rPr lang="en-US" sz="2000"/>
              <a:t>reviewed in full (Review)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792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34</TotalTime>
  <Words>356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Wingdings</vt:lpstr>
      <vt:lpstr>Office Theme</vt:lpstr>
      <vt:lpstr>ChadaTech Sprint</vt:lpstr>
      <vt:lpstr>Scrum or Waterfall?</vt:lpstr>
      <vt:lpstr>Scrum or Waterfall?</vt:lpstr>
      <vt:lpstr>Scrum Roles</vt:lpstr>
      <vt:lpstr>Scrum Roles</vt:lpstr>
      <vt:lpstr>Waterfall</vt:lpstr>
      <vt:lpstr>Waterfall</vt:lpstr>
      <vt:lpstr>SDLC Phases</vt:lpstr>
      <vt:lpstr>Agile and SDLC Phases</vt:lpstr>
      <vt:lpstr>The End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cp:revision>2</cp:revision>
  <dcterms:created xsi:type="dcterms:W3CDTF">2022-08-14T17:53:38Z</dcterms:created>
  <dcterms:modified xsi:type="dcterms:W3CDTF">2022-08-14T18:28:36Z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