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4" r:id="rId7"/>
    <p:sldId id="260" r:id="rId8"/>
    <p:sldId id="262" r:id="rId9"/>
    <p:sldId id="265" r:id="rId10"/>
    <p:sldId id="261" r:id="rId11"/>
    <p:sldId id="263"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2" d="100"/>
          <a:sy n="62" d="100"/>
        </p:scale>
        <p:origin x="-36" y="10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5/30/2019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71512" y="723899"/>
            <a:ext cx="8001000" cy="2971801"/>
          </a:xfrm>
        </p:spPr>
        <p:txBody>
          <a:bodyPr/>
          <a:lstStyle/>
          <a:p>
            <a:r>
              <a:rPr lang="es-GT" dirty="0" smtClean="0">
                <a:solidFill>
                  <a:schemeClr val="bg1"/>
                </a:solidFill>
                <a:latin typeface="Adobe Garamond Pro Bold" panose="02020702060506020403" pitchFamily="18" charset="0"/>
              </a:rPr>
              <a:t>Aplicaciones hibridas y sitios web:</a:t>
            </a:r>
            <a:endParaRPr lang="es-GT" dirty="0">
              <a:solidFill>
                <a:schemeClr val="bg1"/>
              </a:solidFill>
              <a:latin typeface="Adobe Garamond Pro Bold" panose="02020702060506020403" pitchFamily="18" charset="0"/>
            </a:endParaRPr>
          </a:p>
        </p:txBody>
      </p:sp>
    </p:spTree>
    <p:extLst>
      <p:ext uri="{BB962C8B-B14F-4D97-AF65-F5344CB8AC3E}">
        <p14:creationId xmlns:p14="http://schemas.microsoft.com/office/powerpoint/2010/main" val="281559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08199" y="5215752"/>
            <a:ext cx="8534400" cy="1507067"/>
          </a:xfrm>
        </p:spPr>
        <p:txBody>
          <a:bodyPr/>
          <a:lstStyle/>
          <a:p>
            <a:r>
              <a:rPr lang="en-US" dirty="0" smtClean="0">
                <a:solidFill>
                  <a:schemeClr val="bg1"/>
                </a:solidFill>
              </a:rPr>
              <a:t>?que son los sitios web?</a:t>
            </a:r>
            <a:endParaRPr lang="es-GT" dirty="0">
              <a:solidFill>
                <a:schemeClr val="bg1"/>
              </a:solidFill>
            </a:endParaRPr>
          </a:p>
        </p:txBody>
      </p:sp>
      <p:sp>
        <p:nvSpPr>
          <p:cNvPr id="3" name="Marcador de contenido 2"/>
          <p:cNvSpPr>
            <a:spLocks noGrp="1"/>
          </p:cNvSpPr>
          <p:nvPr>
            <p:ph idx="1"/>
          </p:nvPr>
        </p:nvSpPr>
        <p:spPr>
          <a:xfrm>
            <a:off x="653215" y="949271"/>
            <a:ext cx="8534400" cy="3615267"/>
          </a:xfrm>
        </p:spPr>
        <p:txBody>
          <a:bodyPr>
            <a:noAutofit/>
          </a:bodyPr>
          <a:lstStyle/>
          <a:p>
            <a:r>
              <a:rPr lang="es-GT" sz="1800" dirty="0">
                <a:solidFill>
                  <a:schemeClr val="bg1"/>
                </a:solidFill>
              </a:rPr>
              <a:t>Un sitio web,1​ portal,2​ o cibersitio, es una colección de páginas web relacionadas y comunes a un dominio de internet o subdominio en la World Wide Web dentro de Internet.3​4</a:t>
            </a:r>
            <a:r>
              <a:rPr lang="es-GT" sz="1800" dirty="0" smtClean="0">
                <a:solidFill>
                  <a:schemeClr val="bg1"/>
                </a:solidFill>
              </a:rPr>
              <a:t>​</a:t>
            </a:r>
            <a:endParaRPr lang="es-GT" sz="1800" dirty="0">
              <a:solidFill>
                <a:schemeClr val="bg1"/>
              </a:solidFill>
            </a:endParaRPr>
          </a:p>
          <a:p>
            <a:r>
              <a:rPr lang="es-GT" sz="1800" dirty="0">
                <a:solidFill>
                  <a:schemeClr val="bg1"/>
                </a:solidFill>
              </a:rPr>
              <a:t>Todos los sitios web públicamente accesibles constituyen una gigantesca World Wide Web de información; y un gigantesco entramado de recursos de alcance mundial</a:t>
            </a:r>
            <a:r>
              <a:rPr lang="es-GT" sz="1800" dirty="0" smtClean="0">
                <a:solidFill>
                  <a:schemeClr val="bg1"/>
                </a:solidFill>
              </a:rPr>
              <a:t>.</a:t>
            </a:r>
            <a:endParaRPr lang="es-GT" sz="1800" dirty="0">
              <a:solidFill>
                <a:schemeClr val="bg1"/>
              </a:solidFill>
            </a:endParaRPr>
          </a:p>
          <a:p>
            <a:r>
              <a:rPr lang="es-GT" sz="1800" dirty="0">
                <a:solidFill>
                  <a:schemeClr val="bg1"/>
                </a:solidFill>
              </a:rPr>
              <a:t>A las páginas de un sitio web se accede frecuentemente a través de un URL raíz común llamado portada, que normalmente reside en el mismo servidor físico. Los URL organizan las páginas en una jerarquía, aunque los hiperenlaces entre ellas controlan más particularmente cómo el lector percibe la estructura general y cómo el tráfico web fluye entre las diferentes partes de los sitios</a:t>
            </a:r>
            <a:r>
              <a:rPr lang="es-GT" sz="1800" dirty="0" smtClean="0">
                <a:solidFill>
                  <a:schemeClr val="bg1"/>
                </a:solidFill>
              </a:rPr>
              <a:t>.</a:t>
            </a:r>
            <a:endParaRPr lang="es-GT" sz="1800" dirty="0">
              <a:solidFill>
                <a:schemeClr val="bg1"/>
              </a:solidFill>
            </a:endParaRPr>
          </a:p>
          <a:p>
            <a:r>
              <a:rPr lang="es-GT" sz="1800" dirty="0">
                <a:solidFill>
                  <a:schemeClr val="bg1"/>
                </a:solidFill>
              </a:rPr>
              <a:t>Algunos sitios web requieren una subscripción para acceder a algunos o todos sus contenidos. Ejemplos de sitios con subscripción incluyen algunos sitios de noticias, sitios de juegos, foros, servicios de correo electrónico basados en web, sitios que proporcionan datos de bolsa de valores e información económica en tiempo real, etc.</a:t>
            </a:r>
          </a:p>
        </p:txBody>
      </p:sp>
      <p:pic>
        <p:nvPicPr>
          <p:cNvPr id="4" name="Imagen 3"/>
          <p:cNvPicPr>
            <a:picLocks noChangeAspect="1"/>
          </p:cNvPicPr>
          <p:nvPr/>
        </p:nvPicPr>
        <p:blipFill>
          <a:blip r:embed="rId2"/>
          <a:stretch>
            <a:fillRect/>
          </a:stretch>
        </p:blipFill>
        <p:spPr>
          <a:xfrm>
            <a:off x="9187615" y="298057"/>
            <a:ext cx="2753828" cy="1926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055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0192" y="1379349"/>
            <a:ext cx="8534400" cy="4084091"/>
          </a:xfrm>
        </p:spPr>
        <p:txBody>
          <a:bodyPr>
            <a:noAutofit/>
          </a:bodyPr>
          <a:lstStyle/>
          <a:p>
            <a:r>
              <a:rPr lang="es-GT" dirty="0">
                <a:solidFill>
                  <a:schemeClr val="bg1"/>
                </a:solidFill>
              </a:rPr>
              <a:t>Un sitio web es el conjunto de archivos electrónicos y páginas web referentes a un tema en particular, que incluye una página inicial de bienvenida, generalmente denominada home page, con un nombre de dominio y dirección en Internet específicos. Un sitio web es un gran espacio documental organizado que la mayoría de las veces está típicamente dedicado a algún tema particular o propósito específico. Cualquier sitio web puede contener hiperenlaces a cualquier otro sitio web, de manera que la distinción entre sitios individuales, percibido por el usuario, puede ser a veces borrosa.</a:t>
            </a:r>
          </a:p>
          <a:p>
            <a:r>
              <a:rPr lang="es-GT" dirty="0">
                <a:solidFill>
                  <a:schemeClr val="bg1"/>
                </a:solidFill>
              </a:rPr>
              <a:t>No debemos confundir sitio web con </a:t>
            </a:r>
            <a:r>
              <a:rPr lang="es-GT" dirty="0" smtClean="0">
                <a:solidFill>
                  <a:schemeClr val="bg1"/>
                </a:solidFill>
              </a:rPr>
              <a:t>página web</a:t>
            </a:r>
            <a:r>
              <a:rPr lang="es-GT" dirty="0">
                <a:solidFill>
                  <a:schemeClr val="bg1"/>
                </a:solidFill>
              </a:rPr>
              <a:t>; esta última es solo un archivo HTML, una unidad HTML, que forma parte de algún sitio web. Al ingresar una dirección web, como por ejemplo www.wikipedia.org, siempre se está haciendo referencia a un sitio web, el que tiene una página HTML inicial, que es generalmente la primera que se visualiza. La búsqueda en Internet se realiza asociando el DNS ingresado con la dirección IP del servidor que contiene el sitio web en el cual está la página HTML buscada.</a:t>
            </a:r>
          </a:p>
          <a:p>
            <a:endParaRPr lang="es-GT" dirty="0"/>
          </a:p>
        </p:txBody>
      </p:sp>
    </p:spTree>
    <p:extLst>
      <p:ext uri="{BB962C8B-B14F-4D97-AF65-F5344CB8AC3E}">
        <p14:creationId xmlns:p14="http://schemas.microsoft.com/office/powerpoint/2010/main" val="86718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76146" y="4688810"/>
            <a:ext cx="8534400" cy="1507067"/>
          </a:xfrm>
        </p:spPr>
        <p:txBody>
          <a:bodyPr/>
          <a:lstStyle/>
          <a:p>
            <a:r>
              <a:rPr lang="en-US" dirty="0" smtClean="0">
                <a:solidFill>
                  <a:schemeClr val="bg1"/>
                </a:solidFill>
              </a:rPr>
              <a:t>?en que estan escritos los sitios web?</a:t>
            </a:r>
            <a:endParaRPr lang="es-GT" dirty="0">
              <a:solidFill>
                <a:schemeClr val="bg1"/>
              </a:solidFill>
            </a:endParaRPr>
          </a:p>
        </p:txBody>
      </p:sp>
      <p:sp>
        <p:nvSpPr>
          <p:cNvPr id="3" name="Marcador de contenido 2"/>
          <p:cNvSpPr>
            <a:spLocks noGrp="1"/>
          </p:cNvSpPr>
          <p:nvPr>
            <p:ph idx="1"/>
          </p:nvPr>
        </p:nvSpPr>
        <p:spPr/>
        <p:txBody>
          <a:bodyPr>
            <a:normAutofit/>
          </a:bodyPr>
          <a:lstStyle/>
          <a:p>
            <a:r>
              <a:rPr lang="es-GT" sz="2400" dirty="0">
                <a:solidFill>
                  <a:schemeClr val="bg1"/>
                </a:solidFill>
              </a:rPr>
              <a:t>Los sitios web están escritos en código HTML (Hyper Text </a:t>
            </a:r>
            <a:r>
              <a:rPr lang="es-GT" sz="2400" dirty="0" smtClean="0">
                <a:solidFill>
                  <a:schemeClr val="bg1"/>
                </a:solidFill>
              </a:rPr>
              <a:t>Mark </a:t>
            </a:r>
            <a:r>
              <a:rPr lang="es-GT" sz="2400" dirty="0">
                <a:solidFill>
                  <a:schemeClr val="bg1"/>
                </a:solidFill>
              </a:rPr>
              <a:t>Language), o dinámicamente convertidos a este, y se acceden aplicando un software conveniente llamado navegador web, también conocido como un cliente HTTP. Los sitios web pueden ser visualizados o accedidos desde un amplio abanico de dispositivos con conexión a Internet, como computadoras personales, portátiles, PDAs, y teléfonos móviles.</a:t>
            </a:r>
          </a:p>
        </p:txBody>
      </p:sp>
      <p:pic>
        <p:nvPicPr>
          <p:cNvPr id="4" name="Imagen 3"/>
          <p:cNvPicPr>
            <a:picLocks noChangeAspect="1"/>
          </p:cNvPicPr>
          <p:nvPr/>
        </p:nvPicPr>
        <p:blipFill>
          <a:blip r:embed="rId2"/>
          <a:stretch>
            <a:fillRect/>
          </a:stretch>
        </p:blipFill>
        <p:spPr>
          <a:xfrm>
            <a:off x="8635580" y="4897466"/>
            <a:ext cx="3254236" cy="15057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1526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4212" y="5873858"/>
            <a:ext cx="7793361" cy="817965"/>
          </a:xfrm>
        </p:spPr>
        <p:txBody>
          <a:bodyPr/>
          <a:lstStyle/>
          <a:p>
            <a:r>
              <a:rPr lang="es-GT" dirty="0" smtClean="0">
                <a:solidFill>
                  <a:schemeClr val="bg1"/>
                </a:solidFill>
              </a:rPr>
              <a:t>Ventajas de los sitios web…</a:t>
            </a:r>
            <a:endParaRPr lang="es-GT" dirty="0">
              <a:solidFill>
                <a:schemeClr val="bg1"/>
              </a:solidFill>
            </a:endParaRPr>
          </a:p>
        </p:txBody>
      </p:sp>
      <p:sp>
        <p:nvSpPr>
          <p:cNvPr id="3" name="Marcador de contenido 2"/>
          <p:cNvSpPr>
            <a:spLocks noGrp="1"/>
          </p:cNvSpPr>
          <p:nvPr>
            <p:ph idx="1"/>
          </p:nvPr>
        </p:nvSpPr>
        <p:spPr>
          <a:xfrm>
            <a:off x="684212" y="1166247"/>
            <a:ext cx="8534400" cy="3615267"/>
          </a:xfrm>
        </p:spPr>
        <p:txBody>
          <a:bodyPr>
            <a:noAutofit/>
          </a:bodyPr>
          <a:lstStyle/>
          <a:p>
            <a:r>
              <a:rPr lang="es-GT" dirty="0">
                <a:solidFill>
                  <a:schemeClr val="bg1"/>
                </a:solidFill>
              </a:rPr>
              <a:t>Las páginas o sitios web tienen la ventaja primordial de que cualquier persona de todo el mundo puede subir opiniones sobre temáticas. También puede colocar información valiosa sobre algo que investigó y así la página web se haría famosa. También, es posible colocar información histórica sobre algo que se supo pero que nadie lo develó entonces así se daría a conocer.</a:t>
            </a:r>
          </a:p>
          <a:p>
            <a:r>
              <a:rPr lang="es-GT" dirty="0">
                <a:solidFill>
                  <a:schemeClr val="bg1"/>
                </a:solidFill>
              </a:rPr>
              <a:t>Las páginas web son medios de comunicación que permiten al usuario que entra en la mismas, comunicarse con un contenido y también puede poner su opinión en un comentario y así interactuar con otras personas.</a:t>
            </a:r>
          </a:p>
          <a:p>
            <a:r>
              <a:rPr lang="es-GT" dirty="0">
                <a:solidFill>
                  <a:schemeClr val="bg1"/>
                </a:solidFill>
              </a:rPr>
              <a:t>Es posible estar al tanto de lo que se publica en una página web mediante las redes sociales, como Twitter o Facebook, entre las más conocidas.</a:t>
            </a:r>
          </a:p>
          <a:p>
            <a:r>
              <a:rPr lang="es-GT" dirty="0">
                <a:solidFill>
                  <a:schemeClr val="bg1"/>
                </a:solidFill>
              </a:rPr>
              <a:t>Si no se tienen enciclopedias cerca y necesitamos buscar información instantánea sin adentrarnos al contenido, podemos buscar información en las páginas web, y esto es una gran ventaja ya que se tienen datos rápidos y fáciles de conseguir.</a:t>
            </a:r>
          </a:p>
        </p:txBody>
      </p:sp>
      <p:pic>
        <p:nvPicPr>
          <p:cNvPr id="4" name="Imagen 3"/>
          <p:cNvPicPr>
            <a:picLocks noChangeAspect="1"/>
          </p:cNvPicPr>
          <p:nvPr/>
        </p:nvPicPr>
        <p:blipFill>
          <a:blip r:embed="rId2"/>
          <a:stretch>
            <a:fillRect/>
          </a:stretch>
        </p:blipFill>
        <p:spPr>
          <a:xfrm rot="753987">
            <a:off x="9324879" y="349896"/>
            <a:ext cx="2677031" cy="1271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270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bg1"/>
                </a:solidFill>
              </a:rPr>
              <a:t>Desventajas del sitio web….</a:t>
            </a:r>
            <a:endParaRPr lang="es-GT" dirty="0">
              <a:solidFill>
                <a:schemeClr val="bg1"/>
              </a:solidFill>
            </a:endParaRPr>
          </a:p>
        </p:txBody>
      </p:sp>
      <p:sp>
        <p:nvSpPr>
          <p:cNvPr id="3" name="Marcador de contenido 2"/>
          <p:cNvSpPr>
            <a:spLocks noGrp="1"/>
          </p:cNvSpPr>
          <p:nvPr>
            <p:ph idx="1"/>
          </p:nvPr>
        </p:nvSpPr>
        <p:spPr/>
        <p:txBody>
          <a:bodyPr>
            <a:noAutofit/>
          </a:bodyPr>
          <a:lstStyle/>
          <a:p>
            <a:r>
              <a:rPr lang="es-GT" dirty="0">
                <a:solidFill>
                  <a:schemeClr val="bg1"/>
                </a:solidFill>
              </a:rPr>
              <a:t>La desventaja primordial de las páginas web es que cualquier persona del mundo puede subir información que no es cierta simplemente porque lo beneficia en algún sentido económico o social.</a:t>
            </a:r>
          </a:p>
          <a:p>
            <a:r>
              <a:rPr lang="es-GT" dirty="0">
                <a:solidFill>
                  <a:schemeClr val="bg1"/>
                </a:solidFill>
              </a:rPr>
              <a:t>Hay mucha gente que lo único que quiere es ganar dinero mediante las páginas web y hace cosas en Internet que va en contra de la ética, y con esto hay que tener cuidado.</a:t>
            </a:r>
          </a:p>
          <a:p>
            <a:r>
              <a:rPr lang="es-GT" dirty="0">
                <a:solidFill>
                  <a:schemeClr val="bg1"/>
                </a:solidFill>
              </a:rPr>
              <a:t>Las páginas web tienen la desventaja de que la gente no se adentra en el contenido cuando tiene que buscar mucha información, sino que entre tantos sitios web con diversos datos, se ve confundida y busca lo que necesita de una forma muy superficial.</a:t>
            </a:r>
          </a:p>
        </p:txBody>
      </p:sp>
      <p:pic>
        <p:nvPicPr>
          <p:cNvPr id="4" name="Imagen 3"/>
          <p:cNvPicPr>
            <a:picLocks noChangeAspect="1"/>
          </p:cNvPicPr>
          <p:nvPr/>
        </p:nvPicPr>
        <p:blipFill>
          <a:blip r:embed="rId2"/>
          <a:stretch>
            <a:fillRect/>
          </a:stretch>
        </p:blipFill>
        <p:spPr>
          <a:xfrm rot="1123841">
            <a:off x="8541650" y="4298914"/>
            <a:ext cx="2824185" cy="18839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844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solidFill>
                  <a:schemeClr val="bg1"/>
                </a:solidFill>
                <a:latin typeface="Adobe Garamond Pro Bold" panose="02020702060506020403" pitchFamily="18" charset="0"/>
              </a:rPr>
              <a:t>APLICACIONES HIBRIDAS</a:t>
            </a:r>
            <a:endParaRPr lang="es-GT" dirty="0">
              <a:solidFill>
                <a:schemeClr val="bg1"/>
              </a:solidFill>
              <a:latin typeface="Adobe Garamond Pro Bold" panose="02020702060506020403" pitchFamily="18" charset="0"/>
            </a:endParaRPr>
          </a:p>
        </p:txBody>
      </p:sp>
      <p:pic>
        <p:nvPicPr>
          <p:cNvPr id="4" name="Imagen 3"/>
          <p:cNvPicPr>
            <a:picLocks noChangeAspect="1"/>
          </p:cNvPicPr>
          <p:nvPr/>
        </p:nvPicPr>
        <p:blipFill>
          <a:blip r:embed="rId2"/>
          <a:stretch>
            <a:fillRect/>
          </a:stretch>
        </p:blipFill>
        <p:spPr>
          <a:xfrm>
            <a:off x="6720853" y="3921072"/>
            <a:ext cx="4486656" cy="2628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080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6167" y="4947558"/>
            <a:ext cx="8534400" cy="1340756"/>
          </a:xfrm>
        </p:spPr>
        <p:txBody>
          <a:bodyPr/>
          <a:lstStyle/>
          <a:p>
            <a:r>
              <a:rPr lang="es-GT" dirty="0" smtClean="0">
                <a:solidFill>
                  <a:schemeClr val="bg1"/>
                </a:solidFill>
              </a:rPr>
              <a:t>¿Qué SON LAS APLICACIONES HIBRIDAS?</a:t>
            </a:r>
            <a:endParaRPr lang="es-GT" dirty="0">
              <a:solidFill>
                <a:schemeClr val="bg1"/>
              </a:solidFill>
            </a:endParaRPr>
          </a:p>
        </p:txBody>
      </p:sp>
      <p:sp>
        <p:nvSpPr>
          <p:cNvPr id="3" name="Marcador de contenido 2"/>
          <p:cNvSpPr>
            <a:spLocks noGrp="1"/>
          </p:cNvSpPr>
          <p:nvPr>
            <p:ph idx="1"/>
          </p:nvPr>
        </p:nvSpPr>
        <p:spPr>
          <a:xfrm>
            <a:off x="684212" y="685800"/>
            <a:ext cx="8534400" cy="3673929"/>
          </a:xfrm>
        </p:spPr>
        <p:txBody>
          <a:bodyPr>
            <a:normAutofit/>
          </a:bodyPr>
          <a:lstStyle/>
          <a:p>
            <a:r>
              <a:rPr lang="en-US" dirty="0" smtClean="0">
                <a:solidFill>
                  <a:schemeClr val="bg1"/>
                </a:solidFill>
              </a:rPr>
              <a:t>ESTAS SON APLICACIONES MOVILES DISE</a:t>
            </a:r>
            <a:r>
              <a:rPr lang="es-GT" dirty="0">
                <a:solidFill>
                  <a:schemeClr val="bg1"/>
                </a:solidFill>
              </a:rPr>
              <a:t>ÑADAS EN UN LENUAJE DE PROGRAMACION WEB YA SEA EN HTML5, CSS, JAVA SCRIP, junto con un framework que permite adaptar la vista web a cualquier vista de un dispositivo móvil. En otras palabras, no son más que una aplicación construida para ser utilizada o implementada en distintos sistemas operativos móviles, tales como, iOS, Android o Windows Phone, evitándonos la tarea de crear una aplicación para cada sistema operativo. De esta manera, una aplicación híbrida puede ser adaptada a múltiples plataformas móviles sin crear nuevos códigos, pero ajustándose a algunos cambios operacionales para cada uno de ellos. </a:t>
            </a:r>
          </a:p>
        </p:txBody>
      </p:sp>
      <p:pic>
        <p:nvPicPr>
          <p:cNvPr id="4" name="Imagen 3"/>
          <p:cNvPicPr>
            <a:picLocks noChangeAspect="1"/>
          </p:cNvPicPr>
          <p:nvPr/>
        </p:nvPicPr>
        <p:blipFill>
          <a:blip r:embed="rId2"/>
          <a:stretch>
            <a:fillRect/>
          </a:stretch>
        </p:blipFill>
        <p:spPr>
          <a:xfrm>
            <a:off x="8324849" y="4476278"/>
            <a:ext cx="3235779" cy="181203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28357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4212" y="4193418"/>
            <a:ext cx="8534400" cy="1507067"/>
          </a:xfrm>
        </p:spPr>
        <p:txBody>
          <a:bodyPr>
            <a:normAutofit fontScale="90000"/>
          </a:bodyPr>
          <a:lstStyle/>
          <a:p>
            <a:r>
              <a:rPr lang="en-US" dirty="0" smtClean="0">
                <a:solidFill>
                  <a:schemeClr val="bg1"/>
                </a:solidFill>
              </a:rPr>
              <a:t>?POR QUE DESARROLLAR UN PROGRAMA CON APLICACION HIBRIDA?</a:t>
            </a:r>
            <a:endParaRPr lang="es-GT" dirty="0">
              <a:solidFill>
                <a:schemeClr val="bg1"/>
              </a:solidFill>
            </a:endParaRPr>
          </a:p>
        </p:txBody>
      </p:sp>
      <p:pic>
        <p:nvPicPr>
          <p:cNvPr id="4" name="Marcador de contenido 3"/>
          <p:cNvPicPr>
            <a:picLocks noGrp="1" noChangeAspect="1"/>
          </p:cNvPicPr>
          <p:nvPr>
            <p:ph idx="1"/>
          </p:nvPr>
        </p:nvPicPr>
        <p:blipFill>
          <a:blip r:embed="rId2"/>
          <a:stretch>
            <a:fillRect/>
          </a:stretch>
        </p:blipFill>
        <p:spPr>
          <a:xfrm>
            <a:off x="684212" y="639875"/>
            <a:ext cx="6597901" cy="2674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6877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n-US" sz="2800" dirty="0" smtClean="0">
                <a:solidFill>
                  <a:schemeClr val="bg1"/>
                </a:solidFill>
              </a:rPr>
              <a:t>HAY TRES RAZONES</a:t>
            </a:r>
            <a:r>
              <a:rPr lang="es-GT" sz="2800" dirty="0" smtClean="0">
                <a:solidFill>
                  <a:schemeClr val="bg1"/>
                </a:solidFill>
              </a:rPr>
              <a:t>:</a:t>
            </a:r>
          </a:p>
          <a:p>
            <a:r>
              <a:rPr lang="es-GT" sz="2800" dirty="0">
                <a:solidFill>
                  <a:schemeClr val="bg1"/>
                </a:solidFill>
              </a:rPr>
              <a:t>Su creación es mucho más sencilla y económica.</a:t>
            </a:r>
          </a:p>
          <a:p>
            <a:r>
              <a:rPr lang="es-GT" sz="2800" dirty="0">
                <a:solidFill>
                  <a:schemeClr val="bg1"/>
                </a:solidFill>
              </a:rPr>
              <a:t>El código base con el que se crea la app puede utilizarse en múltiples plataformas.  </a:t>
            </a:r>
          </a:p>
          <a:p>
            <a:r>
              <a:rPr lang="es-GT" sz="2800" dirty="0">
                <a:solidFill>
                  <a:schemeClr val="bg1"/>
                </a:solidFill>
              </a:rPr>
              <a:t>No necesitas de permisos externos para publicarla en las tiendas de aplicaciones.</a:t>
            </a:r>
          </a:p>
        </p:txBody>
      </p:sp>
    </p:spTree>
    <p:extLst>
      <p:ext uri="{BB962C8B-B14F-4D97-AF65-F5344CB8AC3E}">
        <p14:creationId xmlns:p14="http://schemas.microsoft.com/office/powerpoint/2010/main" val="146922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bg1"/>
                </a:solidFill>
              </a:rPr>
              <a:t>Ventajas de las aplicaciones hibridas….</a:t>
            </a:r>
            <a:endParaRPr lang="es-GT" dirty="0">
              <a:solidFill>
                <a:schemeClr val="bg1"/>
              </a:solidFill>
            </a:endParaRPr>
          </a:p>
        </p:txBody>
      </p:sp>
      <p:sp>
        <p:nvSpPr>
          <p:cNvPr id="3" name="Marcador de contenido 2"/>
          <p:cNvSpPr>
            <a:spLocks noGrp="1"/>
          </p:cNvSpPr>
          <p:nvPr>
            <p:ph idx="1"/>
          </p:nvPr>
        </p:nvSpPr>
        <p:spPr/>
        <p:txBody>
          <a:bodyPr>
            <a:noAutofit/>
          </a:bodyPr>
          <a:lstStyle/>
          <a:p>
            <a:r>
              <a:rPr lang="es-GT" sz="2400" dirty="0">
                <a:solidFill>
                  <a:schemeClr val="bg1"/>
                </a:solidFill>
              </a:rPr>
              <a:t>Puedes visualizarlas en cualquier teléfono móvil.</a:t>
            </a:r>
          </a:p>
          <a:p>
            <a:r>
              <a:rPr lang="es-GT" sz="2400" dirty="0">
                <a:solidFill>
                  <a:schemeClr val="bg1"/>
                </a:solidFill>
              </a:rPr>
              <a:t>Permite la reutilización de código ahorrando bastante tiempo a los desarrolladores.</a:t>
            </a:r>
          </a:p>
          <a:p>
            <a:r>
              <a:rPr lang="es-GT" sz="2400" dirty="0">
                <a:solidFill>
                  <a:schemeClr val="bg1"/>
                </a:solidFill>
              </a:rPr>
              <a:t>Su costo de inversión es más bajo que de las nativas.</a:t>
            </a:r>
          </a:p>
          <a:p>
            <a:r>
              <a:rPr lang="es-GT" sz="2400" dirty="0">
                <a:solidFill>
                  <a:schemeClr val="bg1"/>
                </a:solidFill>
              </a:rPr>
              <a:t>No importa en qué sistema operativo la uses, las funciones serán las mismas.</a:t>
            </a:r>
          </a:p>
          <a:p>
            <a:r>
              <a:rPr lang="es-GT" sz="2400" dirty="0">
                <a:solidFill>
                  <a:schemeClr val="bg1"/>
                </a:solidFill>
              </a:rPr>
              <a:t>Tiene un buen rendimiento en cualquier plataforma.</a:t>
            </a:r>
          </a:p>
          <a:p>
            <a:r>
              <a:rPr lang="es-GT" sz="2400" dirty="0">
                <a:solidFill>
                  <a:schemeClr val="bg1"/>
                </a:solidFill>
              </a:rPr>
              <a:t>Su mantenimiento es menos complicado que las nativas.</a:t>
            </a:r>
          </a:p>
        </p:txBody>
      </p:sp>
    </p:spTree>
    <p:extLst>
      <p:ext uri="{BB962C8B-B14F-4D97-AF65-F5344CB8AC3E}">
        <p14:creationId xmlns:p14="http://schemas.microsoft.com/office/powerpoint/2010/main" val="407938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bg1"/>
                </a:solidFill>
              </a:rPr>
              <a:t>DESVENTAJAS DE LAS APLICACIONES HIBRIDAS…..</a:t>
            </a:r>
            <a:endParaRPr lang="es-GT" dirty="0">
              <a:solidFill>
                <a:schemeClr val="bg1"/>
              </a:solidFill>
            </a:endParaRPr>
          </a:p>
        </p:txBody>
      </p:sp>
      <p:sp>
        <p:nvSpPr>
          <p:cNvPr id="3" name="Marcador de contenido 2"/>
          <p:cNvSpPr>
            <a:spLocks noGrp="1"/>
          </p:cNvSpPr>
          <p:nvPr>
            <p:ph idx="1"/>
          </p:nvPr>
        </p:nvSpPr>
        <p:spPr/>
        <p:txBody>
          <a:bodyPr>
            <a:normAutofit/>
          </a:bodyPr>
          <a:lstStyle/>
          <a:p>
            <a:r>
              <a:rPr lang="es-GT" sz="2400" dirty="0">
                <a:solidFill>
                  <a:schemeClr val="bg1"/>
                </a:solidFill>
              </a:rPr>
              <a:t>Sus funciones son limitadas ya que no tienen acceso a todos los recursos del Smartphone.</a:t>
            </a:r>
          </a:p>
          <a:p>
            <a:r>
              <a:rPr lang="es-GT" sz="2400" dirty="0">
                <a:solidFill>
                  <a:schemeClr val="bg1"/>
                </a:solidFill>
              </a:rPr>
              <a:t>Generalmente, requieren de una conexión a internet para funcionar.</a:t>
            </a:r>
          </a:p>
          <a:p>
            <a:r>
              <a:rPr lang="es-GT" sz="2400" dirty="0">
                <a:solidFill>
                  <a:schemeClr val="bg1"/>
                </a:solidFill>
              </a:rPr>
              <a:t>Visualmente, no son tan atractivas como las nativas.</a:t>
            </a:r>
          </a:p>
          <a:p>
            <a:r>
              <a:rPr lang="es-GT" sz="2400" dirty="0">
                <a:solidFill>
                  <a:schemeClr val="bg1"/>
                </a:solidFill>
              </a:rPr>
              <a:t>Su rendimiento es menor que el de una app nativa.</a:t>
            </a:r>
          </a:p>
        </p:txBody>
      </p:sp>
    </p:spTree>
    <p:extLst>
      <p:ext uri="{BB962C8B-B14F-4D97-AF65-F5344CB8AC3E}">
        <p14:creationId xmlns:p14="http://schemas.microsoft.com/office/powerpoint/2010/main" val="142088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2700" y="4859291"/>
            <a:ext cx="8534400" cy="1507067"/>
          </a:xfrm>
        </p:spPr>
        <p:txBody>
          <a:bodyPr/>
          <a:lstStyle/>
          <a:p>
            <a:r>
              <a:rPr lang="es-GT" dirty="0" smtClean="0"/>
              <a:t>Ejemplo de la aplicación hibrida..</a:t>
            </a:r>
            <a:endParaRPr lang="es-GT" dirty="0"/>
          </a:p>
        </p:txBody>
      </p:sp>
      <p:pic>
        <p:nvPicPr>
          <p:cNvPr id="4" name="Marcador de contenido 3"/>
          <p:cNvPicPr>
            <a:picLocks noGrp="1" noChangeAspect="1"/>
          </p:cNvPicPr>
          <p:nvPr>
            <p:ph idx="1"/>
          </p:nvPr>
        </p:nvPicPr>
        <p:blipFill>
          <a:blip r:embed="rId2"/>
          <a:stretch>
            <a:fillRect/>
          </a:stretch>
        </p:blipFill>
        <p:spPr>
          <a:xfrm>
            <a:off x="3518115" y="371960"/>
            <a:ext cx="4552148" cy="44873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015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53215" y="592809"/>
            <a:ext cx="8001000" cy="2971801"/>
          </a:xfrm>
        </p:spPr>
        <p:txBody>
          <a:bodyPr/>
          <a:lstStyle/>
          <a:p>
            <a:r>
              <a:rPr lang="es-GT" dirty="0" smtClean="0">
                <a:solidFill>
                  <a:schemeClr val="bg1"/>
                </a:solidFill>
                <a:latin typeface="Adobe Garamond Pro Bold" panose="02020702060506020403" pitchFamily="18" charset="0"/>
              </a:rPr>
              <a:t>Sitios web</a:t>
            </a:r>
            <a:endParaRPr lang="es-GT" dirty="0">
              <a:solidFill>
                <a:schemeClr val="bg1"/>
              </a:solidFill>
              <a:latin typeface="Adobe Garamond Pro Bold" panose="02020702060506020403" pitchFamily="18" charset="0"/>
            </a:endParaRPr>
          </a:p>
        </p:txBody>
      </p:sp>
      <p:pic>
        <p:nvPicPr>
          <p:cNvPr id="4" name="Imagen 3"/>
          <p:cNvPicPr>
            <a:picLocks noChangeAspect="1"/>
          </p:cNvPicPr>
          <p:nvPr/>
        </p:nvPicPr>
        <p:blipFill>
          <a:blip r:embed="rId2"/>
          <a:stretch>
            <a:fillRect/>
          </a:stretch>
        </p:blipFill>
        <p:spPr>
          <a:xfrm>
            <a:off x="5812511" y="3863572"/>
            <a:ext cx="4617849" cy="249363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6554947"/>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42</TotalTime>
  <Words>1078</Words>
  <Application>Microsoft Office PowerPoint</Application>
  <PresentationFormat>Panorámica</PresentationFormat>
  <Paragraphs>41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Adobe Garamond Pro Bold</vt:lpstr>
      <vt:lpstr>Century Gothic</vt:lpstr>
      <vt:lpstr>Wingdings 3</vt:lpstr>
      <vt:lpstr>Sector</vt:lpstr>
      <vt:lpstr>Aplicaciones hibridas y sitios web:</vt:lpstr>
      <vt:lpstr>APLICACIONES HIBRIDAS</vt:lpstr>
      <vt:lpstr>¿Qué SON LAS APLICACIONES HIBRIDAS?</vt:lpstr>
      <vt:lpstr>?POR QUE DESARROLLAR UN PROGRAMA CON APLICACION HIBRIDA?</vt:lpstr>
      <vt:lpstr>Presentación de PowerPoint</vt:lpstr>
      <vt:lpstr>Ventajas de las aplicaciones hibridas….</vt:lpstr>
      <vt:lpstr>DESVENTAJAS DE LAS APLICACIONES HIBRIDAS…..</vt:lpstr>
      <vt:lpstr>Ejemplo de la aplicación hibrida..</vt:lpstr>
      <vt:lpstr>Sitios web</vt:lpstr>
      <vt:lpstr>?que son los sitios web?</vt:lpstr>
      <vt:lpstr>Presentación de PowerPoint</vt:lpstr>
      <vt:lpstr>?en que estan escritos los sitios web?</vt:lpstr>
      <vt:lpstr>Ventajas de los sitios web…</vt:lpstr>
      <vt:lpstr>Desventajas del sitio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5</cp:revision>
  <dcterms:created xsi:type="dcterms:W3CDTF">2019-05-30T13:49:05Z</dcterms:created>
  <dcterms:modified xsi:type="dcterms:W3CDTF">2019-05-30T14:31:21Z</dcterms:modified>
</cp:coreProperties>
</file>