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JQrgkjIgU0BCwjfhbkkKj7Xq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77A877-765B-4F26-A487-8E5E15D3B011}" v="2" dt="2021-08-03T17:24:24.114"/>
  </p1510:revLst>
</p1510:revInfo>
</file>

<file path=ppt/tableStyles.xml><?xml version="1.0" encoding="utf-8"?>
<a:tblStyleLst xmlns:a="http://schemas.openxmlformats.org/drawingml/2006/main" def="{8A676EC8-0797-4767-B48B-FE6E37549141}">
  <a:tblStyle styleId="{8A676EC8-0797-4767-B48B-FE6E375491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ía Castaño Pulgarín" userId="de70ec55-2556-485b-8310-418575be9a3c" providerId="ADAL" clId="{3D77A877-765B-4F26-A487-8E5E15D3B011}"/>
    <pc:docChg chg="undo custSel modSld">
      <pc:chgData name="Sofía Castaño Pulgarín" userId="de70ec55-2556-485b-8310-418575be9a3c" providerId="ADAL" clId="{3D77A877-765B-4F26-A487-8E5E15D3B011}" dt="2021-08-15T04:28:02.710" v="76" actId="14100"/>
      <pc:docMkLst>
        <pc:docMk/>
      </pc:docMkLst>
      <pc:sldChg chg="delSp modSp mod">
        <pc:chgData name="Sofía Castaño Pulgarín" userId="de70ec55-2556-485b-8310-418575be9a3c" providerId="ADAL" clId="{3D77A877-765B-4F26-A487-8E5E15D3B011}" dt="2021-08-15T04:27:13.221" v="70" actId="14100"/>
        <pc:sldMkLst>
          <pc:docMk/>
          <pc:sldMk cId="0" sldId="256"/>
        </pc:sldMkLst>
        <pc:spChg chg="mod">
          <ac:chgData name="Sofía Castaño Pulgarín" userId="de70ec55-2556-485b-8310-418575be9a3c" providerId="ADAL" clId="{3D77A877-765B-4F26-A487-8E5E15D3B011}" dt="2021-08-15T04:27:13.221" v="70" actId="14100"/>
          <ac:spMkLst>
            <pc:docMk/>
            <pc:sldMk cId="0" sldId="256"/>
            <ac:spMk id="192" creationId="{00000000-0000-0000-0000-000000000000}"/>
          </ac:spMkLst>
        </pc:spChg>
        <pc:spChg chg="del">
          <ac:chgData name="Sofía Castaño Pulgarín" userId="de70ec55-2556-485b-8310-418575be9a3c" providerId="ADAL" clId="{3D77A877-765B-4F26-A487-8E5E15D3B011}" dt="2021-08-03T17:16:22.590" v="0" actId="478"/>
          <ac:spMkLst>
            <pc:docMk/>
            <pc:sldMk cId="0" sldId="256"/>
            <ac:spMk id="193" creationId="{00000000-0000-0000-0000-000000000000}"/>
          </ac:spMkLst>
        </pc:spChg>
        <pc:spChg chg="del">
          <ac:chgData name="Sofía Castaño Pulgarín" userId="de70ec55-2556-485b-8310-418575be9a3c" providerId="ADAL" clId="{3D77A877-765B-4F26-A487-8E5E15D3B011}" dt="2021-08-03T17:16:26.794" v="1" actId="478"/>
          <ac:spMkLst>
            <pc:docMk/>
            <pc:sldMk cId="0" sldId="256"/>
            <ac:spMk id="194" creationId="{00000000-0000-0000-0000-000000000000}"/>
          </ac:spMkLst>
        </pc:spChg>
      </pc:sldChg>
      <pc:sldChg chg="addSp delSp modSp mod modNotes">
        <pc:chgData name="Sofía Castaño Pulgarín" userId="de70ec55-2556-485b-8310-418575be9a3c" providerId="ADAL" clId="{3D77A877-765B-4F26-A487-8E5E15D3B011}" dt="2021-08-15T04:28:02.710" v="76" actId="14100"/>
        <pc:sldMkLst>
          <pc:docMk/>
          <pc:sldMk cId="0" sldId="257"/>
        </pc:sldMkLst>
        <pc:spChg chg="mod">
          <ac:chgData name="Sofía Castaño Pulgarín" userId="de70ec55-2556-485b-8310-418575be9a3c" providerId="ADAL" clId="{3D77A877-765B-4F26-A487-8E5E15D3B011}" dt="2021-08-15T04:28:02.710" v="76" actId="14100"/>
          <ac:spMkLst>
            <pc:docMk/>
            <pc:sldMk cId="0" sldId="257"/>
            <ac:spMk id="200" creationId="{00000000-0000-0000-0000-000000000000}"/>
          </ac:spMkLst>
        </pc:spChg>
        <pc:spChg chg="del">
          <ac:chgData name="Sofía Castaño Pulgarín" userId="de70ec55-2556-485b-8310-418575be9a3c" providerId="ADAL" clId="{3D77A877-765B-4F26-A487-8E5E15D3B011}" dt="2021-08-03T17:25:04.239" v="56" actId="478"/>
          <ac:spMkLst>
            <pc:docMk/>
            <pc:sldMk cId="0" sldId="257"/>
            <ac:spMk id="201" creationId="{00000000-0000-0000-0000-000000000000}"/>
          </ac:spMkLst>
        </pc:spChg>
        <pc:spChg chg="del mod">
          <ac:chgData name="Sofía Castaño Pulgarín" userId="de70ec55-2556-485b-8310-418575be9a3c" providerId="ADAL" clId="{3D77A877-765B-4F26-A487-8E5E15D3B011}" dt="2021-08-03T17:25:00.649" v="55" actId="478"/>
          <ac:spMkLst>
            <pc:docMk/>
            <pc:sldMk cId="0" sldId="257"/>
            <ac:spMk id="202" creationId="{00000000-0000-0000-0000-000000000000}"/>
          </ac:spMkLst>
        </pc:spChg>
        <pc:spChg chg="del">
          <ac:chgData name="Sofía Castaño Pulgarín" userId="de70ec55-2556-485b-8310-418575be9a3c" providerId="ADAL" clId="{3D77A877-765B-4F26-A487-8E5E15D3B011}" dt="2021-08-03T17:24:16.954" v="3" actId="478"/>
          <ac:spMkLst>
            <pc:docMk/>
            <pc:sldMk cId="0" sldId="257"/>
            <ac:spMk id="207" creationId="{00000000-0000-0000-0000-000000000000}"/>
          </ac:spMkLst>
        </pc:spChg>
        <pc:spChg chg="mod">
          <ac:chgData name="Sofía Castaño Pulgarín" userId="de70ec55-2556-485b-8310-418575be9a3c" providerId="ADAL" clId="{3D77A877-765B-4F26-A487-8E5E15D3B011}" dt="2021-08-03T17:24:57.030" v="53" actId="20577"/>
          <ac:spMkLst>
            <pc:docMk/>
            <pc:sldMk cId="0" sldId="257"/>
            <ac:spMk id="209" creationId="{00000000-0000-0000-0000-000000000000}"/>
          </ac:spMkLst>
        </pc:spChg>
        <pc:spChg chg="mod">
          <ac:chgData name="Sofía Castaño Pulgarín" userId="de70ec55-2556-485b-8310-418575be9a3c" providerId="ADAL" clId="{3D77A877-765B-4F26-A487-8E5E15D3B011}" dt="2021-08-03T17:24:40.444" v="21" actId="20577"/>
          <ac:spMkLst>
            <pc:docMk/>
            <pc:sldMk cId="0" sldId="257"/>
            <ac:spMk id="210" creationId="{00000000-0000-0000-0000-000000000000}"/>
          </ac:spMkLst>
        </pc:spChg>
        <pc:spChg chg="del">
          <ac:chgData name="Sofía Castaño Pulgarín" userId="de70ec55-2556-485b-8310-418575be9a3c" providerId="ADAL" clId="{3D77A877-765B-4F26-A487-8E5E15D3B011}" dt="2021-08-03T17:26:17.367" v="59" actId="478"/>
          <ac:spMkLst>
            <pc:docMk/>
            <pc:sldMk cId="0" sldId="257"/>
            <ac:spMk id="211" creationId="{00000000-0000-0000-0000-000000000000}"/>
          </ac:spMkLst>
        </pc:spChg>
        <pc:spChg chg="del">
          <ac:chgData name="Sofía Castaño Pulgarín" userId="de70ec55-2556-485b-8310-418575be9a3c" providerId="ADAL" clId="{3D77A877-765B-4F26-A487-8E5E15D3B011}" dt="2021-08-03T17:25:16.089" v="58" actId="478"/>
          <ac:spMkLst>
            <pc:docMk/>
            <pc:sldMk cId="0" sldId="257"/>
            <ac:spMk id="212" creationId="{00000000-0000-0000-0000-000000000000}"/>
          </ac:spMkLst>
        </pc:spChg>
        <pc:spChg chg="del">
          <ac:chgData name="Sofía Castaño Pulgarín" userId="de70ec55-2556-485b-8310-418575be9a3c" providerId="ADAL" clId="{3D77A877-765B-4F26-A487-8E5E15D3B011}" dt="2021-08-03T17:26:27.790" v="63" actId="478"/>
          <ac:spMkLst>
            <pc:docMk/>
            <pc:sldMk cId="0" sldId="257"/>
            <ac:spMk id="213" creationId="{00000000-0000-0000-0000-000000000000}"/>
          </ac:spMkLst>
        </pc:spChg>
        <pc:spChg chg="del">
          <ac:chgData name="Sofía Castaño Pulgarín" userId="de70ec55-2556-485b-8310-418575be9a3c" providerId="ADAL" clId="{3D77A877-765B-4F26-A487-8E5E15D3B011}" dt="2021-08-03T17:26:19.536" v="60" actId="478"/>
          <ac:spMkLst>
            <pc:docMk/>
            <pc:sldMk cId="0" sldId="257"/>
            <ac:spMk id="214" creationId="{00000000-0000-0000-0000-000000000000}"/>
          </ac:spMkLst>
        </pc:spChg>
        <pc:spChg chg="del">
          <ac:chgData name="Sofía Castaño Pulgarín" userId="de70ec55-2556-485b-8310-418575be9a3c" providerId="ADAL" clId="{3D77A877-765B-4F26-A487-8E5E15D3B011}" dt="2021-08-03T17:26:32.255" v="64" actId="478"/>
          <ac:spMkLst>
            <pc:docMk/>
            <pc:sldMk cId="0" sldId="257"/>
            <ac:spMk id="215" creationId="{00000000-0000-0000-0000-000000000000}"/>
          </ac:spMkLst>
        </pc:spChg>
        <pc:spChg chg="del">
          <ac:chgData name="Sofía Castaño Pulgarín" userId="de70ec55-2556-485b-8310-418575be9a3c" providerId="ADAL" clId="{3D77A877-765B-4F26-A487-8E5E15D3B011}" dt="2021-08-03T17:26:24.846" v="62" actId="478"/>
          <ac:spMkLst>
            <pc:docMk/>
            <pc:sldMk cId="0" sldId="257"/>
            <ac:spMk id="222" creationId="{00000000-0000-0000-0000-000000000000}"/>
          </ac:spMkLst>
        </pc:spChg>
        <pc:spChg chg="del">
          <ac:chgData name="Sofía Castaño Pulgarín" userId="de70ec55-2556-485b-8310-418575be9a3c" providerId="ADAL" clId="{3D77A877-765B-4F26-A487-8E5E15D3B011}" dt="2021-08-03T17:26:21.372" v="61" actId="478"/>
          <ac:spMkLst>
            <pc:docMk/>
            <pc:sldMk cId="0" sldId="257"/>
            <ac:spMk id="223" creationId="{00000000-0000-0000-0000-000000000000}"/>
          </ac:spMkLst>
        </pc:spChg>
        <pc:spChg chg="del">
          <ac:chgData name="Sofía Castaño Pulgarín" userId="de70ec55-2556-485b-8310-418575be9a3c" providerId="ADAL" clId="{3D77A877-765B-4F26-A487-8E5E15D3B011}" dt="2021-08-03T17:25:11.340" v="57" actId="478"/>
          <ac:spMkLst>
            <pc:docMk/>
            <pc:sldMk cId="0" sldId="257"/>
            <ac:spMk id="224" creationId="{00000000-0000-0000-0000-000000000000}"/>
          </ac:spMkLst>
        </pc:spChg>
        <pc:picChg chg="add mod">
          <ac:chgData name="Sofía Castaño Pulgarín" userId="de70ec55-2556-485b-8310-418575be9a3c" providerId="ADAL" clId="{3D77A877-765B-4F26-A487-8E5E15D3B011}" dt="2021-08-03T17:24:13.767" v="2"/>
          <ac:picMkLst>
            <pc:docMk/>
            <pc:sldMk cId="0" sldId="257"/>
            <ac:picMk id="28" creationId="{AE336F75-C4E2-45C2-9A54-1E7B5D7E6960}"/>
          </ac:picMkLst>
        </pc:picChg>
        <pc:picChg chg="add mod">
          <ac:chgData name="Sofía Castaño Pulgarín" userId="de70ec55-2556-485b-8310-418575be9a3c" providerId="ADAL" clId="{3D77A877-765B-4F26-A487-8E5E15D3B011}" dt="2021-08-03T17:24:24.114" v="4"/>
          <ac:picMkLst>
            <pc:docMk/>
            <pc:sldMk cId="0" sldId="257"/>
            <ac:picMk id="29" creationId="{2F8BB48C-9CCB-4F59-B0E2-120F4A960AEF}"/>
          </ac:picMkLst>
        </pc:picChg>
        <pc:picChg chg="mod">
          <ac:chgData name="Sofía Castaño Pulgarín" userId="de70ec55-2556-485b-8310-418575be9a3c" providerId="ADAL" clId="{3D77A877-765B-4F26-A487-8E5E15D3B011}" dt="2021-08-15T04:27:51.430" v="73" actId="1076"/>
          <ac:picMkLst>
            <pc:docMk/>
            <pc:sldMk cId="0" sldId="257"/>
            <ac:picMk id="19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0" name="Google Shape;480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5" y="754380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github.com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085708" y="2250000"/>
            <a:ext cx="6616812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PRECISION LIVESTOCK FARMING: OPTIMIZATION OF BATTERY CONSUMPTION BASED ON COMPRESSION ALGORITHMS.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Classification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the evaluation metrics, so they are not </a:t>
            </a:r>
            <a:r>
              <a:rPr lang="en-US" i="1">
                <a:solidFill>
                  <a:schemeClr val="accent2"/>
                </a:solidFill>
              </a:rPr>
              <a:t>pixelated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like mines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Accuracy too…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Create a graphical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representation using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the notation proposed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in this slide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possible, avoid equations for simple concepts that can be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explained through diagrams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8"/>
          <p:cNvSpPr/>
          <p:nvPr/>
        </p:nvSpPr>
        <p:spPr>
          <a:xfrm>
            <a:off x="265325" y="376925"/>
            <a:ext cx="502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Classification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5" name="Google Shape;445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8"/>
          <p:cNvSpPr/>
          <p:nvPr/>
        </p:nvSpPr>
        <p:spPr>
          <a:xfrm rot="10800000" flipH="1">
            <a:off x="4397725" y="11714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8" name="Google Shape;448;p8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9" name="Google Shape;449;p8"/>
          <p:cNvGraphicFramePr/>
          <p:nvPr/>
        </p:nvGraphicFramePr>
        <p:xfrm>
          <a:off x="547920" y="1956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17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Testing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data set (</a:t>
                      </a:r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original images)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Testing data set (compressed images)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0" name="Google Shape;450;p8"/>
          <p:cNvSpPr/>
          <p:nvPr/>
        </p:nvSpPr>
        <p:spPr>
          <a:xfrm>
            <a:off x="576375" y="50458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Evaluation metrics using a </a:t>
            </a:r>
            <a:r>
              <a:rPr lang="en-US">
                <a:solidFill>
                  <a:srgbClr val="001E33"/>
                </a:solidFill>
              </a:rPr>
              <a:t>testing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dataset of </a:t>
            </a:r>
            <a:r>
              <a:rPr lang="en-US">
                <a:solidFill>
                  <a:srgbClr val="001E33"/>
                </a:solidFill>
              </a:rPr>
              <a:t>?? healthy cattle and ?? sick cattle images. Compressed images were obtained with ??? algorithm (Please, complete with your algorithm)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3840471" y="58674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3" name="Google Shape;453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6" name="Google Shape;456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 Accepted on arXiv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4" name="Google Shape;464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the citation of the report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 arXiv and link. Alternatively, use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7" name="Google Shape;467;p10"/>
          <p:cNvSpPr/>
          <p:nvPr/>
        </p:nvSpPr>
        <p:spPr>
          <a:xfrm>
            <a:off x="418320" y="3107880"/>
            <a:ext cx="61254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Agudelo-Toro, and M. Toro. Planning system for deliveries in Medellín. ArXiv e-prints, Nov. 2016. Available at: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Google Shape;468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69" name="Google Shape;469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2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0" name="Google Shape;470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3" name="Google Shape;473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screenshot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7" name="Google Shape;477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Include the teaching assistant and professor, please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2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gadd317ae2b_0_117"/>
          <p:cNvSpPr/>
          <p:nvPr/>
        </p:nvSpPr>
        <p:spPr>
          <a:xfrm>
            <a:off x="-53831" y="-8709"/>
            <a:ext cx="12254400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Supported by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The first two authors are 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supported by a </a:t>
            </a:r>
            <a:r>
              <a:rPr lang="en-US">
                <a:solidFill>
                  <a:srgbClr val="001E33"/>
                </a:solidFill>
              </a:rPr>
              <a:t>Sapiencia grant financed by Medellín municipality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All the authors would like to thank the "Vicerrectoría de Descubrimiento y Creación", of Universidad EAFIT, for their support on this research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Please do not forget the acknowledgements to your scholarship (if you have one)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7" name="Google Shape;487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04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0" y="376920"/>
            <a:ext cx="320040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Presentation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728640" y="190080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b="0" i="0" u="none" strike="noStrike" cap="none" dirty="0">
                <a:latin typeface="Arial"/>
                <a:ea typeface="Arial"/>
                <a:cs typeface="Arial"/>
                <a:sym typeface="Arial"/>
              </a:rPr>
              <a:t>Andrés Camilo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dirty="0"/>
              <a:t>Álvarez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Sofía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1E33"/>
                </a:solidFill>
              </a:rPr>
              <a:t>Castaño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strike="noStrike" cap="none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http://github.com/</a:t>
            </a:r>
            <a:r>
              <a:rPr lang="en-US" sz="2200" b="1">
                <a:solidFill>
                  <a:srgbClr val="001E33"/>
                </a:solidFill>
              </a:rPr>
              <a:t>yourUserName/proyecto/...</a:t>
            </a:r>
            <a:endParaRPr sz="2200" b="1" i="0" strike="noStrike" cap="none">
              <a:solidFill>
                <a:srgbClr val="001E33"/>
              </a:solidFill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7">
              <a:alphaModFix/>
            </a:blip>
            <a:srcRect l="2187" t="17695" r="15575" b="26360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1E33"/>
                </a:solidFill>
              </a:rPr>
              <a:t>Simón</a:t>
            </a:r>
            <a:br>
              <a:rPr lang="en-US" sz="2200">
                <a:solidFill>
                  <a:srgbClr val="001E33"/>
                </a:solidFill>
              </a:rPr>
            </a:br>
            <a:r>
              <a:rPr lang="en-US" sz="2200">
                <a:solidFill>
                  <a:srgbClr val="001E33"/>
                </a:solidFill>
              </a:rPr>
              <a:t>Marín</a:t>
            </a:r>
            <a:endParaRPr sz="220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pic>
        <p:nvPicPr>
          <p:cNvPr id="28" name="Imagen 27" descr="Mujer sonriendo en la calle&#10;&#10;Descripción generada automáticamente">
            <a:extLst>
              <a:ext uri="{FF2B5EF4-FFF2-40B4-BE49-F238E27FC236}">
                <a16:creationId xmlns:a16="http://schemas.microsoft.com/office/drawing/2014/main" id="{AE336F75-C4E2-45C2-9A54-1E7B5D7E696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493" t="25566" r="493" b="-567"/>
          <a:stretch/>
        </p:blipFill>
        <p:spPr>
          <a:xfrm>
            <a:off x="635041" y="1900801"/>
            <a:ext cx="2277734" cy="2277734"/>
          </a:xfrm>
          <a:prstGeom prst="flowChartConnector">
            <a:avLst/>
          </a:prstGeom>
        </p:spPr>
      </p:pic>
      <p:pic>
        <p:nvPicPr>
          <p:cNvPr id="29" name="Imagen 28" descr="Hombre parado en una montaña&#10;&#10;Descripción generada automáticamente con confianza media">
            <a:extLst>
              <a:ext uri="{FF2B5EF4-FFF2-40B4-BE49-F238E27FC236}">
                <a16:creationId xmlns:a16="http://schemas.microsoft.com/office/drawing/2014/main" id="{2F8BB48C-9CCB-4F59-B0E2-120F4A960AE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4921" t="20000" r="15079"/>
          <a:stretch/>
        </p:blipFill>
        <p:spPr>
          <a:xfrm>
            <a:off x="3465720" y="1876615"/>
            <a:ext cx="2301920" cy="2301920"/>
          </a:xfrm>
          <a:prstGeom prst="flowChartConnector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0" y="376920"/>
            <a:ext cx="329904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Training Process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/>
          <p:nvPr/>
        </p:nvSpPr>
        <p:spPr>
          <a:xfrm rot="10800000" flipH="1">
            <a:off x="2744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32" name="Google Shape;232;p6"/>
          <p:cNvSpPr/>
          <p:nvPr/>
        </p:nvSpPr>
        <p:spPr>
          <a:xfrm>
            <a:off x="33562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</a:t>
            </a:r>
            <a:r>
              <a:rPr lang="en-US" i="1">
                <a:solidFill>
                  <a:schemeClr val="accent2"/>
                </a:solidFill>
              </a:rPr>
              <a:t>second 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Sick-Cattle Images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309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563C1"/>
                </a:solidFill>
              </a:rPr>
              <a:t>Healthy-Cattle Images</a:t>
            </a:r>
            <a:endParaRPr sz="2200" b="1">
              <a:solidFill>
                <a:srgbClr val="0563C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4"/>
                </a:solidFill>
              </a:rPr>
              <a:t>Convolutional</a:t>
            </a:r>
            <a:br>
              <a:rPr lang="en-US" sz="1700" b="1">
                <a:solidFill>
                  <a:schemeClr val="accent4"/>
                </a:solidFill>
              </a:rPr>
            </a:br>
            <a:r>
              <a:rPr lang="en-US" sz="1700" b="1">
                <a:solidFill>
                  <a:schemeClr val="accent4"/>
                </a:solidFill>
              </a:rPr>
              <a:t>Neural Network</a:t>
            </a:r>
            <a:endParaRPr sz="1700" b="1">
              <a:solidFill>
                <a:schemeClr val="accent4"/>
              </a:solidFill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Algorithm 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Model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8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1" name="Google Shape;271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Perhaps you do not need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to change anything in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4435001" y="5216481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73" name="Google Shape;273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Testing Process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add317ae2b_0_271"/>
          <p:cNvSpPr/>
          <p:nvPr/>
        </p:nvSpPr>
        <p:spPr>
          <a:xfrm rot="10800000" flipH="1">
            <a:off x="2744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81" name="Google Shape;281;gadd317ae2b_0_271"/>
          <p:cNvSpPr/>
          <p:nvPr/>
        </p:nvSpPr>
        <p:spPr>
          <a:xfrm>
            <a:off x="33562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add317ae2b_0_27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</a:t>
            </a:r>
            <a:r>
              <a:rPr lang="en-US" i="1">
                <a:solidFill>
                  <a:schemeClr val="accent2"/>
                </a:solidFill>
              </a:rPr>
              <a:t>second 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2384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Cattle Image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???</a:t>
            </a:r>
            <a:endParaRPr sz="2200" b="1">
              <a:solidFill>
                <a:srgbClr val="001E33"/>
              </a:solidFill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??? Compression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Algorithm 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Model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00AADB"/>
                </a:solidFill>
              </a:rPr>
              <a:t>Is sick</a:t>
            </a:r>
            <a:endParaRPr sz="2100" b="1">
              <a:solidFill>
                <a:srgbClr val="00AADB"/>
              </a:solidFill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Output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314" name="Google Shape;314;gadd317ae2b_0_271"/>
          <p:cNvSpPr/>
          <p:nvPr/>
        </p:nvSpPr>
        <p:spPr>
          <a:xfrm>
            <a:off x="4902375" y="52941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Please, include the name of your</a:t>
            </a:r>
            <a:endParaRPr i="1">
              <a:solidFill>
                <a:schemeClr val="accent2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compression algorithms here</a:t>
            </a:r>
            <a:endParaRPr i="1">
              <a:solidFill>
                <a:schemeClr val="accent2"/>
              </a:solidFill>
            </a:endParaRPr>
          </a:p>
        </p:txBody>
      </p:sp>
      <p:sp>
        <p:nvSpPr>
          <p:cNvPr id="315" name="Google Shape;315;gadd317ae2b_0_271"/>
          <p:cNvSpPr/>
          <p:nvPr/>
        </p:nvSpPr>
        <p:spPr>
          <a:xfrm>
            <a:off x="3880450" y="4946974"/>
            <a:ext cx="1027782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4" y="376925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Design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62000" y="5278080"/>
            <a:ext cx="6307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1E33"/>
                </a:solidFill>
              </a:rPr>
              <a:t>Image compression algorithm for animal-health automatic classification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4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In this semester, one could be </a:t>
            </a:r>
            <a:r>
              <a:rPr lang="en-US" i="1">
                <a:solidFill>
                  <a:srgbClr val="001E33"/>
                </a:solidFill>
              </a:rPr>
              <a:t>LZS, Huffman, LZ77, LZ78</a:t>
            </a:r>
            <a:r>
              <a:rPr lang="en-US" sz="14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…  please choose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5" name="Google Shape;325;p3"/>
          <p:cNvSpPr/>
          <p:nvPr/>
        </p:nvSpPr>
        <p:spPr>
          <a:xfrm>
            <a:off x="3356280" y="-444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you designed, so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They are not </a:t>
            </a:r>
            <a:r>
              <a:rPr lang="en-US" i="1">
                <a:solidFill>
                  <a:schemeClr val="accent2"/>
                </a:solidFill>
              </a:rPr>
              <a:t>pixelated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like mine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"/>
          <p:cNvSpPr/>
          <p:nvPr/>
        </p:nvSpPr>
        <p:spPr>
          <a:xfrm rot="10800000" flipH="1">
            <a:off x="4495000" y="117145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8" name="Google Shape;328;p3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figures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0" name="Google Shape;330;p3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HD picture related to the </a:t>
            </a:r>
            <a:r>
              <a:rPr lang="en-US" i="1">
                <a:solidFill>
                  <a:schemeClr val="accent2"/>
                </a:solidFill>
              </a:rPr>
              <a:t>problem of animal health in precision livestock farming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2" name="Google Shape;332;p3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"/>
          <p:cNvSpPr/>
          <p:nvPr/>
        </p:nvSpPr>
        <p:spPr>
          <a:xfrm>
            <a:off x="8229600" y="124200"/>
            <a:ext cx="211464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second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3750" y="2039935"/>
            <a:ext cx="3498750" cy="26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3828" y="1551401"/>
            <a:ext cx="3425400" cy="35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7" name="Google Shape;337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Design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add317ae2b_0_11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5" name="Google Shape;345;gadd317ae2b_0_11"/>
          <p:cNvSpPr/>
          <p:nvPr/>
        </p:nvSpPr>
        <p:spPr>
          <a:xfrm>
            <a:off x="33562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add317ae2b_0_11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figures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add317ae2b_0_11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8" name="Google Shape;348;gadd317ae2b_0_11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9" name="Google Shape;349;gadd317ae2b_0_11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add317ae2b_0_11"/>
          <p:cNvSpPr/>
          <p:nvPr/>
        </p:nvSpPr>
        <p:spPr>
          <a:xfrm>
            <a:off x="8229600" y="124200"/>
            <a:ext cx="2114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second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gadd317ae2b_0_11"/>
          <p:cNvPicPr preferRelativeResize="0"/>
          <p:nvPr/>
        </p:nvPicPr>
        <p:blipFill rotWithShape="1">
          <a:blip r:embed="rId4">
            <a:alphaModFix/>
          </a:blip>
          <a:srcRect l="20780" t="29780" r="24434" b="10610"/>
          <a:stretch/>
        </p:blipFill>
        <p:spPr>
          <a:xfrm>
            <a:off x="227200" y="1537375"/>
            <a:ext cx="6679651" cy="40880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add317ae2b_0_11"/>
          <p:cNvSpPr/>
          <p:nvPr/>
        </p:nvSpPr>
        <p:spPr>
          <a:xfrm>
            <a:off x="60063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you designed, so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They are not </a:t>
            </a:r>
            <a:r>
              <a:rPr lang="en-US" i="1">
                <a:solidFill>
                  <a:schemeClr val="accent2"/>
                </a:solidFill>
              </a:rPr>
              <a:t>pixelated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like mine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add317ae2b_0_11"/>
          <p:cNvSpPr/>
          <p:nvPr/>
        </p:nvSpPr>
        <p:spPr>
          <a:xfrm rot="10800000" flipH="1">
            <a:off x="6618875" y="164340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4" name="Google Shape;354;gadd317ae2b_0_11"/>
          <p:cNvSpPr/>
          <p:nvPr/>
        </p:nvSpPr>
        <p:spPr>
          <a:xfrm>
            <a:off x="8034840" y="51454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HD picture related to the </a:t>
            </a:r>
            <a:r>
              <a:rPr lang="en-US" i="1">
                <a:solidFill>
                  <a:schemeClr val="accent2"/>
                </a:solidFill>
              </a:rPr>
              <a:t>problem of animal health in precision livestock farming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gadd317ae2b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5776" y="2201588"/>
            <a:ext cx="3909226" cy="261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add317ae2b_0_11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7" name="Google Shape;357;gadd317ae2b_0_1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Complexity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173120"/>
            <a:ext cx="5027400" cy="94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and memory complexity of the (In this semester, one could be </a:t>
            </a:r>
            <a:r>
              <a:rPr lang="en-US">
                <a:solidFill>
                  <a:srgbClr val="001E33"/>
                </a:solidFill>
              </a:rPr>
              <a:t>LZS, LZ77, LZ78, Huffman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…  please choose) algorithm. Please explain what do N and M mean in this problem. PLEASE DO IT!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437640" y="520848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209055" y="500160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 Complexity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Memory Complexity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Image compression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Image decompression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rgbClr val="ED7D31"/>
                </a:solidFill>
              </a:rPr>
              <a:t>Use superindices to represent the exponents. DO NOT use the ^ symbol</a:t>
            </a:r>
            <a:endParaRPr sz="1400" b="0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316012" y="51880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rgbClr val="ED7D31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 and Memory Consumption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plots in Excel.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Consumption 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Memory Consumption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688" y="1837525"/>
            <a:ext cx="5762625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8088" y="1837525"/>
            <a:ext cx="5762625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8" name="Google Shape;398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Please, include measurement units in both X axis and Y axis, for instance, MB, s, KB, minutes...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Average Compression Ratio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1E33"/>
                </a:solidFill>
              </a:rPr>
              <a:t>Average compression ratio for Healthy Cattle </a:t>
            </a:r>
            <a:br>
              <a:rPr lang="en-US">
                <a:solidFill>
                  <a:srgbClr val="001E33"/>
                </a:solidFill>
              </a:rPr>
            </a:br>
            <a:r>
              <a:rPr lang="en-US">
                <a:solidFill>
                  <a:srgbClr val="001E33"/>
                </a:solidFill>
              </a:rPr>
              <a:t>and Sick Cattle. 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1454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Compression Ratio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Healthy Cattle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Sick Cattle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930</Words>
  <Application>Microsoft Office PowerPoint</Application>
  <PresentationFormat>Panorámica</PresentationFormat>
  <Paragraphs>156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Sofía Castaño Pulgarín</cp:lastModifiedBy>
  <cp:revision>1</cp:revision>
  <dcterms:created xsi:type="dcterms:W3CDTF">2020-06-26T14:36:07Z</dcterms:created>
  <dcterms:modified xsi:type="dcterms:W3CDTF">2021-08-15T04:28:09Z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