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4374" y="640078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82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4319" y="490644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87" y="10199"/>
                </a:lnTo>
              </a:path>
            </a:pathLst>
          </a:custGeom>
          <a:ln w="9524">
            <a:solidFill>
              <a:srgbClr val="A8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4319" y="274879"/>
            <a:ext cx="8595332" cy="4593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6950" y="1573273"/>
            <a:ext cx="4210098" cy="880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9495" y="4948660"/>
            <a:ext cx="135890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169" y="236774"/>
            <a:ext cx="8709632" cy="470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4319" y="274879"/>
            <a:ext cx="8595332" cy="4593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899" y="3807092"/>
            <a:ext cx="8596630" cy="1062355"/>
          </a:xfrm>
          <a:custGeom>
            <a:avLst/>
            <a:gdLst/>
            <a:ahLst/>
            <a:cxnLst/>
            <a:rect l="l" t="t" r="r" b="b"/>
            <a:pathLst>
              <a:path w="8596630" h="1062354">
                <a:moveTo>
                  <a:pt x="0" y="0"/>
                </a:moveTo>
                <a:lnTo>
                  <a:pt x="8596182" y="0"/>
                </a:lnTo>
                <a:lnTo>
                  <a:pt x="8596182" y="1061997"/>
                </a:lnTo>
                <a:lnTo>
                  <a:pt x="0" y="10619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2584" y="3944392"/>
            <a:ext cx="937258" cy="825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9734" y="3982492"/>
            <a:ext cx="822948" cy="711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008" y="1193205"/>
            <a:ext cx="2285997" cy="1691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9324" y="4945843"/>
            <a:ext cx="135318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© </a:t>
            </a:r>
            <a:r>
              <a:rPr sz="600" spc="-5" dirty="0">
                <a:latin typeface="Arial"/>
                <a:cs typeface="Arial"/>
              </a:rPr>
              <a:t>2019 Trilogy Education Services,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89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Project</a:t>
            </a:r>
            <a:r>
              <a:rPr spc="-90" dirty="0"/>
              <a:t> </a:t>
            </a:r>
            <a:r>
              <a:rPr spc="45" dirty="0"/>
              <a:t>#2:</a:t>
            </a:r>
          </a:p>
          <a:p>
            <a:pPr marL="683895">
              <a:lnSpc>
                <a:spcPct val="100000"/>
              </a:lnSpc>
              <a:spcBef>
                <a:spcPts val="15"/>
              </a:spcBef>
            </a:pPr>
            <a:r>
              <a:rPr spc="10" dirty="0"/>
              <a:t>Visualize </a:t>
            </a:r>
            <a:r>
              <a:rPr spc="-40" dirty="0"/>
              <a:t>Me,</a:t>
            </a:r>
            <a:r>
              <a:rPr spc="-200" dirty="0"/>
              <a:t> </a:t>
            </a:r>
            <a:r>
              <a:rPr spc="-15" dirty="0"/>
              <a:t>Captain!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3899" y="4002538"/>
            <a:ext cx="8596630" cy="5911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1176020" algn="r">
              <a:lnSpc>
                <a:spcPct val="100000"/>
              </a:lnSpc>
              <a:spcBef>
                <a:spcPts val="445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Boot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Camp</a:t>
            </a:r>
            <a:endParaRPr sz="1800">
              <a:latin typeface="Arial"/>
              <a:cs typeface="Arial"/>
            </a:endParaRPr>
          </a:p>
          <a:p>
            <a:pPr marR="1172845" algn="r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Lesson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18.1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81" y="1345099"/>
            <a:ext cx="533400" cy="476884"/>
          </a:xfrm>
          <a:custGeom>
            <a:avLst/>
            <a:gdLst/>
            <a:ahLst/>
            <a:cxnLst/>
            <a:rect l="l" t="t" r="r" b="b"/>
            <a:pathLst>
              <a:path w="533400" h="476885">
                <a:moveTo>
                  <a:pt x="453934" y="476599"/>
                </a:moveTo>
                <a:lnTo>
                  <a:pt x="79432" y="476599"/>
                </a:lnTo>
                <a:lnTo>
                  <a:pt x="48513" y="470356"/>
                </a:lnTo>
                <a:lnTo>
                  <a:pt x="23264" y="453332"/>
                </a:lnTo>
                <a:lnTo>
                  <a:pt x="6242" y="428083"/>
                </a:lnTo>
                <a:lnTo>
                  <a:pt x="0" y="397164"/>
                </a:lnTo>
                <a:lnTo>
                  <a:pt x="0" y="79434"/>
                </a:lnTo>
                <a:lnTo>
                  <a:pt x="6242" y="48515"/>
                </a:lnTo>
                <a:lnTo>
                  <a:pt x="23266" y="23264"/>
                </a:lnTo>
                <a:lnTo>
                  <a:pt x="48513" y="6242"/>
                </a:lnTo>
                <a:lnTo>
                  <a:pt x="79432" y="0"/>
                </a:lnTo>
                <a:lnTo>
                  <a:pt x="453934" y="0"/>
                </a:lnTo>
                <a:lnTo>
                  <a:pt x="498005" y="13345"/>
                </a:lnTo>
                <a:lnTo>
                  <a:pt x="527323" y="49036"/>
                </a:lnTo>
                <a:lnTo>
                  <a:pt x="533368" y="79434"/>
                </a:lnTo>
                <a:lnTo>
                  <a:pt x="533368" y="397164"/>
                </a:lnTo>
                <a:lnTo>
                  <a:pt x="527126" y="428083"/>
                </a:lnTo>
                <a:lnTo>
                  <a:pt x="510103" y="453332"/>
                </a:lnTo>
                <a:lnTo>
                  <a:pt x="484854" y="470356"/>
                </a:lnTo>
                <a:lnTo>
                  <a:pt x="453934" y="476599"/>
                </a:lnTo>
                <a:close/>
              </a:path>
            </a:pathLst>
          </a:custGeom>
          <a:solidFill>
            <a:srgbClr val="F6E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361" y="1398108"/>
            <a:ext cx="3213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5" dirty="0">
                <a:latin typeface="Noto Mono"/>
                <a:cs typeface="Noto Mono"/>
              </a:rPr>
              <a:t>01</a:t>
            </a:r>
            <a:endParaRPr sz="2100">
              <a:latin typeface="Noto Mono"/>
              <a:cs typeface="Noto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343" y="1733884"/>
            <a:ext cx="261620" cy="144780"/>
          </a:xfrm>
          <a:custGeom>
            <a:avLst/>
            <a:gdLst/>
            <a:ahLst/>
            <a:cxnLst/>
            <a:rect l="l" t="t" r="r" b="b"/>
            <a:pathLst>
              <a:path w="261619" h="144780">
                <a:moveTo>
                  <a:pt x="130514" y="144694"/>
                </a:moveTo>
                <a:lnTo>
                  <a:pt x="0" y="0"/>
                </a:lnTo>
                <a:lnTo>
                  <a:pt x="261029" y="0"/>
                </a:lnTo>
                <a:lnTo>
                  <a:pt x="130514" y="144694"/>
                </a:lnTo>
                <a:close/>
              </a:path>
            </a:pathLst>
          </a:custGeom>
          <a:solidFill>
            <a:srgbClr val="F6E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253" y="1937771"/>
            <a:ext cx="2428875" cy="2663190"/>
          </a:xfrm>
          <a:custGeom>
            <a:avLst/>
            <a:gdLst/>
            <a:ahLst/>
            <a:cxnLst/>
            <a:rect l="l" t="t" r="r" b="b"/>
            <a:pathLst>
              <a:path w="2428875" h="2663190">
                <a:moveTo>
                  <a:pt x="2428540" y="2662794"/>
                </a:moveTo>
                <a:lnTo>
                  <a:pt x="404776" y="2662794"/>
                </a:lnTo>
                <a:lnTo>
                  <a:pt x="357573" y="2660071"/>
                </a:lnTo>
                <a:lnTo>
                  <a:pt x="311970" y="2652104"/>
                </a:lnTo>
                <a:lnTo>
                  <a:pt x="268269" y="2639197"/>
                </a:lnTo>
                <a:lnTo>
                  <a:pt x="226775" y="2621653"/>
                </a:lnTo>
                <a:lnTo>
                  <a:pt x="187792" y="2599777"/>
                </a:lnTo>
                <a:lnTo>
                  <a:pt x="151622" y="2573872"/>
                </a:lnTo>
                <a:lnTo>
                  <a:pt x="118571" y="2544241"/>
                </a:lnTo>
                <a:lnTo>
                  <a:pt x="88940" y="2511190"/>
                </a:lnTo>
                <a:lnTo>
                  <a:pt x="63036" y="2475021"/>
                </a:lnTo>
                <a:lnTo>
                  <a:pt x="41160" y="2436038"/>
                </a:lnTo>
                <a:lnTo>
                  <a:pt x="23616" y="2394545"/>
                </a:lnTo>
                <a:lnTo>
                  <a:pt x="10709" y="2350846"/>
                </a:lnTo>
                <a:lnTo>
                  <a:pt x="2743" y="2305245"/>
                </a:lnTo>
                <a:lnTo>
                  <a:pt x="19" y="2258045"/>
                </a:lnTo>
                <a:lnTo>
                  <a:pt x="0" y="14"/>
                </a:lnTo>
                <a:lnTo>
                  <a:pt x="2023765" y="0"/>
                </a:lnTo>
                <a:lnTo>
                  <a:pt x="2070966" y="2723"/>
                </a:lnTo>
                <a:lnTo>
                  <a:pt x="2116567" y="10689"/>
                </a:lnTo>
                <a:lnTo>
                  <a:pt x="2160266" y="23596"/>
                </a:lnTo>
                <a:lnTo>
                  <a:pt x="2201759" y="41140"/>
                </a:lnTo>
                <a:lnTo>
                  <a:pt x="2240741" y="63016"/>
                </a:lnTo>
                <a:lnTo>
                  <a:pt x="2276910" y="88920"/>
                </a:lnTo>
                <a:lnTo>
                  <a:pt x="2309962" y="118551"/>
                </a:lnTo>
                <a:lnTo>
                  <a:pt x="2339592" y="151602"/>
                </a:lnTo>
                <a:lnTo>
                  <a:pt x="2365497" y="187772"/>
                </a:lnTo>
                <a:lnTo>
                  <a:pt x="2387373" y="226755"/>
                </a:lnTo>
                <a:lnTo>
                  <a:pt x="2404917" y="268249"/>
                </a:lnTo>
                <a:lnTo>
                  <a:pt x="2417824" y="311950"/>
                </a:lnTo>
                <a:lnTo>
                  <a:pt x="2425791" y="357553"/>
                </a:lnTo>
                <a:lnTo>
                  <a:pt x="2428515" y="404756"/>
                </a:lnTo>
                <a:lnTo>
                  <a:pt x="2428540" y="266279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8943" y="1345099"/>
            <a:ext cx="533400" cy="476884"/>
          </a:xfrm>
          <a:custGeom>
            <a:avLst/>
            <a:gdLst/>
            <a:ahLst/>
            <a:cxnLst/>
            <a:rect l="l" t="t" r="r" b="b"/>
            <a:pathLst>
              <a:path w="533400" h="476885">
                <a:moveTo>
                  <a:pt x="453949" y="476599"/>
                </a:moveTo>
                <a:lnTo>
                  <a:pt x="79449" y="476599"/>
                </a:lnTo>
                <a:lnTo>
                  <a:pt x="48526" y="470356"/>
                </a:lnTo>
                <a:lnTo>
                  <a:pt x="23271" y="453332"/>
                </a:lnTo>
                <a:lnTo>
                  <a:pt x="6244" y="428083"/>
                </a:lnTo>
                <a:lnTo>
                  <a:pt x="0" y="397164"/>
                </a:lnTo>
                <a:lnTo>
                  <a:pt x="0" y="79434"/>
                </a:lnTo>
                <a:lnTo>
                  <a:pt x="6244" y="48515"/>
                </a:lnTo>
                <a:lnTo>
                  <a:pt x="23273" y="23264"/>
                </a:lnTo>
                <a:lnTo>
                  <a:pt x="48526" y="6242"/>
                </a:lnTo>
                <a:lnTo>
                  <a:pt x="79449" y="0"/>
                </a:lnTo>
                <a:lnTo>
                  <a:pt x="453949" y="0"/>
                </a:lnTo>
                <a:lnTo>
                  <a:pt x="498010" y="13345"/>
                </a:lnTo>
                <a:lnTo>
                  <a:pt x="527323" y="49036"/>
                </a:lnTo>
                <a:lnTo>
                  <a:pt x="533373" y="79434"/>
                </a:lnTo>
                <a:lnTo>
                  <a:pt x="533373" y="397164"/>
                </a:lnTo>
                <a:lnTo>
                  <a:pt x="527133" y="428083"/>
                </a:lnTo>
                <a:lnTo>
                  <a:pt x="510114" y="453332"/>
                </a:lnTo>
                <a:lnTo>
                  <a:pt x="484868" y="470356"/>
                </a:lnTo>
                <a:lnTo>
                  <a:pt x="453949" y="476599"/>
                </a:lnTo>
                <a:close/>
              </a:path>
            </a:pathLst>
          </a:custGeom>
          <a:solidFill>
            <a:srgbClr val="AEC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35134" y="1398108"/>
            <a:ext cx="3213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5" dirty="0">
                <a:latin typeface="Noto Mono"/>
                <a:cs typeface="Noto Mono"/>
              </a:rPr>
              <a:t>02</a:t>
            </a:r>
            <a:endParaRPr sz="2100">
              <a:latin typeface="Noto Mono"/>
              <a:cs typeface="Noto 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5118" y="1733884"/>
            <a:ext cx="261620" cy="144780"/>
          </a:xfrm>
          <a:custGeom>
            <a:avLst/>
            <a:gdLst/>
            <a:ahLst/>
            <a:cxnLst/>
            <a:rect l="l" t="t" r="r" b="b"/>
            <a:pathLst>
              <a:path w="261620" h="144780">
                <a:moveTo>
                  <a:pt x="130499" y="144694"/>
                </a:moveTo>
                <a:lnTo>
                  <a:pt x="0" y="0"/>
                </a:lnTo>
                <a:lnTo>
                  <a:pt x="261024" y="0"/>
                </a:lnTo>
                <a:lnTo>
                  <a:pt x="130499" y="144694"/>
                </a:lnTo>
                <a:close/>
              </a:path>
            </a:pathLst>
          </a:custGeom>
          <a:solidFill>
            <a:srgbClr val="AEC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6018" y="1937776"/>
            <a:ext cx="2428875" cy="2663190"/>
          </a:xfrm>
          <a:custGeom>
            <a:avLst/>
            <a:gdLst/>
            <a:ahLst/>
            <a:cxnLst/>
            <a:rect l="l" t="t" r="r" b="b"/>
            <a:pathLst>
              <a:path w="2428875" h="2663190">
                <a:moveTo>
                  <a:pt x="2428545" y="2662789"/>
                </a:moveTo>
                <a:lnTo>
                  <a:pt x="404774" y="2662789"/>
                </a:lnTo>
                <a:lnTo>
                  <a:pt x="357574" y="2660066"/>
                </a:lnTo>
                <a:lnTo>
                  <a:pt x="311972" y="2652099"/>
                </a:lnTo>
                <a:lnTo>
                  <a:pt x="268273" y="2639192"/>
                </a:lnTo>
                <a:lnTo>
                  <a:pt x="226781" y="2621648"/>
                </a:lnTo>
                <a:lnTo>
                  <a:pt x="187798" y="2599772"/>
                </a:lnTo>
                <a:lnTo>
                  <a:pt x="151629" y="2573867"/>
                </a:lnTo>
                <a:lnTo>
                  <a:pt x="118577" y="2544236"/>
                </a:lnTo>
                <a:lnTo>
                  <a:pt x="88947" y="2511185"/>
                </a:lnTo>
                <a:lnTo>
                  <a:pt x="63042" y="2475016"/>
                </a:lnTo>
                <a:lnTo>
                  <a:pt x="41166" y="2436033"/>
                </a:lnTo>
                <a:lnTo>
                  <a:pt x="23622" y="2394540"/>
                </a:lnTo>
                <a:lnTo>
                  <a:pt x="10715" y="2350841"/>
                </a:lnTo>
                <a:lnTo>
                  <a:pt x="2748" y="2305240"/>
                </a:lnTo>
                <a:lnTo>
                  <a:pt x="24" y="2258040"/>
                </a:lnTo>
                <a:lnTo>
                  <a:pt x="0" y="0"/>
                </a:lnTo>
                <a:lnTo>
                  <a:pt x="2023857" y="0"/>
                </a:lnTo>
                <a:lnTo>
                  <a:pt x="2070971" y="2718"/>
                </a:lnTo>
                <a:lnTo>
                  <a:pt x="2116572" y="10684"/>
                </a:lnTo>
                <a:lnTo>
                  <a:pt x="2160271" y="23591"/>
                </a:lnTo>
                <a:lnTo>
                  <a:pt x="2201764" y="41135"/>
                </a:lnTo>
                <a:lnTo>
                  <a:pt x="2240746" y="63011"/>
                </a:lnTo>
                <a:lnTo>
                  <a:pt x="2276915" y="88915"/>
                </a:lnTo>
                <a:lnTo>
                  <a:pt x="2309967" y="118546"/>
                </a:lnTo>
                <a:lnTo>
                  <a:pt x="2339597" y="151597"/>
                </a:lnTo>
                <a:lnTo>
                  <a:pt x="2365502" y="187767"/>
                </a:lnTo>
                <a:lnTo>
                  <a:pt x="2387378" y="226750"/>
                </a:lnTo>
                <a:lnTo>
                  <a:pt x="2404922" y="268244"/>
                </a:lnTo>
                <a:lnTo>
                  <a:pt x="2417829" y="311945"/>
                </a:lnTo>
                <a:lnTo>
                  <a:pt x="2425796" y="357548"/>
                </a:lnTo>
                <a:lnTo>
                  <a:pt x="2428520" y="404751"/>
                </a:lnTo>
                <a:lnTo>
                  <a:pt x="2428545" y="266278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34062" y="1345849"/>
            <a:ext cx="533400" cy="476884"/>
          </a:xfrm>
          <a:custGeom>
            <a:avLst/>
            <a:gdLst/>
            <a:ahLst/>
            <a:cxnLst/>
            <a:rect l="l" t="t" r="r" b="b"/>
            <a:pathLst>
              <a:path w="533400" h="476885">
                <a:moveTo>
                  <a:pt x="453949" y="476599"/>
                </a:moveTo>
                <a:lnTo>
                  <a:pt x="79449" y="476599"/>
                </a:lnTo>
                <a:lnTo>
                  <a:pt x="48526" y="470356"/>
                </a:lnTo>
                <a:lnTo>
                  <a:pt x="23271" y="453332"/>
                </a:lnTo>
                <a:lnTo>
                  <a:pt x="6244" y="428083"/>
                </a:lnTo>
                <a:lnTo>
                  <a:pt x="0" y="397164"/>
                </a:lnTo>
                <a:lnTo>
                  <a:pt x="0" y="79434"/>
                </a:lnTo>
                <a:lnTo>
                  <a:pt x="6244" y="48515"/>
                </a:lnTo>
                <a:lnTo>
                  <a:pt x="23273" y="23264"/>
                </a:lnTo>
                <a:lnTo>
                  <a:pt x="48526" y="6242"/>
                </a:lnTo>
                <a:lnTo>
                  <a:pt x="79449" y="0"/>
                </a:lnTo>
                <a:lnTo>
                  <a:pt x="453949" y="0"/>
                </a:lnTo>
                <a:lnTo>
                  <a:pt x="498010" y="13345"/>
                </a:lnTo>
                <a:lnTo>
                  <a:pt x="527323" y="49036"/>
                </a:lnTo>
                <a:lnTo>
                  <a:pt x="533373" y="79434"/>
                </a:lnTo>
                <a:lnTo>
                  <a:pt x="533373" y="397164"/>
                </a:lnTo>
                <a:lnTo>
                  <a:pt x="527133" y="428083"/>
                </a:lnTo>
                <a:lnTo>
                  <a:pt x="510114" y="453332"/>
                </a:lnTo>
                <a:lnTo>
                  <a:pt x="484868" y="470356"/>
                </a:lnTo>
                <a:lnTo>
                  <a:pt x="453949" y="476599"/>
                </a:lnTo>
                <a:close/>
              </a:path>
            </a:pathLst>
          </a:custGeom>
          <a:solidFill>
            <a:srgbClr val="4FA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0253" y="1398851"/>
            <a:ext cx="3213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5" dirty="0">
                <a:latin typeface="Noto Mono"/>
                <a:cs typeface="Noto Mono"/>
              </a:rPr>
              <a:t>03</a:t>
            </a:r>
            <a:endParaRPr sz="2100">
              <a:latin typeface="Noto Mono"/>
              <a:cs typeface="Noto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0237" y="1734634"/>
            <a:ext cx="261620" cy="144780"/>
          </a:xfrm>
          <a:custGeom>
            <a:avLst/>
            <a:gdLst/>
            <a:ahLst/>
            <a:cxnLst/>
            <a:rect l="l" t="t" r="r" b="b"/>
            <a:pathLst>
              <a:path w="261620" h="144780">
                <a:moveTo>
                  <a:pt x="130499" y="144694"/>
                </a:moveTo>
                <a:lnTo>
                  <a:pt x="0" y="0"/>
                </a:lnTo>
                <a:lnTo>
                  <a:pt x="261024" y="0"/>
                </a:lnTo>
                <a:lnTo>
                  <a:pt x="130499" y="144694"/>
                </a:lnTo>
                <a:close/>
              </a:path>
            </a:pathLst>
          </a:custGeom>
          <a:solidFill>
            <a:srgbClr val="4FA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1137" y="1938526"/>
            <a:ext cx="2428875" cy="2663190"/>
          </a:xfrm>
          <a:custGeom>
            <a:avLst/>
            <a:gdLst/>
            <a:ahLst/>
            <a:cxnLst/>
            <a:rect l="l" t="t" r="r" b="b"/>
            <a:pathLst>
              <a:path w="2428875" h="2663190">
                <a:moveTo>
                  <a:pt x="2428545" y="2662789"/>
                </a:moveTo>
                <a:lnTo>
                  <a:pt x="404774" y="2662789"/>
                </a:lnTo>
                <a:lnTo>
                  <a:pt x="357574" y="2660066"/>
                </a:lnTo>
                <a:lnTo>
                  <a:pt x="311972" y="2652099"/>
                </a:lnTo>
                <a:lnTo>
                  <a:pt x="268273" y="2639192"/>
                </a:lnTo>
                <a:lnTo>
                  <a:pt x="226781" y="2621648"/>
                </a:lnTo>
                <a:lnTo>
                  <a:pt x="187798" y="2599772"/>
                </a:lnTo>
                <a:lnTo>
                  <a:pt x="151629" y="2573867"/>
                </a:lnTo>
                <a:lnTo>
                  <a:pt x="118577" y="2544236"/>
                </a:lnTo>
                <a:lnTo>
                  <a:pt x="88947" y="2511185"/>
                </a:lnTo>
                <a:lnTo>
                  <a:pt x="63042" y="2475016"/>
                </a:lnTo>
                <a:lnTo>
                  <a:pt x="41166" y="2436033"/>
                </a:lnTo>
                <a:lnTo>
                  <a:pt x="23622" y="2394540"/>
                </a:lnTo>
                <a:lnTo>
                  <a:pt x="10715" y="2350841"/>
                </a:lnTo>
                <a:lnTo>
                  <a:pt x="2748" y="2305240"/>
                </a:lnTo>
                <a:lnTo>
                  <a:pt x="24" y="2258040"/>
                </a:lnTo>
                <a:lnTo>
                  <a:pt x="0" y="0"/>
                </a:lnTo>
                <a:lnTo>
                  <a:pt x="2023857" y="0"/>
                </a:lnTo>
                <a:lnTo>
                  <a:pt x="2070971" y="2718"/>
                </a:lnTo>
                <a:lnTo>
                  <a:pt x="2116572" y="10684"/>
                </a:lnTo>
                <a:lnTo>
                  <a:pt x="2160271" y="23591"/>
                </a:lnTo>
                <a:lnTo>
                  <a:pt x="2201764" y="41135"/>
                </a:lnTo>
                <a:lnTo>
                  <a:pt x="2240746" y="63011"/>
                </a:lnTo>
                <a:lnTo>
                  <a:pt x="2276915" y="88915"/>
                </a:lnTo>
                <a:lnTo>
                  <a:pt x="2309967" y="118546"/>
                </a:lnTo>
                <a:lnTo>
                  <a:pt x="2339597" y="151597"/>
                </a:lnTo>
                <a:lnTo>
                  <a:pt x="2365502" y="187767"/>
                </a:lnTo>
                <a:lnTo>
                  <a:pt x="2387378" y="226750"/>
                </a:lnTo>
                <a:lnTo>
                  <a:pt x="2404922" y="268244"/>
                </a:lnTo>
                <a:lnTo>
                  <a:pt x="2417829" y="311945"/>
                </a:lnTo>
                <a:lnTo>
                  <a:pt x="2425796" y="357548"/>
                </a:lnTo>
                <a:lnTo>
                  <a:pt x="2428520" y="404751"/>
                </a:lnTo>
                <a:lnTo>
                  <a:pt x="2428545" y="266278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2199" y="156082"/>
            <a:ext cx="2044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Final</a:t>
            </a:r>
            <a:r>
              <a:rPr sz="2400" spc="-210" dirty="0"/>
              <a:t> </a:t>
            </a:r>
            <a:r>
              <a:rPr sz="2400" spc="20" dirty="0"/>
              <a:t>Thoughts</a:t>
            </a:r>
            <a:endParaRPr sz="24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92548" y="2060383"/>
            <a:ext cx="200596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Project </a:t>
            </a:r>
            <a:r>
              <a:rPr sz="1500" spc="-10" dirty="0">
                <a:latin typeface="Arial"/>
                <a:cs typeface="Arial"/>
              </a:rPr>
              <a:t>week </a:t>
            </a:r>
            <a:r>
              <a:rPr sz="1500" spc="20" dirty="0">
                <a:latin typeface="Arial"/>
                <a:cs typeface="Arial"/>
              </a:rPr>
              <a:t>is </a:t>
            </a:r>
            <a:r>
              <a:rPr sz="1500" spc="-20" dirty="0">
                <a:latin typeface="Arial"/>
                <a:cs typeface="Arial"/>
              </a:rPr>
              <a:t>a </a:t>
            </a:r>
            <a:r>
              <a:rPr sz="1500" spc="-5" dirty="0">
                <a:latin typeface="Arial"/>
                <a:cs typeface="Arial"/>
              </a:rPr>
              <a:t>great  </a:t>
            </a:r>
            <a:r>
              <a:rPr sz="1500" spc="25" dirty="0">
                <a:latin typeface="Arial"/>
                <a:cs typeface="Arial"/>
              </a:rPr>
              <a:t>time </a:t>
            </a:r>
            <a:r>
              <a:rPr sz="1500" spc="35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tie </a:t>
            </a:r>
            <a:r>
              <a:rPr sz="1500" spc="-5" dirty="0">
                <a:latin typeface="Arial"/>
                <a:cs typeface="Arial"/>
              </a:rPr>
              <a:t>up </a:t>
            </a:r>
            <a:r>
              <a:rPr sz="1500" spc="5" dirty="0">
                <a:latin typeface="Arial"/>
                <a:cs typeface="Arial"/>
              </a:rPr>
              <a:t>loose  </a:t>
            </a:r>
            <a:r>
              <a:rPr sz="1500" spc="-35" dirty="0">
                <a:latin typeface="Arial"/>
                <a:cs typeface="Arial"/>
              </a:rPr>
              <a:t>ends, </a:t>
            </a:r>
            <a:r>
              <a:rPr sz="1500" spc="15" dirty="0">
                <a:latin typeface="Arial"/>
                <a:cs typeface="Arial"/>
              </a:rPr>
              <a:t>both </a:t>
            </a:r>
            <a:r>
              <a:rPr sz="1500" spc="30" dirty="0">
                <a:latin typeface="Arial"/>
                <a:cs typeface="Arial"/>
              </a:rPr>
              <a:t>with </a:t>
            </a:r>
            <a:r>
              <a:rPr sz="1500" spc="-15" dirty="0">
                <a:latin typeface="Arial"/>
                <a:cs typeface="Arial"/>
              </a:rPr>
              <a:t>your  </a:t>
            </a:r>
            <a:r>
              <a:rPr sz="1500" dirty="0">
                <a:latin typeface="Arial"/>
                <a:cs typeface="Arial"/>
              </a:rPr>
              <a:t>group </a:t>
            </a:r>
            <a:r>
              <a:rPr sz="1500" spc="-10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on </a:t>
            </a:r>
            <a:r>
              <a:rPr sz="1500" spc="-15" dirty="0">
                <a:latin typeface="Arial"/>
                <a:cs typeface="Arial"/>
              </a:rPr>
              <a:t>your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own.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4313" y="2060383"/>
            <a:ext cx="199072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45" dirty="0">
                <a:latin typeface="Arial"/>
                <a:cs typeface="Arial"/>
              </a:rPr>
              <a:t>If </a:t>
            </a:r>
            <a:r>
              <a:rPr sz="1500" spc="-10" dirty="0">
                <a:latin typeface="Arial"/>
                <a:cs typeface="Arial"/>
              </a:rPr>
              <a:t>there </a:t>
            </a:r>
            <a:r>
              <a:rPr sz="1500" spc="-25" dirty="0">
                <a:latin typeface="Arial"/>
                <a:cs typeface="Arial"/>
              </a:rPr>
              <a:t>are </a:t>
            </a:r>
            <a:r>
              <a:rPr sz="1500" spc="25" dirty="0">
                <a:latin typeface="Arial"/>
                <a:cs typeface="Arial"/>
              </a:rPr>
              <a:t>topics</a:t>
            </a:r>
            <a:r>
              <a:rPr sz="1500" spc="-27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you’d  </a:t>
            </a:r>
            <a:r>
              <a:rPr sz="1500" dirty="0">
                <a:latin typeface="Arial"/>
                <a:cs typeface="Arial"/>
              </a:rPr>
              <a:t>like </a:t>
            </a:r>
            <a:r>
              <a:rPr sz="1500" spc="35" dirty="0">
                <a:latin typeface="Arial"/>
                <a:cs typeface="Arial"/>
              </a:rPr>
              <a:t>to </a:t>
            </a:r>
            <a:r>
              <a:rPr sz="1500" spc="-45" dirty="0">
                <a:latin typeface="Arial"/>
                <a:cs typeface="Arial"/>
              </a:rPr>
              <a:t>review, </a:t>
            </a:r>
            <a:r>
              <a:rPr sz="1500" spc="20" dirty="0">
                <a:latin typeface="Arial"/>
                <a:cs typeface="Arial"/>
              </a:rPr>
              <a:t>shoot</a:t>
            </a:r>
            <a:r>
              <a:rPr sz="1500" spc="-22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me  </a:t>
            </a:r>
            <a:r>
              <a:rPr sz="1500" spc="-10" dirty="0">
                <a:latin typeface="Arial"/>
                <a:cs typeface="Arial"/>
              </a:rPr>
              <a:t>and </a:t>
            </a:r>
            <a:r>
              <a:rPr sz="1500" spc="5" dirty="0">
                <a:latin typeface="Arial"/>
                <a:cs typeface="Arial"/>
              </a:rPr>
              <a:t>the </a:t>
            </a:r>
            <a:r>
              <a:rPr sz="1500" spc="-30" dirty="0">
                <a:latin typeface="Arial"/>
                <a:cs typeface="Arial"/>
              </a:rPr>
              <a:t>TAs </a:t>
            </a:r>
            <a:r>
              <a:rPr sz="1500" spc="-20" dirty="0">
                <a:latin typeface="Arial"/>
                <a:cs typeface="Arial"/>
              </a:rPr>
              <a:t>a  </a:t>
            </a:r>
            <a:r>
              <a:rPr sz="1500" spc="-5" dirty="0">
                <a:latin typeface="Arial"/>
                <a:cs typeface="Arial"/>
              </a:rPr>
              <a:t>message. </a:t>
            </a:r>
            <a:r>
              <a:rPr sz="1500" spc="-60" dirty="0">
                <a:latin typeface="Arial"/>
                <a:cs typeface="Arial"/>
              </a:rPr>
              <a:t>We’re </a:t>
            </a:r>
            <a:r>
              <a:rPr sz="1500" spc="-20" dirty="0">
                <a:latin typeface="Arial"/>
                <a:cs typeface="Arial"/>
              </a:rPr>
              <a:t>happy  </a:t>
            </a:r>
            <a:r>
              <a:rPr sz="1500" spc="3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do </a:t>
            </a:r>
            <a:r>
              <a:rPr sz="1500" spc="-5" dirty="0">
                <a:latin typeface="Arial"/>
                <a:cs typeface="Arial"/>
              </a:rPr>
              <a:t>(recorded) </a:t>
            </a:r>
            <a:r>
              <a:rPr sz="1500" spc="-10" dirty="0">
                <a:latin typeface="Arial"/>
                <a:cs typeface="Arial"/>
              </a:rPr>
              <a:t>extra  </a:t>
            </a:r>
            <a:r>
              <a:rPr sz="1500" spc="-15" dirty="0">
                <a:latin typeface="Arial"/>
                <a:cs typeface="Arial"/>
              </a:rPr>
              <a:t>review </a:t>
            </a:r>
            <a:r>
              <a:rPr sz="1500" spc="5" dirty="0">
                <a:latin typeface="Arial"/>
                <a:cs typeface="Arial"/>
              </a:rPr>
              <a:t>sessions </a:t>
            </a:r>
            <a:r>
              <a:rPr sz="1500" spc="35" dirty="0">
                <a:latin typeface="Arial"/>
                <a:cs typeface="Arial"/>
              </a:rPr>
              <a:t>for  </a:t>
            </a:r>
            <a:r>
              <a:rPr sz="1500" spc="20" dirty="0">
                <a:latin typeface="Arial"/>
                <a:cs typeface="Arial"/>
              </a:rPr>
              <a:t>small </a:t>
            </a:r>
            <a:r>
              <a:rPr sz="1500" dirty="0">
                <a:latin typeface="Arial"/>
                <a:cs typeface="Arial"/>
              </a:rPr>
              <a:t>groups during  </a:t>
            </a:r>
            <a:r>
              <a:rPr sz="1500" spc="-5" dirty="0">
                <a:latin typeface="Arial"/>
                <a:cs typeface="Arial"/>
              </a:rPr>
              <a:t>these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weeks.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69433" y="2061136"/>
            <a:ext cx="16814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30" dirty="0">
                <a:latin typeface="Arial"/>
                <a:cs typeface="Arial"/>
              </a:rPr>
              <a:t>Good </a:t>
            </a:r>
            <a:r>
              <a:rPr sz="1500" spc="10" dirty="0">
                <a:latin typeface="Arial"/>
                <a:cs typeface="Arial"/>
              </a:rPr>
              <a:t>luck </a:t>
            </a:r>
            <a:r>
              <a:rPr sz="1500" spc="-10" dirty="0">
                <a:latin typeface="Arial"/>
                <a:cs typeface="Arial"/>
              </a:rPr>
              <a:t>and</a:t>
            </a:r>
            <a:r>
              <a:rPr sz="1500" spc="-195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have  </a:t>
            </a:r>
            <a:r>
              <a:rPr sz="1500" spc="5" dirty="0">
                <a:latin typeface="Arial"/>
                <a:cs typeface="Arial"/>
              </a:rPr>
              <a:t>fun!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19" y="274879"/>
            <a:ext cx="8595332" cy="4593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4641" y="2143203"/>
            <a:ext cx="229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Questions?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252" y="2143203"/>
            <a:ext cx="202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Your</a:t>
            </a:r>
            <a:r>
              <a:rPr sz="3600" spc="-290" dirty="0"/>
              <a:t> </a:t>
            </a:r>
            <a:r>
              <a:rPr sz="3600" spc="-65" dirty="0"/>
              <a:t>Task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814574" y="4941442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9048"/>
            <a:ext cx="9140825" cy="4525010"/>
          </a:xfrm>
          <a:custGeom>
            <a:avLst/>
            <a:gdLst/>
            <a:ahLst/>
            <a:cxnLst/>
            <a:rect l="l" t="t" r="r" b="b"/>
            <a:pathLst>
              <a:path w="9140825" h="4525010">
                <a:moveTo>
                  <a:pt x="0" y="0"/>
                </a:moveTo>
                <a:lnTo>
                  <a:pt x="9140506" y="0"/>
                </a:lnTo>
                <a:lnTo>
                  <a:pt x="9140506" y="4524440"/>
                </a:lnTo>
                <a:lnTo>
                  <a:pt x="0" y="45244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199" y="156082"/>
            <a:ext cx="290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Tell </a:t>
            </a:r>
            <a:r>
              <a:rPr sz="2400" spc="-40" dirty="0"/>
              <a:t>a </a:t>
            </a:r>
            <a:r>
              <a:rPr sz="2400" spc="-5" dirty="0"/>
              <a:t>Story </a:t>
            </a:r>
            <a:r>
              <a:rPr sz="2400" spc="60" dirty="0"/>
              <a:t>with</a:t>
            </a:r>
            <a:r>
              <a:rPr sz="2400" spc="-295" dirty="0"/>
              <a:t> </a:t>
            </a:r>
            <a:r>
              <a:rPr sz="2400" spc="-35" dirty="0"/>
              <a:t>Data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71499" y="728848"/>
            <a:ext cx="8058633" cy="4414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74" y="640078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82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4319" y="490644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87" y="10199"/>
                </a:lnTo>
              </a:path>
            </a:pathLst>
          </a:custGeom>
          <a:ln w="9524">
            <a:solidFill>
              <a:srgbClr val="A8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27274" y="4961360"/>
            <a:ext cx="42545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dirty="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316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0748" y="558618"/>
            <a:ext cx="21615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5" dirty="0">
                <a:solidFill>
                  <a:srgbClr val="FFFFFF"/>
                </a:solidFill>
                <a:latin typeface="Trebuchet MS"/>
                <a:cs typeface="Trebuchet MS"/>
              </a:rPr>
              <a:t>What?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732" y="2143203"/>
            <a:ext cx="4441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Project</a:t>
            </a:r>
            <a:r>
              <a:rPr sz="3600" spc="-155" dirty="0"/>
              <a:t> </a:t>
            </a:r>
            <a:r>
              <a:rPr sz="3600" spc="-5" dirty="0"/>
              <a:t>Requirements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2452" y="1300234"/>
            <a:ext cx="7517130" cy="621665"/>
          </a:xfrm>
          <a:custGeom>
            <a:avLst/>
            <a:gdLst/>
            <a:ahLst/>
            <a:cxnLst/>
            <a:rect l="l" t="t" r="r" b="b"/>
            <a:pathLst>
              <a:path w="7517130" h="621664">
                <a:moveTo>
                  <a:pt x="7413530" y="621298"/>
                </a:moveTo>
                <a:lnTo>
                  <a:pt x="103552" y="621298"/>
                </a:lnTo>
                <a:lnTo>
                  <a:pt x="63245" y="613161"/>
                </a:lnTo>
                <a:lnTo>
                  <a:pt x="30329" y="590968"/>
                </a:lnTo>
                <a:lnTo>
                  <a:pt x="8137" y="558053"/>
                </a:lnTo>
                <a:lnTo>
                  <a:pt x="0" y="517746"/>
                </a:lnTo>
                <a:lnTo>
                  <a:pt x="0" y="103552"/>
                </a:lnTo>
                <a:lnTo>
                  <a:pt x="8137" y="63245"/>
                </a:lnTo>
                <a:lnTo>
                  <a:pt x="30329" y="30329"/>
                </a:lnTo>
                <a:lnTo>
                  <a:pt x="63245" y="8137"/>
                </a:lnTo>
                <a:lnTo>
                  <a:pt x="103552" y="0"/>
                </a:lnTo>
                <a:lnTo>
                  <a:pt x="7413530" y="0"/>
                </a:lnTo>
                <a:lnTo>
                  <a:pt x="7453161" y="7882"/>
                </a:lnTo>
                <a:lnTo>
                  <a:pt x="7486755" y="30329"/>
                </a:lnTo>
                <a:lnTo>
                  <a:pt x="7509201" y="63924"/>
                </a:lnTo>
                <a:lnTo>
                  <a:pt x="7517080" y="103552"/>
                </a:lnTo>
                <a:lnTo>
                  <a:pt x="7517080" y="517746"/>
                </a:lnTo>
                <a:lnTo>
                  <a:pt x="7508944" y="558053"/>
                </a:lnTo>
                <a:lnTo>
                  <a:pt x="7486755" y="590968"/>
                </a:lnTo>
                <a:lnTo>
                  <a:pt x="7453841" y="613161"/>
                </a:lnTo>
                <a:lnTo>
                  <a:pt x="7413530" y="62129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4374" y="640078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82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19" y="490644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87" y="10199"/>
                </a:lnTo>
              </a:path>
            </a:pathLst>
          </a:custGeom>
          <a:ln w="9524">
            <a:solidFill>
              <a:srgbClr val="A8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1300222"/>
            <a:ext cx="695960" cy="621665"/>
          </a:xfrm>
          <a:custGeom>
            <a:avLst/>
            <a:gdLst/>
            <a:ahLst/>
            <a:cxnLst/>
            <a:rect l="l" t="t" r="r" b="b"/>
            <a:pathLst>
              <a:path w="695960" h="621664">
                <a:moveTo>
                  <a:pt x="591846" y="621298"/>
                </a:moveTo>
                <a:lnTo>
                  <a:pt x="103552" y="621298"/>
                </a:lnTo>
                <a:lnTo>
                  <a:pt x="63245" y="613161"/>
                </a:lnTo>
                <a:lnTo>
                  <a:pt x="30329" y="590968"/>
                </a:lnTo>
                <a:lnTo>
                  <a:pt x="8137" y="558053"/>
                </a:lnTo>
                <a:lnTo>
                  <a:pt x="0" y="517746"/>
                </a:lnTo>
                <a:lnTo>
                  <a:pt x="0" y="103552"/>
                </a:lnTo>
                <a:lnTo>
                  <a:pt x="8137" y="63245"/>
                </a:lnTo>
                <a:lnTo>
                  <a:pt x="30329" y="30329"/>
                </a:lnTo>
                <a:lnTo>
                  <a:pt x="63245" y="8137"/>
                </a:lnTo>
                <a:lnTo>
                  <a:pt x="103552" y="0"/>
                </a:lnTo>
                <a:lnTo>
                  <a:pt x="591846" y="0"/>
                </a:lnTo>
                <a:lnTo>
                  <a:pt x="631474" y="7882"/>
                </a:lnTo>
                <a:lnTo>
                  <a:pt x="665068" y="30329"/>
                </a:lnTo>
                <a:lnTo>
                  <a:pt x="687516" y="63924"/>
                </a:lnTo>
                <a:lnTo>
                  <a:pt x="695398" y="103552"/>
                </a:lnTo>
                <a:lnTo>
                  <a:pt x="695398" y="517746"/>
                </a:lnTo>
                <a:lnTo>
                  <a:pt x="687260" y="558053"/>
                </a:lnTo>
                <a:lnTo>
                  <a:pt x="665068" y="590968"/>
                </a:lnTo>
                <a:lnTo>
                  <a:pt x="632153" y="613161"/>
                </a:lnTo>
                <a:lnTo>
                  <a:pt x="591846" y="621298"/>
                </a:lnTo>
                <a:close/>
              </a:path>
            </a:pathLst>
          </a:custGeom>
          <a:solidFill>
            <a:srgbClr val="F6E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5462" y="1453184"/>
            <a:ext cx="189230" cy="340360"/>
          </a:xfrm>
          <a:custGeom>
            <a:avLst/>
            <a:gdLst/>
            <a:ahLst/>
            <a:cxnLst/>
            <a:rect l="l" t="t" r="r" b="b"/>
            <a:pathLst>
              <a:path w="189230" h="340360">
                <a:moveTo>
                  <a:pt x="0" y="340324"/>
                </a:moveTo>
                <a:lnTo>
                  <a:pt x="0" y="0"/>
                </a:lnTo>
                <a:lnTo>
                  <a:pt x="188624" y="170162"/>
                </a:lnTo>
                <a:lnTo>
                  <a:pt x="0" y="340324"/>
                </a:lnTo>
                <a:close/>
              </a:path>
            </a:pathLst>
          </a:custGeom>
          <a:solidFill>
            <a:srgbClr val="F6EF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199" y="2000120"/>
            <a:ext cx="695960" cy="621665"/>
          </a:xfrm>
          <a:custGeom>
            <a:avLst/>
            <a:gdLst/>
            <a:ahLst/>
            <a:cxnLst/>
            <a:rect l="l" t="t" r="r" b="b"/>
            <a:pathLst>
              <a:path w="695960" h="621664">
                <a:moveTo>
                  <a:pt x="591846" y="621298"/>
                </a:moveTo>
                <a:lnTo>
                  <a:pt x="103552" y="621298"/>
                </a:lnTo>
                <a:lnTo>
                  <a:pt x="63245" y="613162"/>
                </a:lnTo>
                <a:lnTo>
                  <a:pt x="30329" y="590973"/>
                </a:lnTo>
                <a:lnTo>
                  <a:pt x="8137" y="558059"/>
                </a:lnTo>
                <a:lnTo>
                  <a:pt x="0" y="517748"/>
                </a:lnTo>
                <a:lnTo>
                  <a:pt x="0" y="103552"/>
                </a:lnTo>
                <a:lnTo>
                  <a:pt x="8137" y="63245"/>
                </a:lnTo>
                <a:lnTo>
                  <a:pt x="30329" y="30329"/>
                </a:lnTo>
                <a:lnTo>
                  <a:pt x="63245" y="8137"/>
                </a:lnTo>
                <a:lnTo>
                  <a:pt x="103552" y="0"/>
                </a:lnTo>
                <a:lnTo>
                  <a:pt x="591846" y="0"/>
                </a:lnTo>
                <a:lnTo>
                  <a:pt x="631474" y="7882"/>
                </a:lnTo>
                <a:lnTo>
                  <a:pt x="665068" y="30329"/>
                </a:lnTo>
                <a:lnTo>
                  <a:pt x="687516" y="63924"/>
                </a:lnTo>
                <a:lnTo>
                  <a:pt x="695398" y="103552"/>
                </a:lnTo>
                <a:lnTo>
                  <a:pt x="695398" y="517748"/>
                </a:lnTo>
                <a:lnTo>
                  <a:pt x="687260" y="558059"/>
                </a:lnTo>
                <a:lnTo>
                  <a:pt x="665068" y="590973"/>
                </a:lnTo>
                <a:lnTo>
                  <a:pt x="632153" y="613162"/>
                </a:lnTo>
                <a:lnTo>
                  <a:pt x="591846" y="621298"/>
                </a:lnTo>
                <a:close/>
              </a:path>
            </a:pathLst>
          </a:custGeom>
          <a:solidFill>
            <a:srgbClr val="AEC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5462" y="2153083"/>
            <a:ext cx="189230" cy="340360"/>
          </a:xfrm>
          <a:custGeom>
            <a:avLst/>
            <a:gdLst/>
            <a:ahLst/>
            <a:cxnLst/>
            <a:rect l="l" t="t" r="r" b="b"/>
            <a:pathLst>
              <a:path w="189230" h="340360">
                <a:moveTo>
                  <a:pt x="0" y="340324"/>
                </a:moveTo>
                <a:lnTo>
                  <a:pt x="0" y="0"/>
                </a:lnTo>
                <a:lnTo>
                  <a:pt x="188624" y="170162"/>
                </a:lnTo>
                <a:lnTo>
                  <a:pt x="0" y="340324"/>
                </a:lnTo>
                <a:close/>
              </a:path>
            </a:pathLst>
          </a:custGeom>
          <a:solidFill>
            <a:srgbClr val="AEC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199" y="2692844"/>
            <a:ext cx="695960" cy="621665"/>
          </a:xfrm>
          <a:custGeom>
            <a:avLst/>
            <a:gdLst/>
            <a:ahLst/>
            <a:cxnLst/>
            <a:rect l="l" t="t" r="r" b="b"/>
            <a:pathLst>
              <a:path w="695960" h="621664">
                <a:moveTo>
                  <a:pt x="591846" y="621298"/>
                </a:moveTo>
                <a:lnTo>
                  <a:pt x="103552" y="621298"/>
                </a:lnTo>
                <a:lnTo>
                  <a:pt x="63245" y="613162"/>
                </a:lnTo>
                <a:lnTo>
                  <a:pt x="30329" y="590973"/>
                </a:lnTo>
                <a:lnTo>
                  <a:pt x="8137" y="558059"/>
                </a:lnTo>
                <a:lnTo>
                  <a:pt x="0" y="517748"/>
                </a:lnTo>
                <a:lnTo>
                  <a:pt x="0" y="103549"/>
                </a:lnTo>
                <a:lnTo>
                  <a:pt x="8137" y="63238"/>
                </a:lnTo>
                <a:lnTo>
                  <a:pt x="30329" y="30324"/>
                </a:lnTo>
                <a:lnTo>
                  <a:pt x="63245" y="8135"/>
                </a:lnTo>
                <a:lnTo>
                  <a:pt x="103552" y="0"/>
                </a:lnTo>
                <a:lnTo>
                  <a:pt x="591846" y="0"/>
                </a:lnTo>
                <a:lnTo>
                  <a:pt x="631474" y="7878"/>
                </a:lnTo>
                <a:lnTo>
                  <a:pt x="665068" y="30324"/>
                </a:lnTo>
                <a:lnTo>
                  <a:pt x="687516" y="63927"/>
                </a:lnTo>
                <a:lnTo>
                  <a:pt x="695398" y="103549"/>
                </a:lnTo>
                <a:lnTo>
                  <a:pt x="695398" y="517748"/>
                </a:lnTo>
                <a:lnTo>
                  <a:pt x="687260" y="558059"/>
                </a:lnTo>
                <a:lnTo>
                  <a:pt x="665068" y="590973"/>
                </a:lnTo>
                <a:lnTo>
                  <a:pt x="632153" y="613162"/>
                </a:lnTo>
                <a:lnTo>
                  <a:pt x="591846" y="621298"/>
                </a:lnTo>
                <a:close/>
              </a:path>
            </a:pathLst>
          </a:custGeom>
          <a:solidFill>
            <a:srgbClr val="4FA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5462" y="2845819"/>
            <a:ext cx="189230" cy="340360"/>
          </a:xfrm>
          <a:custGeom>
            <a:avLst/>
            <a:gdLst/>
            <a:ahLst/>
            <a:cxnLst/>
            <a:rect l="l" t="t" r="r" b="b"/>
            <a:pathLst>
              <a:path w="189230" h="340360">
                <a:moveTo>
                  <a:pt x="0" y="340299"/>
                </a:moveTo>
                <a:lnTo>
                  <a:pt x="0" y="0"/>
                </a:lnTo>
                <a:lnTo>
                  <a:pt x="188624" y="170149"/>
                </a:lnTo>
                <a:lnTo>
                  <a:pt x="0" y="340299"/>
                </a:lnTo>
                <a:close/>
              </a:path>
            </a:pathLst>
          </a:custGeom>
          <a:solidFill>
            <a:srgbClr val="4FA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99" y="3390343"/>
            <a:ext cx="695960" cy="621665"/>
          </a:xfrm>
          <a:custGeom>
            <a:avLst/>
            <a:gdLst/>
            <a:ahLst/>
            <a:cxnLst/>
            <a:rect l="l" t="t" r="r" b="b"/>
            <a:pathLst>
              <a:path w="695960" h="621664">
                <a:moveTo>
                  <a:pt x="591846" y="621298"/>
                </a:moveTo>
                <a:lnTo>
                  <a:pt x="103552" y="621298"/>
                </a:lnTo>
                <a:lnTo>
                  <a:pt x="63245" y="613162"/>
                </a:lnTo>
                <a:lnTo>
                  <a:pt x="30329" y="590973"/>
                </a:lnTo>
                <a:lnTo>
                  <a:pt x="8137" y="558059"/>
                </a:lnTo>
                <a:lnTo>
                  <a:pt x="0" y="517748"/>
                </a:lnTo>
                <a:lnTo>
                  <a:pt x="0" y="103549"/>
                </a:lnTo>
                <a:lnTo>
                  <a:pt x="8137" y="63238"/>
                </a:lnTo>
                <a:lnTo>
                  <a:pt x="30329" y="30324"/>
                </a:lnTo>
                <a:lnTo>
                  <a:pt x="63245" y="8135"/>
                </a:lnTo>
                <a:lnTo>
                  <a:pt x="103552" y="0"/>
                </a:lnTo>
                <a:lnTo>
                  <a:pt x="591846" y="0"/>
                </a:lnTo>
                <a:lnTo>
                  <a:pt x="631474" y="7878"/>
                </a:lnTo>
                <a:lnTo>
                  <a:pt x="665068" y="30324"/>
                </a:lnTo>
                <a:lnTo>
                  <a:pt x="687516" y="63927"/>
                </a:lnTo>
                <a:lnTo>
                  <a:pt x="695398" y="103549"/>
                </a:lnTo>
                <a:lnTo>
                  <a:pt x="695398" y="517748"/>
                </a:lnTo>
                <a:lnTo>
                  <a:pt x="687260" y="558059"/>
                </a:lnTo>
                <a:lnTo>
                  <a:pt x="665068" y="590973"/>
                </a:lnTo>
                <a:lnTo>
                  <a:pt x="632153" y="613162"/>
                </a:lnTo>
                <a:lnTo>
                  <a:pt x="591846" y="621298"/>
                </a:lnTo>
                <a:close/>
              </a:path>
            </a:pathLst>
          </a:custGeom>
          <a:solidFill>
            <a:srgbClr val="1C7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5462" y="3543293"/>
            <a:ext cx="189230" cy="340360"/>
          </a:xfrm>
          <a:custGeom>
            <a:avLst/>
            <a:gdLst/>
            <a:ahLst/>
            <a:cxnLst/>
            <a:rect l="l" t="t" r="r" b="b"/>
            <a:pathLst>
              <a:path w="189230" h="340360">
                <a:moveTo>
                  <a:pt x="0" y="340349"/>
                </a:moveTo>
                <a:lnTo>
                  <a:pt x="0" y="0"/>
                </a:lnTo>
                <a:lnTo>
                  <a:pt x="188624" y="170174"/>
                </a:lnTo>
                <a:lnTo>
                  <a:pt x="0" y="340349"/>
                </a:lnTo>
                <a:close/>
              </a:path>
            </a:pathLst>
          </a:custGeom>
          <a:solidFill>
            <a:srgbClr val="1C7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2547" y="2002531"/>
            <a:ext cx="7517130" cy="621665"/>
          </a:xfrm>
          <a:custGeom>
            <a:avLst/>
            <a:gdLst/>
            <a:ahLst/>
            <a:cxnLst/>
            <a:rect l="l" t="t" r="r" b="b"/>
            <a:pathLst>
              <a:path w="7517130" h="621664">
                <a:moveTo>
                  <a:pt x="7413535" y="621288"/>
                </a:moveTo>
                <a:lnTo>
                  <a:pt x="103552" y="621288"/>
                </a:lnTo>
                <a:lnTo>
                  <a:pt x="63245" y="613152"/>
                </a:lnTo>
                <a:lnTo>
                  <a:pt x="30329" y="590963"/>
                </a:lnTo>
                <a:lnTo>
                  <a:pt x="8137" y="558049"/>
                </a:lnTo>
                <a:lnTo>
                  <a:pt x="0" y="517738"/>
                </a:lnTo>
                <a:lnTo>
                  <a:pt x="0" y="103552"/>
                </a:lnTo>
                <a:lnTo>
                  <a:pt x="8137" y="63245"/>
                </a:lnTo>
                <a:lnTo>
                  <a:pt x="30329" y="30329"/>
                </a:lnTo>
                <a:lnTo>
                  <a:pt x="63245" y="8137"/>
                </a:lnTo>
                <a:lnTo>
                  <a:pt x="103552" y="0"/>
                </a:lnTo>
                <a:lnTo>
                  <a:pt x="7413535" y="0"/>
                </a:lnTo>
                <a:lnTo>
                  <a:pt x="7453157" y="7882"/>
                </a:lnTo>
                <a:lnTo>
                  <a:pt x="7486760" y="30329"/>
                </a:lnTo>
                <a:lnTo>
                  <a:pt x="7509206" y="63925"/>
                </a:lnTo>
                <a:lnTo>
                  <a:pt x="7517085" y="103552"/>
                </a:lnTo>
                <a:lnTo>
                  <a:pt x="7517085" y="517738"/>
                </a:lnTo>
                <a:lnTo>
                  <a:pt x="7508949" y="558049"/>
                </a:lnTo>
                <a:lnTo>
                  <a:pt x="7486760" y="590963"/>
                </a:lnTo>
                <a:lnTo>
                  <a:pt x="7453846" y="613152"/>
                </a:lnTo>
                <a:lnTo>
                  <a:pt x="7413535" y="62128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2547" y="2692844"/>
            <a:ext cx="7517130" cy="621665"/>
          </a:xfrm>
          <a:custGeom>
            <a:avLst/>
            <a:gdLst/>
            <a:ahLst/>
            <a:cxnLst/>
            <a:rect l="l" t="t" r="r" b="b"/>
            <a:pathLst>
              <a:path w="7517130" h="621664">
                <a:moveTo>
                  <a:pt x="7413535" y="621298"/>
                </a:moveTo>
                <a:lnTo>
                  <a:pt x="103552" y="621298"/>
                </a:lnTo>
                <a:lnTo>
                  <a:pt x="63245" y="613162"/>
                </a:lnTo>
                <a:lnTo>
                  <a:pt x="30329" y="590973"/>
                </a:lnTo>
                <a:lnTo>
                  <a:pt x="8137" y="558059"/>
                </a:lnTo>
                <a:lnTo>
                  <a:pt x="0" y="517748"/>
                </a:lnTo>
                <a:lnTo>
                  <a:pt x="0" y="103549"/>
                </a:lnTo>
                <a:lnTo>
                  <a:pt x="8137" y="63238"/>
                </a:lnTo>
                <a:lnTo>
                  <a:pt x="30329" y="30324"/>
                </a:lnTo>
                <a:lnTo>
                  <a:pt x="63245" y="8135"/>
                </a:lnTo>
                <a:lnTo>
                  <a:pt x="103552" y="0"/>
                </a:lnTo>
                <a:lnTo>
                  <a:pt x="7413535" y="0"/>
                </a:lnTo>
                <a:lnTo>
                  <a:pt x="7453157" y="7878"/>
                </a:lnTo>
                <a:lnTo>
                  <a:pt x="7486760" y="30324"/>
                </a:lnTo>
                <a:lnTo>
                  <a:pt x="7509206" y="63927"/>
                </a:lnTo>
                <a:lnTo>
                  <a:pt x="7517085" y="103549"/>
                </a:lnTo>
                <a:lnTo>
                  <a:pt x="7517085" y="517748"/>
                </a:lnTo>
                <a:lnTo>
                  <a:pt x="7508949" y="558059"/>
                </a:lnTo>
                <a:lnTo>
                  <a:pt x="7486760" y="590973"/>
                </a:lnTo>
                <a:lnTo>
                  <a:pt x="7453846" y="613162"/>
                </a:lnTo>
                <a:lnTo>
                  <a:pt x="7413535" y="62129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2547" y="3385568"/>
            <a:ext cx="7517130" cy="621665"/>
          </a:xfrm>
          <a:custGeom>
            <a:avLst/>
            <a:gdLst/>
            <a:ahLst/>
            <a:cxnLst/>
            <a:rect l="l" t="t" r="r" b="b"/>
            <a:pathLst>
              <a:path w="7517130" h="621664">
                <a:moveTo>
                  <a:pt x="7413535" y="621298"/>
                </a:moveTo>
                <a:lnTo>
                  <a:pt x="103552" y="621298"/>
                </a:lnTo>
                <a:lnTo>
                  <a:pt x="63245" y="613162"/>
                </a:lnTo>
                <a:lnTo>
                  <a:pt x="30329" y="590973"/>
                </a:lnTo>
                <a:lnTo>
                  <a:pt x="8137" y="558059"/>
                </a:lnTo>
                <a:lnTo>
                  <a:pt x="0" y="517748"/>
                </a:lnTo>
                <a:lnTo>
                  <a:pt x="0" y="103549"/>
                </a:lnTo>
                <a:lnTo>
                  <a:pt x="8137" y="63238"/>
                </a:lnTo>
                <a:lnTo>
                  <a:pt x="30329" y="30324"/>
                </a:lnTo>
                <a:lnTo>
                  <a:pt x="63245" y="8135"/>
                </a:lnTo>
                <a:lnTo>
                  <a:pt x="103552" y="0"/>
                </a:lnTo>
                <a:lnTo>
                  <a:pt x="7413535" y="0"/>
                </a:lnTo>
                <a:lnTo>
                  <a:pt x="7453157" y="7878"/>
                </a:lnTo>
                <a:lnTo>
                  <a:pt x="7486760" y="30324"/>
                </a:lnTo>
                <a:lnTo>
                  <a:pt x="7509206" y="63927"/>
                </a:lnTo>
                <a:lnTo>
                  <a:pt x="7517085" y="103549"/>
                </a:lnTo>
                <a:lnTo>
                  <a:pt x="7517085" y="517748"/>
                </a:lnTo>
                <a:lnTo>
                  <a:pt x="7508949" y="558059"/>
                </a:lnTo>
                <a:lnTo>
                  <a:pt x="7486760" y="590973"/>
                </a:lnTo>
                <a:lnTo>
                  <a:pt x="7453846" y="613162"/>
                </a:lnTo>
                <a:lnTo>
                  <a:pt x="7413535" y="62129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9499" y="4083067"/>
            <a:ext cx="695960" cy="621665"/>
          </a:xfrm>
          <a:custGeom>
            <a:avLst/>
            <a:gdLst/>
            <a:ahLst/>
            <a:cxnLst/>
            <a:rect l="l" t="t" r="r" b="b"/>
            <a:pathLst>
              <a:path w="695960" h="621664">
                <a:moveTo>
                  <a:pt x="591846" y="621298"/>
                </a:moveTo>
                <a:lnTo>
                  <a:pt x="103552" y="621298"/>
                </a:lnTo>
                <a:lnTo>
                  <a:pt x="63245" y="613162"/>
                </a:lnTo>
                <a:lnTo>
                  <a:pt x="30329" y="590973"/>
                </a:lnTo>
                <a:lnTo>
                  <a:pt x="8137" y="558059"/>
                </a:lnTo>
                <a:lnTo>
                  <a:pt x="0" y="517748"/>
                </a:lnTo>
                <a:lnTo>
                  <a:pt x="0" y="103549"/>
                </a:lnTo>
                <a:lnTo>
                  <a:pt x="8137" y="63238"/>
                </a:lnTo>
                <a:lnTo>
                  <a:pt x="30329" y="30324"/>
                </a:lnTo>
                <a:lnTo>
                  <a:pt x="63245" y="8135"/>
                </a:lnTo>
                <a:lnTo>
                  <a:pt x="103552" y="0"/>
                </a:lnTo>
                <a:lnTo>
                  <a:pt x="591846" y="0"/>
                </a:lnTo>
                <a:lnTo>
                  <a:pt x="631474" y="7878"/>
                </a:lnTo>
                <a:lnTo>
                  <a:pt x="665068" y="30324"/>
                </a:lnTo>
                <a:lnTo>
                  <a:pt x="687516" y="63927"/>
                </a:lnTo>
                <a:lnTo>
                  <a:pt x="695398" y="103549"/>
                </a:lnTo>
                <a:lnTo>
                  <a:pt x="695398" y="517748"/>
                </a:lnTo>
                <a:lnTo>
                  <a:pt x="687260" y="558059"/>
                </a:lnTo>
                <a:lnTo>
                  <a:pt x="665068" y="590973"/>
                </a:lnTo>
                <a:lnTo>
                  <a:pt x="632153" y="613162"/>
                </a:lnTo>
                <a:lnTo>
                  <a:pt x="591846" y="621298"/>
                </a:lnTo>
                <a:close/>
              </a:path>
            </a:pathLst>
          </a:custGeom>
          <a:solidFill>
            <a:srgbClr val="124F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3653" y="1111638"/>
            <a:ext cx="454659" cy="3508375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3000" spc="-165" dirty="0">
                <a:latin typeface="Noto Mono"/>
                <a:cs typeface="Noto Mono"/>
              </a:rPr>
              <a:t>01</a:t>
            </a:r>
            <a:endParaRPr sz="3000">
              <a:latin typeface="Noto Mono"/>
              <a:cs typeface="Noto Mono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000" spc="-165" dirty="0">
                <a:latin typeface="Noto Mono"/>
                <a:cs typeface="Noto Mono"/>
              </a:rPr>
              <a:t>02</a:t>
            </a:r>
            <a:endParaRPr sz="3000">
              <a:latin typeface="Noto Mono"/>
              <a:cs typeface="Noto Mono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3000" spc="-165" dirty="0">
                <a:solidFill>
                  <a:srgbClr val="FFFFFF"/>
                </a:solidFill>
                <a:latin typeface="Noto Mono"/>
                <a:cs typeface="Noto Mono"/>
              </a:rPr>
              <a:t>03</a:t>
            </a:r>
            <a:endParaRPr sz="3000">
              <a:latin typeface="Noto Mono"/>
              <a:cs typeface="Noto Mono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3000" spc="-165" dirty="0">
                <a:solidFill>
                  <a:srgbClr val="FFFFFF"/>
                </a:solidFill>
                <a:latin typeface="Noto Mono"/>
                <a:cs typeface="Noto Mono"/>
              </a:rPr>
              <a:t>04</a:t>
            </a:r>
            <a:endParaRPr sz="3000">
              <a:latin typeface="Noto Mono"/>
              <a:cs typeface="Noto Mono"/>
            </a:endParaRPr>
          </a:p>
          <a:p>
            <a:pPr marL="24765">
              <a:lnSpc>
                <a:spcPct val="100000"/>
              </a:lnSpc>
              <a:spcBef>
                <a:spcPts val="1855"/>
              </a:spcBef>
            </a:pPr>
            <a:r>
              <a:rPr sz="3000" spc="-165" dirty="0">
                <a:solidFill>
                  <a:srgbClr val="FFFFFF"/>
                </a:solidFill>
                <a:latin typeface="Noto Mono"/>
                <a:cs typeface="Noto Mono"/>
              </a:rPr>
              <a:t>05</a:t>
            </a:r>
            <a:endParaRPr sz="3000">
              <a:latin typeface="Noto Mono"/>
              <a:cs typeface="Noto Mon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57762" y="4236041"/>
            <a:ext cx="189230" cy="340360"/>
          </a:xfrm>
          <a:custGeom>
            <a:avLst/>
            <a:gdLst/>
            <a:ahLst/>
            <a:cxnLst/>
            <a:rect l="l" t="t" r="r" b="b"/>
            <a:pathLst>
              <a:path w="189230" h="340360">
                <a:moveTo>
                  <a:pt x="0" y="340324"/>
                </a:moveTo>
                <a:lnTo>
                  <a:pt x="0" y="0"/>
                </a:lnTo>
                <a:lnTo>
                  <a:pt x="188624" y="170149"/>
                </a:lnTo>
                <a:lnTo>
                  <a:pt x="0" y="340324"/>
                </a:lnTo>
                <a:close/>
              </a:path>
            </a:pathLst>
          </a:custGeom>
          <a:solidFill>
            <a:srgbClr val="124F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4847" y="4078291"/>
            <a:ext cx="7517130" cy="621665"/>
          </a:xfrm>
          <a:custGeom>
            <a:avLst/>
            <a:gdLst/>
            <a:ahLst/>
            <a:cxnLst/>
            <a:rect l="l" t="t" r="r" b="b"/>
            <a:pathLst>
              <a:path w="7517130" h="621664">
                <a:moveTo>
                  <a:pt x="7413535" y="621298"/>
                </a:moveTo>
                <a:lnTo>
                  <a:pt x="103552" y="621298"/>
                </a:lnTo>
                <a:lnTo>
                  <a:pt x="63245" y="613162"/>
                </a:lnTo>
                <a:lnTo>
                  <a:pt x="30329" y="590973"/>
                </a:lnTo>
                <a:lnTo>
                  <a:pt x="8137" y="558059"/>
                </a:lnTo>
                <a:lnTo>
                  <a:pt x="0" y="517748"/>
                </a:lnTo>
                <a:lnTo>
                  <a:pt x="0" y="103549"/>
                </a:lnTo>
                <a:lnTo>
                  <a:pt x="8137" y="63238"/>
                </a:lnTo>
                <a:lnTo>
                  <a:pt x="30329" y="30324"/>
                </a:lnTo>
                <a:lnTo>
                  <a:pt x="63245" y="8135"/>
                </a:lnTo>
                <a:lnTo>
                  <a:pt x="103552" y="0"/>
                </a:lnTo>
                <a:lnTo>
                  <a:pt x="7413535" y="0"/>
                </a:lnTo>
                <a:lnTo>
                  <a:pt x="7453157" y="7878"/>
                </a:lnTo>
                <a:lnTo>
                  <a:pt x="7486760" y="30324"/>
                </a:lnTo>
                <a:lnTo>
                  <a:pt x="7509206" y="63927"/>
                </a:lnTo>
                <a:lnTo>
                  <a:pt x="7517085" y="103549"/>
                </a:lnTo>
                <a:lnTo>
                  <a:pt x="7517085" y="517748"/>
                </a:lnTo>
                <a:lnTo>
                  <a:pt x="7508949" y="558059"/>
                </a:lnTo>
                <a:lnTo>
                  <a:pt x="7486760" y="590973"/>
                </a:lnTo>
                <a:lnTo>
                  <a:pt x="7453846" y="613162"/>
                </a:lnTo>
                <a:lnTo>
                  <a:pt x="7413535" y="62129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32199" y="156082"/>
            <a:ext cx="262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/>
              <a:t>Project</a:t>
            </a:r>
            <a:r>
              <a:rPr sz="2400" spc="-114" dirty="0"/>
              <a:t> </a:t>
            </a:r>
            <a:r>
              <a:rPr sz="2400" spc="15" dirty="0"/>
              <a:t>Description</a:t>
            </a:r>
            <a:endParaRPr sz="24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539796" y="1479232"/>
            <a:ext cx="4248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"/>
                <a:cs typeface="Arial"/>
              </a:rPr>
              <a:t>Your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task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tell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a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story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Arial"/>
                <a:cs typeface="Arial"/>
              </a:rPr>
              <a:t>through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data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visualizations.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7696" y="2164754"/>
            <a:ext cx="5922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Focus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providing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interactive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means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explore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data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themselves.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39871" y="2696953"/>
            <a:ext cx="647700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Prepare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b="1" spc="-35" dirty="0">
                <a:latin typeface="Trebuchet MS"/>
                <a:cs typeface="Trebuchet MS"/>
              </a:rPr>
              <a:t>10-minute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40" dirty="0">
                <a:latin typeface="Trebuchet MS"/>
                <a:cs typeface="Trebuchet MS"/>
              </a:rPr>
              <a:t>presentation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Arial"/>
                <a:cs typeface="Arial"/>
              </a:rPr>
              <a:t>that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out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your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theme,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coding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approach,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data  munging </a:t>
            </a:r>
            <a:r>
              <a:rPr sz="1400" spc="-10" dirty="0">
                <a:latin typeface="Arial"/>
                <a:cs typeface="Arial"/>
              </a:rPr>
              <a:t>techniques, and </a:t>
            </a:r>
            <a:r>
              <a:rPr sz="1400" spc="15" dirty="0">
                <a:latin typeface="Arial"/>
                <a:cs typeface="Arial"/>
              </a:rPr>
              <a:t>ﬁnal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visualization.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27571" y="3545371"/>
            <a:ext cx="6273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Arial"/>
                <a:cs typeface="Arial"/>
              </a:rPr>
              <a:t>You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choose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project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theme,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but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encourage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you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think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40" dirty="0">
                <a:latin typeface="Trebuchet MS"/>
                <a:cs typeface="Trebuchet MS"/>
              </a:rPr>
              <a:t>broadly</a:t>
            </a:r>
            <a:r>
              <a:rPr sz="1400" spc="-4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39871" y="4079990"/>
            <a:ext cx="662559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45" dirty="0">
                <a:latin typeface="Arial"/>
                <a:cs typeface="Arial"/>
              </a:rPr>
              <a:t>You </a:t>
            </a:r>
            <a:r>
              <a:rPr sz="1400" spc="25" dirty="0">
                <a:latin typeface="Arial"/>
                <a:cs typeface="Arial"/>
              </a:rPr>
              <a:t>will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have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ample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spc="-50" dirty="0">
                <a:latin typeface="Trebuchet MS"/>
                <a:cs typeface="Trebuchet MS"/>
              </a:rPr>
              <a:t>time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50" dirty="0">
                <a:latin typeface="Trebuchet MS"/>
                <a:cs typeface="Trebuchet MS"/>
              </a:rPr>
              <a:t>in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35" dirty="0">
                <a:latin typeface="Trebuchet MS"/>
                <a:cs typeface="Trebuchet MS"/>
              </a:rPr>
              <a:t>class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Arial"/>
                <a:cs typeface="Arial"/>
              </a:rPr>
              <a:t>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work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with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your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group,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but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expect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put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hours  </a:t>
            </a:r>
            <a:r>
              <a:rPr sz="1400" b="1" spc="-25" dirty="0">
                <a:latin typeface="Trebuchet MS"/>
                <a:cs typeface="Trebuchet MS"/>
              </a:rPr>
              <a:t>outside </a:t>
            </a:r>
            <a:r>
              <a:rPr sz="1400" b="1" spc="-15" dirty="0">
                <a:latin typeface="Trebuchet MS"/>
                <a:cs typeface="Trebuchet MS"/>
              </a:rPr>
              <a:t>of </a:t>
            </a:r>
            <a:r>
              <a:rPr sz="1400" b="1" spc="35" dirty="0">
                <a:latin typeface="Trebuchet MS"/>
                <a:cs typeface="Trebuchet MS"/>
              </a:rPr>
              <a:t>class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well.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99" y="156082"/>
            <a:ext cx="309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/>
              <a:t>Speciﬁc</a:t>
            </a:r>
            <a:r>
              <a:rPr sz="2400" spc="-145" dirty="0"/>
              <a:t> </a:t>
            </a:r>
            <a:r>
              <a:rPr sz="2400" spc="-5" dirty="0"/>
              <a:t>Requirements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5558" y="740870"/>
            <a:ext cx="8090534" cy="3926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71145" marR="466725" indent="-258445">
              <a:lnSpc>
                <a:spcPct val="101600"/>
              </a:lnSpc>
              <a:spcBef>
                <a:spcPts val="70"/>
              </a:spcBef>
              <a:buAutoNum type="arabicPeriod"/>
              <a:tabLst>
                <a:tab pos="271780" algn="l"/>
              </a:tabLst>
            </a:pPr>
            <a:r>
              <a:rPr sz="1600" spc="-40" dirty="0">
                <a:latin typeface="Arial"/>
                <a:cs typeface="Arial"/>
              </a:rPr>
              <a:t>Your </a:t>
            </a:r>
            <a:r>
              <a:rPr sz="1600" spc="5" dirty="0">
                <a:latin typeface="Arial"/>
                <a:cs typeface="Arial"/>
              </a:rPr>
              <a:t>visualization </a:t>
            </a:r>
            <a:r>
              <a:rPr sz="1600" spc="35" dirty="0">
                <a:latin typeface="Arial"/>
                <a:cs typeface="Arial"/>
              </a:rPr>
              <a:t>must </a:t>
            </a:r>
            <a:r>
              <a:rPr sz="1600" dirty="0">
                <a:latin typeface="Arial"/>
                <a:cs typeface="Arial"/>
              </a:rPr>
              <a:t>include </a:t>
            </a:r>
            <a:r>
              <a:rPr sz="1600" spc="-20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Python </a:t>
            </a:r>
            <a:r>
              <a:rPr sz="1600" dirty="0">
                <a:latin typeface="Arial"/>
                <a:cs typeface="Arial"/>
              </a:rPr>
              <a:t>Flask–powered </a:t>
            </a:r>
            <a:r>
              <a:rPr sz="1600" spc="-55" dirty="0">
                <a:latin typeface="Arial"/>
                <a:cs typeface="Arial"/>
              </a:rPr>
              <a:t>RESTful </a:t>
            </a:r>
            <a:r>
              <a:rPr sz="1600" spc="-60" dirty="0">
                <a:latin typeface="Arial"/>
                <a:cs typeface="Arial"/>
              </a:rPr>
              <a:t>API, </a:t>
            </a:r>
            <a:r>
              <a:rPr sz="1600" spc="-40" dirty="0">
                <a:latin typeface="Arial"/>
                <a:cs typeface="Arial"/>
              </a:rPr>
              <a:t>HTML/CSS,  </a:t>
            </a:r>
            <a:r>
              <a:rPr sz="1600" spc="-15" dirty="0">
                <a:latin typeface="Arial"/>
                <a:cs typeface="Arial"/>
              </a:rPr>
              <a:t>JavaScript,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25" dirty="0">
                <a:latin typeface="Arial"/>
                <a:cs typeface="Arial"/>
              </a:rPr>
              <a:t>at </a:t>
            </a:r>
            <a:r>
              <a:rPr sz="1600" spc="10" dirty="0">
                <a:latin typeface="Arial"/>
                <a:cs typeface="Arial"/>
              </a:rPr>
              <a:t>least </a:t>
            </a:r>
            <a:r>
              <a:rPr sz="1600" spc="-15" dirty="0">
                <a:latin typeface="Arial"/>
                <a:cs typeface="Arial"/>
              </a:rPr>
              <a:t>one </a:t>
            </a:r>
            <a:r>
              <a:rPr sz="1600" spc="-5" dirty="0">
                <a:latin typeface="Arial"/>
                <a:cs typeface="Arial"/>
              </a:rPr>
              <a:t>database</a:t>
            </a:r>
            <a:r>
              <a:rPr sz="1600" spc="-30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(SQL, </a:t>
            </a:r>
            <a:r>
              <a:rPr sz="1600" spc="-30" dirty="0">
                <a:latin typeface="Arial"/>
                <a:cs typeface="Arial"/>
              </a:rPr>
              <a:t>MongoDB, </a:t>
            </a:r>
            <a:r>
              <a:rPr sz="1600" spc="-55" dirty="0">
                <a:latin typeface="Arial"/>
                <a:cs typeface="Arial"/>
              </a:rPr>
              <a:t>SQLite, </a:t>
            </a:r>
            <a:r>
              <a:rPr sz="1600" dirty="0">
                <a:latin typeface="Arial"/>
                <a:cs typeface="Arial"/>
              </a:rPr>
              <a:t>etc.).</a:t>
            </a:r>
            <a:endParaRPr sz="16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271780" algn="l"/>
              </a:tabLst>
            </a:pPr>
            <a:r>
              <a:rPr sz="1600" spc="-40" dirty="0">
                <a:latin typeface="Arial"/>
                <a:cs typeface="Arial"/>
              </a:rPr>
              <a:t>Your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project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should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fall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into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one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of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below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four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tracks:</a:t>
            </a:r>
            <a:endParaRPr sz="1600">
              <a:latin typeface="Arial"/>
              <a:cs typeface="Arial"/>
            </a:endParaRPr>
          </a:p>
          <a:p>
            <a:pPr marL="865505" lvl="1" indent="-351155">
              <a:lnSpc>
                <a:spcPct val="100000"/>
              </a:lnSpc>
              <a:spcBef>
                <a:spcPts val="630"/>
              </a:spcBef>
              <a:buChar char="○"/>
              <a:tabLst>
                <a:tab pos="865505" algn="l"/>
                <a:tab pos="866140" algn="l"/>
              </a:tabLst>
            </a:pP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custom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“creative”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D3.js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project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(i.e.,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nonstandard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graph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chart)</a:t>
            </a:r>
            <a:endParaRPr sz="1600">
              <a:latin typeface="Arial"/>
              <a:cs typeface="Arial"/>
            </a:endParaRPr>
          </a:p>
          <a:p>
            <a:pPr marL="865505" lvl="1" indent="-351155">
              <a:lnSpc>
                <a:spcPct val="100000"/>
              </a:lnSpc>
              <a:spcBef>
                <a:spcPts val="630"/>
              </a:spcBef>
              <a:buChar char="○"/>
              <a:tabLst>
                <a:tab pos="865505" algn="l"/>
                <a:tab pos="866140" algn="l"/>
              </a:tabLst>
            </a:pP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combination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of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web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scraping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Leaﬂet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Plotly</a:t>
            </a:r>
            <a:endParaRPr sz="1600">
              <a:latin typeface="Arial"/>
              <a:cs typeface="Arial"/>
            </a:endParaRPr>
          </a:p>
          <a:p>
            <a:pPr marL="865505" lvl="1" indent="-351155">
              <a:lnSpc>
                <a:spcPct val="100000"/>
              </a:lnSpc>
              <a:spcBef>
                <a:spcPts val="630"/>
              </a:spcBef>
              <a:buChar char="○"/>
              <a:tabLst>
                <a:tab pos="865505" algn="l"/>
                <a:tab pos="866140" algn="l"/>
              </a:tabLst>
            </a:pP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dashboard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page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with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multiple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charts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that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update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from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same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865505" marR="5080" lvl="1" indent="-351155">
              <a:lnSpc>
                <a:spcPct val="101600"/>
              </a:lnSpc>
              <a:spcBef>
                <a:spcPts val="595"/>
              </a:spcBef>
              <a:buChar char="○"/>
              <a:tabLst>
                <a:tab pos="865505" algn="l"/>
                <a:tab pos="866140" algn="l"/>
              </a:tabLst>
            </a:pP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“thick”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server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that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performs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multiple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manipulations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data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database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prior  </a:t>
            </a:r>
            <a:r>
              <a:rPr sz="1600" spc="40" dirty="0">
                <a:latin typeface="Arial"/>
                <a:cs typeface="Arial"/>
              </a:rPr>
              <a:t>to </a:t>
            </a:r>
            <a:r>
              <a:rPr sz="1600" spc="5" dirty="0">
                <a:latin typeface="Arial"/>
                <a:cs typeface="Arial"/>
              </a:rPr>
              <a:t>visualization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b="1" dirty="0">
                <a:latin typeface="Trebuchet MS"/>
                <a:cs typeface="Trebuchet MS"/>
              </a:rPr>
              <a:t>must </a:t>
            </a:r>
            <a:r>
              <a:rPr sz="1600" b="1" spc="-45" dirty="0">
                <a:latin typeface="Trebuchet MS"/>
                <a:cs typeface="Trebuchet MS"/>
              </a:rPr>
              <a:t>be</a:t>
            </a:r>
            <a:r>
              <a:rPr sz="1600" b="1" spc="-335" dirty="0">
                <a:latin typeface="Trebuchet MS"/>
                <a:cs typeface="Trebuchet MS"/>
              </a:rPr>
              <a:t> </a:t>
            </a:r>
            <a:r>
              <a:rPr sz="1600" b="1" spc="-40" dirty="0">
                <a:latin typeface="Trebuchet MS"/>
                <a:cs typeface="Trebuchet MS"/>
              </a:rPr>
              <a:t>approved</a:t>
            </a:r>
            <a:r>
              <a:rPr sz="1600" spc="-4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271780" algn="l"/>
              </a:tabLst>
            </a:pPr>
            <a:r>
              <a:rPr sz="1600" spc="-40" dirty="0">
                <a:latin typeface="Arial"/>
                <a:cs typeface="Arial"/>
              </a:rPr>
              <a:t>Your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project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should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include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at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least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one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JS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library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that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did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not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cover.</a:t>
            </a:r>
            <a:endParaRPr sz="16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271780" algn="l"/>
              </a:tabLst>
            </a:pPr>
            <a:r>
              <a:rPr sz="1600" spc="-40" dirty="0">
                <a:latin typeface="Arial"/>
                <a:cs typeface="Arial"/>
              </a:rPr>
              <a:t>Your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project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must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powered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data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set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with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at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least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100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records.</a:t>
            </a:r>
            <a:endParaRPr sz="1600">
              <a:latin typeface="Arial"/>
              <a:cs typeface="Arial"/>
            </a:endParaRPr>
          </a:p>
          <a:p>
            <a:pPr marL="271145" marR="1016635" indent="-258445">
              <a:lnSpc>
                <a:spcPct val="101600"/>
              </a:lnSpc>
              <a:spcBef>
                <a:spcPts val="600"/>
              </a:spcBef>
              <a:buAutoNum type="arabicPeriod"/>
              <a:tabLst>
                <a:tab pos="271780" algn="l"/>
              </a:tabLst>
            </a:pPr>
            <a:r>
              <a:rPr sz="1600" spc="-40" dirty="0">
                <a:latin typeface="Arial"/>
                <a:cs typeface="Arial"/>
              </a:rPr>
              <a:t>Your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project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must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include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some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level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of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user-driven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interaction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(e.g.,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menus,  </a:t>
            </a:r>
            <a:r>
              <a:rPr sz="1600" spc="-5" dirty="0">
                <a:latin typeface="Arial"/>
                <a:cs typeface="Arial"/>
              </a:rPr>
              <a:t>dropdowns,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textboxes).</a:t>
            </a:r>
            <a:endParaRPr sz="16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271780" algn="l"/>
              </a:tabLst>
            </a:pPr>
            <a:r>
              <a:rPr sz="1600" spc="-40" dirty="0">
                <a:latin typeface="Arial"/>
                <a:cs typeface="Arial"/>
              </a:rPr>
              <a:t>Your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ﬁnal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visualization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should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ideally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include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at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least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three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views.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726" y="2143203"/>
            <a:ext cx="1912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Schedule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99" y="156082"/>
            <a:ext cx="233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Weekly</a:t>
            </a:r>
            <a:r>
              <a:rPr sz="2400" spc="-135" dirty="0"/>
              <a:t> </a:t>
            </a:r>
            <a:r>
              <a:rPr sz="2400" spc="-20" dirty="0"/>
              <a:t>Schedule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499" y="741886"/>
            <a:ext cx="8232775" cy="401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20" dirty="0">
                <a:latin typeface="Trebuchet MS"/>
                <a:cs typeface="Trebuchet MS"/>
              </a:rPr>
              <a:t>Day 1</a:t>
            </a:r>
            <a:r>
              <a:rPr sz="1400" b="1" spc="-14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(Today):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b="1" spc="-45" dirty="0">
                <a:latin typeface="Trebuchet MS"/>
                <a:cs typeface="Trebuchet MS"/>
              </a:rPr>
              <a:t>Between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now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and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Saturday,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spc="-40" dirty="0">
                <a:latin typeface="Trebuchet MS"/>
                <a:cs typeface="Trebuchet MS"/>
              </a:rPr>
              <a:t>you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will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need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to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start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brainstorming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-15" dirty="0">
                <a:latin typeface="Trebuchet MS"/>
                <a:cs typeface="Trebuchet MS"/>
              </a:rPr>
              <a:t>topics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spc="-65" dirty="0">
                <a:latin typeface="Trebuchet MS"/>
                <a:cs typeface="Trebuchet MS"/>
              </a:rPr>
              <a:t>with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your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group</a:t>
            </a:r>
            <a:r>
              <a:rPr sz="1400" b="1" spc="-70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and</a:t>
            </a:r>
            <a:r>
              <a:rPr sz="1400" b="1" spc="-30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researching  </a:t>
            </a:r>
            <a:r>
              <a:rPr sz="1400" b="1" spc="-50" dirty="0">
                <a:latin typeface="Trebuchet MS"/>
                <a:cs typeface="Trebuchet MS"/>
              </a:rPr>
              <a:t>potential</a:t>
            </a:r>
            <a:r>
              <a:rPr sz="1400" b="1" spc="-80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data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sets.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Your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10" dirty="0">
                <a:latin typeface="Trebuchet MS"/>
                <a:cs typeface="Trebuchet MS"/>
              </a:rPr>
              <a:t>focus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15" dirty="0">
                <a:latin typeface="Trebuchet MS"/>
                <a:cs typeface="Trebuchet MS"/>
              </a:rPr>
              <a:t>should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center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around:</a:t>
            </a:r>
            <a:endParaRPr sz="1400">
              <a:latin typeface="Trebuchet MS"/>
              <a:cs typeface="Trebuchet MS"/>
            </a:endParaRPr>
          </a:p>
          <a:p>
            <a:pPr marL="332740" indent="-199390">
              <a:lnSpc>
                <a:spcPts val="1585"/>
              </a:lnSpc>
              <a:buChar char="●"/>
              <a:tabLst>
                <a:tab pos="332740" algn="l"/>
              </a:tabLst>
            </a:pPr>
            <a:r>
              <a:rPr sz="1400" spc="-10" dirty="0">
                <a:latin typeface="Arial"/>
                <a:cs typeface="Arial"/>
              </a:rPr>
              <a:t>Selecting 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topic</a:t>
            </a:r>
            <a:endParaRPr sz="1400">
              <a:latin typeface="Arial"/>
              <a:cs typeface="Arial"/>
            </a:endParaRPr>
          </a:p>
          <a:p>
            <a:pPr marL="332740" indent="-199390">
              <a:lnSpc>
                <a:spcPts val="1650"/>
              </a:lnSpc>
              <a:buChar char="●"/>
              <a:tabLst>
                <a:tab pos="332740" algn="l"/>
              </a:tabLst>
            </a:pPr>
            <a:r>
              <a:rPr sz="1400" spc="-10" dirty="0">
                <a:latin typeface="Arial"/>
                <a:cs typeface="Arial"/>
              </a:rPr>
              <a:t>Finding </a:t>
            </a:r>
            <a:r>
              <a:rPr sz="1400" spc="-2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data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marL="332740" indent="-199390">
              <a:lnSpc>
                <a:spcPts val="1650"/>
              </a:lnSpc>
              <a:buChar char="●"/>
              <a:tabLst>
                <a:tab pos="332740" algn="l"/>
              </a:tabLst>
            </a:pPr>
            <a:r>
              <a:rPr sz="1400" spc="-10" dirty="0">
                <a:latin typeface="Arial"/>
                <a:cs typeface="Arial"/>
              </a:rPr>
              <a:t>Finding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inspiration</a:t>
            </a:r>
            <a:endParaRPr sz="1400">
              <a:latin typeface="Arial"/>
              <a:cs typeface="Arial"/>
            </a:endParaRPr>
          </a:p>
          <a:p>
            <a:pPr marL="332740" indent="-199390">
              <a:lnSpc>
                <a:spcPts val="1650"/>
              </a:lnSpc>
              <a:buChar char="●"/>
              <a:tabLst>
                <a:tab pos="332740" algn="l"/>
              </a:tabLst>
            </a:pPr>
            <a:r>
              <a:rPr sz="1400" spc="-5" dirty="0">
                <a:latin typeface="Arial"/>
                <a:cs typeface="Arial"/>
              </a:rPr>
              <a:t>“Sketching” </a:t>
            </a:r>
            <a:r>
              <a:rPr sz="1400" spc="-10" dirty="0">
                <a:latin typeface="Arial"/>
                <a:cs typeface="Arial"/>
              </a:rPr>
              <a:t>your </a:t>
            </a:r>
            <a:r>
              <a:rPr sz="1400" spc="-5" dirty="0">
                <a:latin typeface="Arial"/>
                <a:cs typeface="Arial"/>
              </a:rPr>
              <a:t>ideal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visuals</a:t>
            </a:r>
            <a:endParaRPr sz="1400">
              <a:latin typeface="Arial"/>
              <a:cs typeface="Arial"/>
            </a:endParaRPr>
          </a:p>
          <a:p>
            <a:pPr marL="332740" indent="-199390">
              <a:lnSpc>
                <a:spcPts val="1664"/>
              </a:lnSpc>
              <a:buChar char="●"/>
              <a:tabLst>
                <a:tab pos="332740" algn="l"/>
              </a:tabLst>
            </a:pPr>
            <a:r>
              <a:rPr sz="1400" spc="-15" dirty="0">
                <a:latin typeface="Arial"/>
                <a:cs typeface="Arial"/>
              </a:rPr>
              <a:t>Creating </a:t>
            </a:r>
            <a:r>
              <a:rPr sz="1400" spc="-20" dirty="0">
                <a:latin typeface="Arial"/>
                <a:cs typeface="Arial"/>
              </a:rPr>
              <a:t>a </a:t>
            </a:r>
            <a:r>
              <a:rPr sz="1400" spc="-25" dirty="0">
                <a:latin typeface="Arial"/>
                <a:cs typeface="Arial"/>
              </a:rPr>
              <a:t>1-page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proposal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b="1" spc="-20" dirty="0">
                <a:latin typeface="Trebuchet MS"/>
                <a:cs typeface="Trebuchet MS"/>
              </a:rPr>
              <a:t>Day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2: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50"/>
              </a:lnSpc>
            </a:pPr>
            <a:r>
              <a:rPr sz="1400" b="1" spc="-30" dirty="0">
                <a:latin typeface="Trebuchet MS"/>
                <a:cs typeface="Trebuchet MS"/>
              </a:rPr>
              <a:t>You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will</a:t>
            </a:r>
            <a:r>
              <a:rPr sz="1400" b="1" spc="-80" dirty="0">
                <a:latin typeface="Trebuchet MS"/>
                <a:cs typeface="Trebuchet MS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need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to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50" dirty="0">
                <a:latin typeface="Trebuchet MS"/>
                <a:cs typeface="Trebuchet MS"/>
              </a:rPr>
              <a:t>create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a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1-page</a:t>
            </a:r>
            <a:r>
              <a:rPr sz="1400" b="1" spc="-80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proposal</a:t>
            </a:r>
            <a:r>
              <a:rPr sz="1400" b="1" spc="-7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that</a:t>
            </a:r>
            <a:r>
              <a:rPr sz="1400" b="1" spc="-80" dirty="0">
                <a:latin typeface="Trebuchet MS"/>
                <a:cs typeface="Trebuchet MS"/>
              </a:rPr>
              <a:t> </a:t>
            </a:r>
            <a:r>
              <a:rPr sz="1400" b="1" spc="-35" dirty="0">
                <a:latin typeface="Trebuchet MS"/>
                <a:cs typeface="Trebuchet MS"/>
              </a:rPr>
              <a:t>includes:</a:t>
            </a:r>
            <a:endParaRPr sz="1400">
              <a:latin typeface="Trebuchet MS"/>
              <a:cs typeface="Trebuchet MS"/>
            </a:endParaRPr>
          </a:p>
          <a:p>
            <a:pPr marL="332740" indent="-199390">
              <a:lnSpc>
                <a:spcPts val="1650"/>
              </a:lnSpc>
              <a:buChar char="●"/>
              <a:tabLst>
                <a:tab pos="332740" algn="l"/>
              </a:tabLst>
            </a:pPr>
            <a:r>
              <a:rPr sz="1400" spc="-25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brief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articulation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your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chosen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topic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rationale</a:t>
            </a:r>
            <a:endParaRPr sz="1400">
              <a:latin typeface="Arial"/>
              <a:cs typeface="Arial"/>
            </a:endParaRPr>
          </a:p>
          <a:p>
            <a:pPr marL="332740" indent="-199390">
              <a:lnSpc>
                <a:spcPts val="1650"/>
              </a:lnSpc>
              <a:buChar char="●"/>
              <a:tabLst>
                <a:tab pos="332740" algn="l"/>
              </a:tabLst>
            </a:pPr>
            <a:r>
              <a:rPr sz="1400" spc="-25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link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your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data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set(s)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screenshot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metadata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if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it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exists.</a:t>
            </a:r>
            <a:endParaRPr sz="1400">
              <a:latin typeface="Arial"/>
              <a:cs typeface="Arial"/>
            </a:endParaRPr>
          </a:p>
          <a:p>
            <a:pPr marL="332740" indent="-199390">
              <a:lnSpc>
                <a:spcPts val="1650"/>
              </a:lnSpc>
              <a:buChar char="●"/>
              <a:tabLst>
                <a:tab pos="332740" algn="l"/>
              </a:tabLst>
            </a:pPr>
            <a:r>
              <a:rPr sz="1400" spc="5" dirty="0">
                <a:latin typeface="Arial"/>
                <a:cs typeface="Arial"/>
              </a:rPr>
              <a:t>3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4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screenshots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relevant,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“inspiring”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visualizations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that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frame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your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creative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fodder</a:t>
            </a:r>
            <a:endParaRPr sz="1400">
              <a:latin typeface="Arial"/>
              <a:cs typeface="Arial"/>
            </a:endParaRPr>
          </a:p>
          <a:p>
            <a:pPr marL="332740" indent="-199390">
              <a:lnSpc>
                <a:spcPts val="1650"/>
              </a:lnSpc>
              <a:buChar char="●"/>
              <a:tabLst>
                <a:tab pos="332740" algn="l"/>
              </a:tabLst>
            </a:pPr>
            <a:r>
              <a:rPr sz="1400" spc="-25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sketch </a:t>
            </a:r>
            <a:r>
              <a:rPr sz="1400" spc="5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15" dirty="0">
                <a:latin typeface="Arial"/>
                <a:cs typeface="Arial"/>
              </a:rPr>
              <a:t>ﬁnal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 marL="332740" indent="-199390">
              <a:lnSpc>
                <a:spcPts val="1664"/>
              </a:lnSpc>
              <a:buChar char="●"/>
              <a:tabLst>
                <a:tab pos="332740" algn="l"/>
              </a:tabLst>
            </a:pPr>
            <a:r>
              <a:rPr sz="1400" spc="-25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link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primary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GitHub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repository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you’ll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housing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your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work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7183120">
              <a:lnSpc>
                <a:spcPts val="1650"/>
              </a:lnSpc>
            </a:pPr>
            <a:r>
              <a:rPr sz="1400" b="1" spc="-20" dirty="0">
                <a:latin typeface="Trebuchet MS"/>
                <a:cs typeface="Trebuchet MS"/>
              </a:rPr>
              <a:t>Day </a:t>
            </a:r>
            <a:r>
              <a:rPr sz="1400" b="1" spc="-75" dirty="0">
                <a:latin typeface="Trebuchet MS"/>
                <a:cs typeface="Trebuchet MS"/>
              </a:rPr>
              <a:t>3:  </a:t>
            </a:r>
            <a:r>
              <a:rPr sz="1400" b="1" spc="-50" dirty="0">
                <a:latin typeface="Trebuchet MS"/>
                <a:cs typeface="Trebuchet MS"/>
              </a:rPr>
              <a:t>Project</a:t>
            </a:r>
            <a:r>
              <a:rPr sz="1400" b="1" spc="-120" dirty="0">
                <a:latin typeface="Trebuchet MS"/>
                <a:cs typeface="Trebuchet MS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Work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Office PowerPoint</Application>
  <PresentationFormat>On-screen Show (16:9)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Mono</vt:lpstr>
      <vt:lpstr>Times New Roman</vt:lpstr>
      <vt:lpstr>Trebuchet MS</vt:lpstr>
      <vt:lpstr>Office Theme</vt:lpstr>
      <vt:lpstr>Project #2: Visualize Me, Captain!</vt:lpstr>
      <vt:lpstr>Your Task</vt:lpstr>
      <vt:lpstr>Tell a Story with Data</vt:lpstr>
      <vt:lpstr>What?</vt:lpstr>
      <vt:lpstr>Project Requirements</vt:lpstr>
      <vt:lpstr>Project Description</vt:lpstr>
      <vt:lpstr>Speciﬁc Requirements</vt:lpstr>
      <vt:lpstr>Schedule</vt:lpstr>
      <vt:lpstr>Weekly Schedule</vt:lpstr>
      <vt:lpstr>Final Thoughts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#2: Visualize Me, Captain!</dc:title>
  <dc:creator>carolina carrillo cambas</dc:creator>
  <cp:lastModifiedBy>carolina carrillo cambas</cp:lastModifiedBy>
  <cp:revision>1</cp:revision>
  <dcterms:created xsi:type="dcterms:W3CDTF">2019-08-20T00:39:20Z</dcterms:created>
  <dcterms:modified xsi:type="dcterms:W3CDTF">2019-08-20T00:40:11Z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2019-08-20T00:00:00Z</vt:filetime>
  </property>
</Properties>
</file>