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Lora"/>
      <p:regular r:id="rId42"/>
      <p:bold r:id="rId43"/>
      <p:italic r:id="rId44"/>
      <p:boldItalic r:id="rId45"/>
    </p:embeddedFont>
    <p:embeddedFont>
      <p:font typeface="Quattrocento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Vitor Malta Monteiro"/>
  <p:cmAuthor clrIdx="1" id="1" initials="" lastIdx="3" name="Allan Rodrigu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D8A68B-E5D2-47CC-889A-4D0DA79F3870}">
  <a:tblStyle styleId="{36D8A68B-E5D2-47CC-889A-4D0DA79F38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>
        <a:font>
          <a:latin typeface="Calibri"/>
          <a:ea typeface="Calibri"/>
          <a:cs typeface="Calibri"/>
        </a:font>
        <a:srgbClr val="577188"/>
      </a:tcTx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Lora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Lora-italic.fntdata"/><Relationship Id="rId43" Type="http://schemas.openxmlformats.org/officeDocument/2006/relationships/font" Target="fonts/Lora-bold.fntdata"/><Relationship Id="rId46" Type="http://schemas.openxmlformats.org/officeDocument/2006/relationships/font" Target="fonts/QuattrocentoSans-regular.fntdata"/><Relationship Id="rId45" Type="http://schemas.openxmlformats.org/officeDocument/2006/relationships/font" Target="fonts/Lor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QuattrocentoSans-italic.fntdata"/><Relationship Id="rId47" Type="http://schemas.openxmlformats.org/officeDocument/2006/relationships/font" Target="fonts/QuattrocentoSans-bold.fntdata"/><Relationship Id="rId49" Type="http://schemas.openxmlformats.org/officeDocument/2006/relationships/font" Target="fonts/Quattrocento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4-12T15:46:17.957">
    <p:pos x="6000" y="0"/>
    <p:text>acho válido, reforça alguns pontos de vista</p:text>
  </p:cm>
  <p:cm authorId="1" idx="1" dt="2022-04-12T01:48:15.129">
    <p:pos x="6000" y="100"/>
    <p:text>acham que devo deixar gráfico da covid?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2-04-12T01:48:57.283">
    <p:pos x="6000" y="0"/>
    <p:text>com os treinos que fiz, até chegar aqui uso ~3min30s
(tenho 4min no total)</p:text>
  </p:cm>
  <p:cm authorId="1" idx="3" dt="2022-04-12T00:25:00.109">
    <p:pos x="6000" y="100"/>
    <p:text>esse slide faz mesmo sentido? 🤔
acho que adicionar ele tomaria mt tempo pra falar sobre algo que já falamos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40a543d79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40a543d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40a543d79_3_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40a543d79_3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4074459ad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4074459a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074459ad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4074459a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3f544cca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3f544cc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3f544cca7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3f544cca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3f544cca7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3f544cc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3f544cca7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3f544cca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3f544cca7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3f544cca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b10bfc65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b10bfc6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b11126f7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b11126f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b11126f7b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b11126f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40a543d79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40a543d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40a543d79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40a543d7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40a543d79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40a543d7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40a543d79_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40a543d7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40a543d79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40a543d7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40a543d79_1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240a543d79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40a543d79_1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240a543d79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240a543d79_1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240a543d79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240a543d79_1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240a543d79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240a543d79_1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240a543d79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40a543d79_3_2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40a543d79_3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40a543d79_3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40a543d79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40a543d7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40a543d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40a543d79_3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40a543d79_3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40a543d79_3_2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40a543d79_3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40a543d79_3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40a543d79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Relationship Id="rId4" Type="http://schemas.openxmlformats.org/officeDocument/2006/relationships/image" Target="../media/image11.jpg"/><Relationship Id="rId5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HtdTU2vxJT0vTP6vs2cVg0fDTkUjb_Ft/view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eJ4KN_F3RoP6zfp-UPuF9qugFDkZd5lQ/view" TargetMode="External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96625" y="2003900"/>
            <a:ext cx="508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Gestão de Casos de COVID-19 e Gripe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6310775" y="3727500"/>
            <a:ext cx="1936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Equipe</a:t>
            </a:r>
            <a:endParaRPr b="1" sz="12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Allan Rodrigues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Belchior Inácio da Silva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Maria Eduarda Feledi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Sofia Diniz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Vitor Malt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sz="1200"/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275" y="1969940"/>
            <a:ext cx="779000" cy="9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2"/>
          <p:cNvPicPr preferRelativeResize="0"/>
          <p:nvPr/>
        </p:nvPicPr>
        <p:blipFill rotWithShape="1">
          <a:blip r:embed="rId4">
            <a:alphaModFix/>
          </a:blip>
          <a:srcRect b="0" l="18712" r="24167" t="0"/>
          <a:stretch/>
        </p:blipFill>
        <p:spPr>
          <a:xfrm>
            <a:off x="6633850" y="1925488"/>
            <a:ext cx="570428" cy="101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</a:t>
            </a:r>
            <a:endParaRPr/>
          </a:p>
        </p:txBody>
      </p:sp>
      <p:sp>
        <p:nvSpPr>
          <p:cNvPr id="191" name="Google Shape;191;p21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 de solução idealizada pela equipe</a:t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931" y="0"/>
            <a:ext cx="658779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>
            <p:ph idx="4294967295" type="title"/>
          </p:nvPr>
        </p:nvSpPr>
        <p:spPr>
          <a:xfrm>
            <a:off x="6179900" y="4728850"/>
            <a:ext cx="16860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BPMN to be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 de</a:t>
            </a:r>
            <a:r>
              <a:rPr lang="en"/>
              <a:t> </a:t>
            </a:r>
            <a:r>
              <a:rPr lang="en">
                <a:highlight>
                  <a:schemeClr val="accent1"/>
                </a:highlight>
              </a:rPr>
              <a:t>solução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381250" y="1616475"/>
            <a:ext cx="6809700" cy="3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◉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Desenvolvimento e implantação de um módulo dentro do aplicativo institucional, d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estinado ao gerenciamento de afastamento médicos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◉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Introdução de f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uncionalidades de notificação e página de notícias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◉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Utilização de um servidor próprio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7" name="Google Shape;207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08" name="Google Shape;208;p2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</a:t>
            </a:r>
            <a:endParaRPr/>
          </a:p>
        </p:txBody>
      </p:sp>
      <p:sp>
        <p:nvSpPr>
          <p:cNvPr id="218" name="Google Shape;218;p24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Concretizando a solução</a:t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Crazy 8s</a:t>
            </a: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1381250" y="1456300"/>
            <a:ext cx="3406500" cy="1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Desenvolvimento e escolha de funcionalidades focando na experiência do usuário</a:t>
            </a:r>
            <a:endParaRPr/>
          </a:p>
        </p:txBody>
      </p:sp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8" name="Google Shape;228;p25"/>
          <p:cNvGrpSpPr/>
          <p:nvPr/>
        </p:nvGrpSpPr>
        <p:grpSpPr>
          <a:xfrm>
            <a:off x="902511" y="1000226"/>
            <a:ext cx="227308" cy="227348"/>
            <a:chOff x="6649150" y="309350"/>
            <a:chExt cx="395800" cy="395800"/>
          </a:xfrm>
        </p:grpSpPr>
        <p:sp>
          <p:nvSpPr>
            <p:cNvPr id="229" name="Google Shape;229;p25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26"/>
          <p:cNvSpPr/>
          <p:nvPr/>
        </p:nvSpPr>
        <p:spPr>
          <a:xfrm>
            <a:off x="-4500" y="631825"/>
            <a:ext cx="9153000" cy="96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6"/>
          <p:cNvPicPr preferRelativeResize="0"/>
          <p:nvPr/>
        </p:nvPicPr>
        <p:blipFill rotWithShape="1">
          <a:blip r:embed="rId3">
            <a:alphaModFix/>
          </a:blip>
          <a:srcRect b="1146" l="0" r="1999" t="0"/>
          <a:stretch/>
        </p:blipFill>
        <p:spPr>
          <a:xfrm rot="-5400000">
            <a:off x="2005626" y="-1050063"/>
            <a:ext cx="5132749" cy="72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Lo-fi</a:t>
            </a:r>
            <a:endParaRPr/>
          </a:p>
        </p:txBody>
      </p:sp>
      <p:sp>
        <p:nvSpPr>
          <p:cNvPr id="264" name="Google Shape;264;p27"/>
          <p:cNvSpPr txBox="1"/>
          <p:nvPr>
            <p:ph idx="1" type="body"/>
          </p:nvPr>
        </p:nvSpPr>
        <p:spPr>
          <a:xfrm>
            <a:off x="1381250" y="1456300"/>
            <a:ext cx="3406500" cy="1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Organização das funcionalidades escolhidas ainda no papel, início da modelagem da interface</a:t>
            </a:r>
            <a:endParaRPr/>
          </a:p>
        </p:txBody>
      </p:sp>
      <p:grpSp>
        <p:nvGrpSpPr>
          <p:cNvPr id="265" name="Google Shape;265;p27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266" name="Google Shape;266;p2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-4500" y="631825"/>
            <a:ext cx="9153000" cy="96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" y="524025"/>
            <a:ext cx="2898777" cy="409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6094" y="524025"/>
            <a:ext cx="2930692" cy="4095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603" y="524025"/>
            <a:ext cx="2928896" cy="409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</a:t>
            </a:r>
            <a:r>
              <a:rPr lang="en"/>
              <a:t>-fi</a:t>
            </a:r>
            <a:endParaRPr/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1381250" y="1456300"/>
            <a:ext cx="3406500" cy="1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Organização das funcionalidades escolhidas ainda no papel, início da modelagem da interface</a:t>
            </a:r>
            <a:endParaRPr/>
          </a:p>
        </p:txBody>
      </p:sp>
      <p:grpSp>
        <p:nvGrpSpPr>
          <p:cNvPr id="284" name="Google Shape;284;p29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285" name="Google Shape;285;p2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00000">
            <a:alpha val="0"/>
          </a:srgbClr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-4500" y="631825"/>
            <a:ext cx="9153000" cy="9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0" title="Screen Recording 2022-04-12 at 16.24.46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1" y="-1"/>
            <a:ext cx="68579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9" name="Google Shape;89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0" name="Google Shape;90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381250" y="1549620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b="1" lang="en" sz="1200">
                <a:highlight>
                  <a:schemeClr val="accent1"/>
                </a:highlight>
                <a:latin typeface="Montserrat"/>
                <a:ea typeface="Montserrat"/>
                <a:cs typeface="Montserrat"/>
                <a:sym typeface="Montserrat"/>
              </a:rPr>
              <a:t>Contexto</a:t>
            </a:r>
            <a:endParaRPr b="1" sz="1200">
              <a:highlight>
                <a:schemeClr val="accen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Uma visão panorâmica sobre o IFPE, sua estrutura e os impactos causados pela COVID-19 e Gripe.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3834914" y="1549620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  <a:latin typeface="Montserrat"/>
                <a:ea typeface="Montserrat"/>
                <a:cs typeface="Montserrat"/>
                <a:sym typeface="Montserrat"/>
              </a:rPr>
              <a:t>2. Problema</a:t>
            </a:r>
            <a:endParaRPr b="1" sz="1200">
              <a:highlight>
                <a:schemeClr val="accen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Problemas enfrentados pela IFPE na gestão de afastamentos médicos.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3"/>
          <p:cNvSpPr txBox="1"/>
          <p:nvPr>
            <p:ph idx="3" type="body"/>
          </p:nvPr>
        </p:nvSpPr>
        <p:spPr>
          <a:xfrm>
            <a:off x="6288578" y="1549620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  <a:latin typeface="Montserrat"/>
                <a:ea typeface="Montserrat"/>
                <a:cs typeface="Montserrat"/>
                <a:sym typeface="Montserrat"/>
              </a:rPr>
              <a:t>3. Solução</a:t>
            </a:r>
            <a:endParaRPr b="1" sz="1200">
              <a:highlight>
                <a:schemeClr val="accen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Solução proposta para as problemáticas.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1381250" y="2997420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  <a:latin typeface="Montserrat"/>
                <a:ea typeface="Montserrat"/>
                <a:cs typeface="Montserrat"/>
                <a:sym typeface="Montserrat"/>
              </a:rPr>
              <a:t>4. Mockup</a:t>
            </a:r>
            <a:endParaRPr b="1" sz="1200">
              <a:highlight>
                <a:schemeClr val="accen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Modelo de design estático do aplicativo.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3834914" y="2997420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  <a:latin typeface="Montserrat"/>
                <a:ea typeface="Montserrat"/>
                <a:cs typeface="Montserrat"/>
                <a:sym typeface="Montserrat"/>
              </a:rPr>
              <a:t>5. Proposta de valor</a:t>
            </a:r>
            <a:endParaRPr b="1" sz="1200">
              <a:highlight>
                <a:schemeClr val="accen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Conjunto de vantagens e características oferecidas pela proposta de solução.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3"/>
          <p:cNvSpPr txBox="1"/>
          <p:nvPr>
            <p:ph idx="3" type="body"/>
          </p:nvPr>
        </p:nvSpPr>
        <p:spPr>
          <a:xfrm>
            <a:off x="6288578" y="2997420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  <a:latin typeface="Montserrat"/>
                <a:ea typeface="Montserrat"/>
                <a:cs typeface="Montserrat"/>
                <a:sym typeface="Montserrat"/>
              </a:rPr>
              <a:t>6. Processo</a:t>
            </a:r>
            <a:endParaRPr b="1" sz="1200">
              <a:highlight>
                <a:schemeClr val="accen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Apresentação da metodologia, atividades realizadas e melhorias.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1"/>
          <p:cNvSpPr/>
          <p:nvPr/>
        </p:nvSpPr>
        <p:spPr>
          <a:xfrm>
            <a:off x="-4500" y="631825"/>
            <a:ext cx="9153000" cy="96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1" title="Screen Recording 2022-04-12 at 17.05.29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6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1"/>
          <p:cNvSpPr txBox="1"/>
          <p:nvPr/>
        </p:nvSpPr>
        <p:spPr>
          <a:xfrm>
            <a:off x="6488200" y="187137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0"/>
          </a:srgbClr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32"/>
          <p:cNvSpPr/>
          <p:nvPr/>
        </p:nvSpPr>
        <p:spPr>
          <a:xfrm>
            <a:off x="-4500" y="631825"/>
            <a:ext cx="9153000" cy="9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75" y="283600"/>
            <a:ext cx="2682243" cy="4839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843" y="217750"/>
            <a:ext cx="2654381" cy="49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7900" y="189642"/>
            <a:ext cx="2654375" cy="4933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 de Valor</a:t>
            </a:r>
            <a:endParaRPr/>
          </a:p>
        </p:txBody>
      </p:sp>
      <p:sp>
        <p:nvSpPr>
          <p:cNvPr id="317" name="Google Shape;317;p3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</a:t>
            </a:r>
            <a:r>
              <a:rPr lang="en"/>
              <a:t>antagens e características oferecidas pela solução proposta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9" name="Google Shape;319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Proposta de Valor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3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Benefícios Funcionais: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◉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Facilitação do processo de envio de documentos por meio da automatização do processo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◉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Centralização das informações facilitando a comunicação entre os setores dos campi e os gestores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◉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Otimização do tempo de trabalho da Equipe de RH e diminuição da margem de erro de casos (provocada principalmente pelo erro humano no envio e coleta das informações)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26" name="Google Shape;326;p3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27" name="Google Shape;327;p3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Proposta de Valor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Benefícios de Processo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◉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Emissão de relatórios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◉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Tratamento de dados automatizado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◉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Conformidade com a LGPD e regimentos internos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◉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Automatização da criação de relatórios baseados no envio de confirmações de casos de COVID com um sistema próprio de coleta de resposta e organização das informações</a:t>
            </a:r>
            <a:endParaRPr sz="14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38" name="Google Shape;338;p3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39" name="Google Shape;339;p3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</a:t>
            </a:r>
            <a:endParaRPr/>
          </a:p>
        </p:txBody>
      </p:sp>
      <p:sp>
        <p:nvSpPr>
          <p:cNvPr id="349" name="Google Shape;349;p36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Metodologias, planejamentos e organização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6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51" name="Google Shape;351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Metodologia</a:t>
            </a:r>
            <a:r>
              <a:rPr lang="en"/>
              <a:t> do projeto</a:t>
            </a:r>
            <a:endParaRPr/>
          </a:p>
        </p:txBody>
      </p:sp>
      <p:grpSp>
        <p:nvGrpSpPr>
          <p:cNvPr id="357" name="Google Shape;357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58" name="Google Shape;358;p3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fmla="val 160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37"/>
          <p:cNvGrpSpPr/>
          <p:nvPr/>
        </p:nvGrpSpPr>
        <p:grpSpPr>
          <a:xfrm>
            <a:off x="775351" y="1641875"/>
            <a:ext cx="2837118" cy="669600"/>
            <a:chOff x="775351" y="1260875"/>
            <a:chExt cx="2837118" cy="669600"/>
          </a:xfrm>
        </p:grpSpPr>
        <p:cxnSp>
          <p:nvCxnSpPr>
            <p:cNvPr id="365" name="Google Shape;365;p37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66" name="Google Shape;366;p37"/>
            <p:cNvSpPr txBox="1"/>
            <p:nvPr/>
          </p:nvSpPr>
          <p:spPr>
            <a:xfrm>
              <a:off x="775351" y="1260875"/>
              <a:ext cx="24006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Levantamento das atividades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Reunião para definir sobre agendas e estimativas das atividades</a:t>
              </a:r>
              <a:endParaRPr b="1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67" name="Google Shape;367;p37"/>
          <p:cNvGrpSpPr/>
          <p:nvPr/>
        </p:nvGrpSpPr>
        <p:grpSpPr>
          <a:xfrm>
            <a:off x="5517319" y="1696125"/>
            <a:ext cx="2715506" cy="669600"/>
            <a:chOff x="5517319" y="1315125"/>
            <a:chExt cx="2715506" cy="669600"/>
          </a:xfrm>
        </p:grpSpPr>
        <p:cxnSp>
          <p:nvCxnSpPr>
            <p:cNvPr id="368" name="Google Shape;368;p37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69" name="Google Shape;369;p37"/>
            <p:cNvSpPr txBox="1"/>
            <p:nvPr/>
          </p:nvSpPr>
          <p:spPr>
            <a:xfrm>
              <a:off x="5962125" y="1315125"/>
              <a:ext cx="22707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Definição de responsabilidades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Alocação das atividades</a:t>
              </a:r>
              <a:endParaRPr b="1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70" name="Google Shape;370;p37"/>
          <p:cNvGrpSpPr/>
          <p:nvPr/>
        </p:nvGrpSpPr>
        <p:grpSpPr>
          <a:xfrm>
            <a:off x="3094349" y="3916140"/>
            <a:ext cx="2924100" cy="1077335"/>
            <a:chOff x="3094349" y="3535140"/>
            <a:chExt cx="2924100" cy="1077335"/>
          </a:xfrm>
        </p:grpSpPr>
        <p:cxnSp>
          <p:nvCxnSpPr>
            <p:cNvPr id="371" name="Google Shape;371;p37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72" name="Google Shape;372;p37"/>
            <p:cNvSpPr txBox="1"/>
            <p:nvPr/>
          </p:nvSpPr>
          <p:spPr>
            <a:xfrm>
              <a:off x="3094349" y="3942875"/>
              <a:ext cx="2924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Quadro Kanban para acompanhamento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Trello e Notion</a:t>
              </a:r>
              <a:endParaRPr b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73" name="Google Shape;373;p37"/>
          <p:cNvSpPr txBox="1"/>
          <p:nvPr/>
        </p:nvSpPr>
        <p:spPr>
          <a:xfrm>
            <a:off x="3845775" y="2164425"/>
            <a:ext cx="14634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Reuniões de validação com o cliente</a:t>
            </a:r>
            <a:endParaRPr b="1"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Atas de Reunião</a:t>
            </a:r>
            <a:endParaRPr b="1" sz="1200" u="sng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4" name="Google Shape;374;p37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"/>
          <p:cNvSpPr/>
          <p:nvPr/>
        </p:nvSpPr>
        <p:spPr>
          <a:xfrm flipH="1" rot="-1800047">
            <a:off x="3221956" y="146743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7"/>
          <p:cNvSpPr/>
          <p:nvPr/>
        </p:nvSpPr>
        <p:spPr>
          <a:xfrm flipH="1" rot="-9000757">
            <a:off x="3220953" y="1465808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7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37"/>
          <p:cNvGrpSpPr/>
          <p:nvPr/>
        </p:nvGrpSpPr>
        <p:grpSpPr>
          <a:xfrm>
            <a:off x="4426330" y="2878504"/>
            <a:ext cx="302279" cy="307188"/>
            <a:chOff x="1923675" y="1633650"/>
            <a:chExt cx="436000" cy="435975"/>
          </a:xfrm>
        </p:grpSpPr>
        <p:sp>
          <p:nvSpPr>
            <p:cNvPr id="381" name="Google Shape;381;p3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Planejado</a:t>
            </a:r>
            <a:r>
              <a:rPr lang="en">
                <a:highlight>
                  <a:schemeClr val="lt1"/>
                </a:highlight>
              </a:rPr>
              <a:t> </a:t>
            </a:r>
            <a:r>
              <a:rPr lang="en"/>
              <a:t>X</a:t>
            </a:r>
            <a:r>
              <a:rPr lang="en"/>
              <a:t> </a:t>
            </a:r>
            <a:r>
              <a:rPr lang="en">
                <a:highlight>
                  <a:schemeClr val="accent1"/>
                </a:highlight>
              </a:rPr>
              <a:t>Realizado</a:t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392" name="Google Shape;392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93" name="Google Shape;393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7" name="Google Shape;3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63" y="1415125"/>
            <a:ext cx="8139275" cy="36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/>
          <p:nvPr/>
        </p:nvSpPr>
        <p:spPr>
          <a:xfrm>
            <a:off x="6950" y="937725"/>
            <a:ext cx="9144000" cy="55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"/>
          <p:cNvSpPr txBox="1"/>
          <p:nvPr>
            <p:ph type="title"/>
          </p:nvPr>
        </p:nvSpPr>
        <p:spPr>
          <a:xfrm>
            <a:off x="1381250" y="25443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Gasto de </a:t>
            </a:r>
            <a:r>
              <a:rPr lang="en">
                <a:highlight>
                  <a:schemeClr val="accent1"/>
                </a:highlight>
              </a:rPr>
              <a:t>Horas</a:t>
            </a:r>
            <a:endParaRPr>
              <a:highlight>
                <a:schemeClr val="accent1"/>
              </a:highlight>
            </a:endParaRPr>
          </a:p>
        </p:txBody>
      </p:sp>
      <p:cxnSp>
        <p:nvCxnSpPr>
          <p:cNvPr id="405" name="Google Shape;405;p39"/>
          <p:cNvCxnSpPr>
            <a:endCxn id="404" idx="3"/>
          </p:cNvCxnSpPr>
          <p:nvPr/>
        </p:nvCxnSpPr>
        <p:spPr>
          <a:xfrm rot="10800000">
            <a:off x="5259650" y="472237"/>
            <a:ext cx="3879000" cy="11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9"/>
          <p:cNvCxnSpPr>
            <a:stCxn id="404" idx="1"/>
          </p:cNvCxnSpPr>
          <p:nvPr/>
        </p:nvCxnSpPr>
        <p:spPr>
          <a:xfrm flipH="1">
            <a:off x="6950" y="472237"/>
            <a:ext cx="1374300" cy="11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39"/>
          <p:cNvSpPr/>
          <p:nvPr/>
        </p:nvSpPr>
        <p:spPr>
          <a:xfrm>
            <a:off x="839536" y="287723"/>
            <a:ext cx="368400" cy="3690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39"/>
          <p:cNvGrpSpPr/>
          <p:nvPr/>
        </p:nvGrpSpPr>
        <p:grpSpPr>
          <a:xfrm>
            <a:off x="916433" y="370488"/>
            <a:ext cx="214625" cy="214625"/>
            <a:chOff x="2594050" y="1631825"/>
            <a:chExt cx="439625" cy="439625"/>
          </a:xfrm>
        </p:grpSpPr>
        <p:sp>
          <p:nvSpPr>
            <p:cNvPr id="409" name="Google Shape;409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39"/>
          <p:cNvSpPr txBox="1"/>
          <p:nvPr/>
        </p:nvSpPr>
        <p:spPr>
          <a:xfrm>
            <a:off x="3607425" y="1277525"/>
            <a:ext cx="7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414" name="Google Shape;414;p39"/>
          <p:cNvGraphicFramePr/>
          <p:nvPr/>
        </p:nvGraphicFramePr>
        <p:xfrm>
          <a:off x="179825" y="9377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{36D8A68B-E5D2-47CC-889A-4D0DA79F3870}</a:tableStyleId>
              </a:tblPr>
              <a:tblGrid>
                <a:gridCol w="4523975"/>
                <a:gridCol w="1397650"/>
                <a:gridCol w="1422175"/>
                <a:gridCol w="14405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7718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Atividade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Estimado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Gasto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Dentro do previsto?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Reunião com cliente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Não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Mapa de categorização dos problemas encontrados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40min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Sim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Dois diagramas de Ishikawa para os dois principais problemas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1h40min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Sim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Estrutura Analítica do Projeto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1h20min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Sim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Prática 3 - SGE e Valores de Negócio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30min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Sim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Soluções propostas para resolver os problemas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2h30min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Sim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BPMN TO-BE 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Sim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Lista de Requisitos do Produto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Sim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Orçamento e plano de custos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1h30min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Sim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Cronograma e Plano de gestão do tempo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40min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Sim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Plano de gestão do escopo e de requisitos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40min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Sim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Cronograma de atividades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Sim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Lista de riscos e plano de riscos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40min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Sim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Mockup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14h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Não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Slides 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Sim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Documento Status Report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1h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Sim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TOTAL DE HORAS</a:t>
                      </a:r>
                      <a:endParaRPr b="1"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42h</a:t>
                      </a:r>
                      <a:endParaRPr b="1"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35</a:t>
                      </a:r>
                      <a:r>
                        <a:rPr b="1"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h10min</a:t>
                      </a:r>
                      <a:endParaRPr b="1"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Sim</a:t>
                      </a:r>
                      <a:endParaRPr sz="1200">
                        <a:solidFill>
                          <a:srgbClr val="595959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0"/>
          <p:cNvSpPr txBox="1"/>
          <p:nvPr>
            <p:ph type="title"/>
          </p:nvPr>
        </p:nvSpPr>
        <p:spPr>
          <a:xfrm>
            <a:off x="1288350" y="896100"/>
            <a:ext cx="4520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deu </a:t>
            </a:r>
            <a:r>
              <a:rPr lang="en">
                <a:highlight>
                  <a:schemeClr val="accent1"/>
                </a:highlight>
              </a:rPr>
              <a:t>certo</a:t>
            </a:r>
            <a:r>
              <a:rPr lang="en">
                <a:highlight>
                  <a:schemeClr val="lt1"/>
                </a:highlight>
              </a:rPr>
              <a:t> </a:t>
            </a:r>
            <a:r>
              <a:rPr lang="en"/>
              <a:t>X O que deu </a:t>
            </a:r>
            <a:r>
              <a:rPr lang="en">
                <a:highlight>
                  <a:schemeClr val="accent1"/>
                </a:highlight>
              </a:rPr>
              <a:t>errado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420" name="Google Shape;420;p40"/>
          <p:cNvSpPr txBox="1"/>
          <p:nvPr>
            <p:ph idx="1" type="body"/>
          </p:nvPr>
        </p:nvSpPr>
        <p:spPr>
          <a:xfrm>
            <a:off x="343525" y="2284225"/>
            <a:ext cx="3706200" cy="17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/>
              <a:t>Todas as atividades estimadas foram concluídas 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/>
              <a:t>Grande aproveitamento das horas estimadas na grande maioria das atividades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4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2" name="Google Shape;422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40"/>
          <p:cNvSpPr txBox="1"/>
          <p:nvPr>
            <p:ph idx="1" type="body"/>
          </p:nvPr>
        </p:nvSpPr>
        <p:spPr>
          <a:xfrm>
            <a:off x="4583600" y="2284225"/>
            <a:ext cx="4356900" cy="25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/>
              <a:t>Dificuldade de agenda para contato com stakeholders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/>
              <a:t>Dificuldade na conclusão de algumas atividades que precisavam de uma validação maior com os stakeholders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p40"/>
          <p:cNvCxnSpPr/>
          <p:nvPr/>
        </p:nvCxnSpPr>
        <p:spPr>
          <a:xfrm flipH="1">
            <a:off x="4175950" y="1911425"/>
            <a:ext cx="9000" cy="3302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Contexto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IFPE e impactos da COVID-19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"/>
          <p:cNvSpPr txBox="1"/>
          <p:nvPr>
            <p:ph type="title"/>
          </p:nvPr>
        </p:nvSpPr>
        <p:spPr>
          <a:xfrm>
            <a:off x="1288350" y="896100"/>
            <a:ext cx="4520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</a:t>
            </a:r>
            <a:r>
              <a:rPr lang="en"/>
              <a:t> </a:t>
            </a:r>
            <a:r>
              <a:rPr lang="en">
                <a:highlight>
                  <a:schemeClr val="accent1"/>
                </a:highlight>
              </a:rPr>
              <a:t>Fortes</a:t>
            </a:r>
            <a:r>
              <a:rPr lang="en">
                <a:highlight>
                  <a:schemeClr val="lt1"/>
                </a:highlight>
              </a:rPr>
              <a:t> </a:t>
            </a:r>
            <a:r>
              <a:rPr lang="en"/>
              <a:t>X </a:t>
            </a:r>
            <a:r>
              <a:rPr lang="en">
                <a:highlight>
                  <a:schemeClr val="accent1"/>
                </a:highlight>
              </a:rPr>
              <a:t>Melhorias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434" name="Google Shape;434;p41"/>
          <p:cNvSpPr txBox="1"/>
          <p:nvPr>
            <p:ph idx="1" type="body"/>
          </p:nvPr>
        </p:nvSpPr>
        <p:spPr>
          <a:xfrm>
            <a:off x="343525" y="2284225"/>
            <a:ext cx="3706200" cy="25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/>
              <a:t>Velocidade da Equipe na realização das atividades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/>
              <a:t>Disponibilidade flexível da Equipe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4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36" name="Google Shape;436;p4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41"/>
          <p:cNvSpPr txBox="1"/>
          <p:nvPr>
            <p:ph idx="1" type="body"/>
          </p:nvPr>
        </p:nvSpPr>
        <p:spPr>
          <a:xfrm>
            <a:off x="4556525" y="2897875"/>
            <a:ext cx="4356900" cy="12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/>
              <a:t>Buscar estratégias para garantir um maior contato com os stakeholders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41"/>
          <p:cNvCxnSpPr/>
          <p:nvPr/>
        </p:nvCxnSpPr>
        <p:spPr>
          <a:xfrm flipH="1">
            <a:off x="4175950" y="1911425"/>
            <a:ext cx="9000" cy="3302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7" name="Google Shape;447;p42"/>
          <p:cNvCxnSpPr/>
          <p:nvPr/>
        </p:nvCxnSpPr>
        <p:spPr>
          <a:xfrm>
            <a:off x="3275" y="2593088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42"/>
          <p:cNvSpPr txBox="1"/>
          <p:nvPr>
            <p:ph idx="4294967295" type="ctrTitle"/>
          </p:nvPr>
        </p:nvSpPr>
        <p:spPr>
          <a:xfrm>
            <a:off x="2368450" y="1980888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Obrigadx!</a:t>
            </a:r>
            <a:endParaRPr sz="6000"/>
          </a:p>
        </p:txBody>
      </p:sp>
      <p:cxnSp>
        <p:nvCxnSpPr>
          <p:cNvPr id="449" name="Google Shape;449;p42"/>
          <p:cNvCxnSpPr/>
          <p:nvPr/>
        </p:nvCxnSpPr>
        <p:spPr>
          <a:xfrm>
            <a:off x="5586625" y="2593088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42"/>
          <p:cNvSpPr/>
          <p:nvPr/>
        </p:nvSpPr>
        <p:spPr>
          <a:xfrm>
            <a:off x="828750" y="2023513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42"/>
          <p:cNvGrpSpPr/>
          <p:nvPr/>
        </p:nvGrpSpPr>
        <p:grpSpPr>
          <a:xfrm>
            <a:off x="1145713" y="2355097"/>
            <a:ext cx="505722" cy="475767"/>
            <a:chOff x="5972700" y="2330200"/>
            <a:chExt cx="411625" cy="387275"/>
          </a:xfrm>
        </p:grpSpPr>
        <p:sp>
          <p:nvSpPr>
            <p:cNvPr id="452" name="Google Shape;452;p4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395550" y="527725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Estrutura IFPE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16 campi espalhados por PE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30.000 alunos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2.000+ servidores</a:t>
            </a:r>
            <a:endParaRPr b="1"/>
          </a:p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5027225" y="527725"/>
            <a:ext cx="36936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COVID-19 em PE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Sintomáticos</a:t>
            </a:r>
            <a:r>
              <a:rPr lang="en"/>
              <a:t>: 477.600 casos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Assintomáticos</a:t>
            </a:r>
            <a:r>
              <a:rPr lang="en"/>
              <a:t>: 318.400 casos</a:t>
            </a:r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7" name="Google Shape;117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4">
            <a:alphaModFix/>
          </a:blip>
          <a:srcRect b="14802" l="0" r="0" t="25937"/>
          <a:stretch/>
        </p:blipFill>
        <p:spPr>
          <a:xfrm>
            <a:off x="1294975" y="3334750"/>
            <a:ext cx="3360025" cy="11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 rotWithShape="1">
          <a:blip r:embed="rId5">
            <a:alphaModFix/>
          </a:blip>
          <a:srcRect b="5299" l="0" r="0" t="-5299"/>
          <a:stretch/>
        </p:blipFill>
        <p:spPr>
          <a:xfrm>
            <a:off x="5872673" y="2889375"/>
            <a:ext cx="1871125" cy="162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7513350" y="3143113"/>
            <a:ext cx="149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Assintomáticos 40%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4655000" y="4026550"/>
            <a:ext cx="1494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Sintomáticos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60%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Contexto: </a:t>
            </a:r>
            <a:r>
              <a:rPr lang="en">
                <a:highlight>
                  <a:schemeClr val="accent1"/>
                </a:highlight>
              </a:rPr>
              <a:t>Gestão</a:t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32" name="Google Shape;132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6"/>
          <p:cNvSpPr/>
          <p:nvPr/>
        </p:nvSpPr>
        <p:spPr>
          <a:xfrm>
            <a:off x="1050226" y="1999850"/>
            <a:ext cx="1821900" cy="18219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Coordenação de Gestão de Pessoas (SGPE)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6271874" y="1999850"/>
            <a:ext cx="1821900" cy="18219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Comitê Emergencial</a:t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3661025" y="1999850"/>
            <a:ext cx="1821900" cy="18219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Diretoria Geral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39" name="Google Shape;139;p16"/>
          <p:cNvCxnSpPr>
            <a:stCxn id="136" idx="6"/>
            <a:endCxn id="138" idx="2"/>
          </p:cNvCxnSpPr>
          <p:nvPr/>
        </p:nvCxnSpPr>
        <p:spPr>
          <a:xfrm>
            <a:off x="2872126" y="2910800"/>
            <a:ext cx="789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40" name="Google Shape;140;p16"/>
          <p:cNvCxnSpPr>
            <a:stCxn id="138" idx="6"/>
            <a:endCxn id="137" idx="2"/>
          </p:cNvCxnSpPr>
          <p:nvPr/>
        </p:nvCxnSpPr>
        <p:spPr>
          <a:xfrm>
            <a:off x="5482925" y="2910800"/>
            <a:ext cx="789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2723450" y="1869225"/>
            <a:ext cx="102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Quattrocento Sans"/>
                <a:ea typeface="Quattrocento Sans"/>
                <a:cs typeface="Quattrocento Sans"/>
                <a:sym typeface="Quattrocento Sans"/>
              </a:rPr>
              <a:t>Documentação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3" name="Google Shape;143;p16"/>
          <p:cNvCxnSpPr/>
          <p:nvPr/>
        </p:nvCxnSpPr>
        <p:spPr>
          <a:xfrm rot="10800000">
            <a:off x="3235700" y="2273850"/>
            <a:ext cx="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6"/>
          <p:cNvCxnSpPr/>
          <p:nvPr/>
        </p:nvCxnSpPr>
        <p:spPr>
          <a:xfrm rot="10800000">
            <a:off x="5877425" y="2273850"/>
            <a:ext cx="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6"/>
          <p:cNvSpPr txBox="1"/>
          <p:nvPr/>
        </p:nvSpPr>
        <p:spPr>
          <a:xfrm>
            <a:off x="5482925" y="1758350"/>
            <a:ext cx="78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Quattrocento Sans"/>
                <a:ea typeface="Quattrocento Sans"/>
                <a:cs typeface="Quattrocento Sans"/>
                <a:sym typeface="Quattrocento Sans"/>
              </a:rPr>
              <a:t>Tomada de Decisão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151" name="Google Shape;151;p17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Priorização a partir da Matriz GUT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913" y="0"/>
            <a:ext cx="755616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>
            <p:ph idx="4294967295" type="title"/>
          </p:nvPr>
        </p:nvSpPr>
        <p:spPr>
          <a:xfrm>
            <a:off x="6667625" y="4610825"/>
            <a:ext cx="16050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BPMN as-is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Cálculo da Matriz </a:t>
            </a:r>
            <a:r>
              <a:rPr lang="en">
                <a:highlight>
                  <a:schemeClr val="accent1"/>
                </a:highlight>
              </a:rPr>
              <a:t>GUT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b="0" l="0" r="0" t="7089"/>
          <a:stretch/>
        </p:blipFill>
        <p:spPr>
          <a:xfrm>
            <a:off x="96836" y="1672575"/>
            <a:ext cx="8950328" cy="2736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9" name="Google Shape;169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604400" y="1618700"/>
            <a:ext cx="4202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Fluxo de informações descentralizado</a:t>
            </a:r>
            <a:endParaRPr b="1">
              <a:highlight>
                <a:schemeClr val="accent1"/>
              </a:highlight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Retrabalho ao passar informações entre setores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-"/>
            </a:pPr>
            <a:r>
              <a:rPr lang="en"/>
              <a:t>Trabalho manual durante elaboração do relatório semanal dos casos</a:t>
            </a:r>
            <a:endParaRPr/>
          </a:p>
        </p:txBody>
      </p:sp>
      <p:sp>
        <p:nvSpPr>
          <p:cNvPr id="178" name="Google Shape;178;p20"/>
          <p:cNvSpPr txBox="1"/>
          <p:nvPr>
            <p:ph type="title"/>
          </p:nvPr>
        </p:nvSpPr>
        <p:spPr>
          <a:xfrm>
            <a:off x="1381250" y="896100"/>
            <a:ext cx="4005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problemas mapeados</a:t>
            </a:r>
            <a:endParaRPr/>
          </a:p>
        </p:txBody>
      </p:sp>
      <p:sp>
        <p:nvSpPr>
          <p:cNvPr id="179" name="Google Shape;179;p20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Recursos tecnológicos inapropriados</a:t>
            </a:r>
            <a:endParaRPr b="1">
              <a:highlight>
                <a:schemeClr val="accent1"/>
              </a:highlight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Envio duplicado do exame/atestado médico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-"/>
            </a:pPr>
            <a:r>
              <a:rPr lang="en"/>
              <a:t>Restrições da Lei Geral de Proteção dos Dados</a:t>
            </a:r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81" name="Google Shape;181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