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64" r:id="rId3"/>
    <p:sldId id="265" r:id="rId4"/>
    <p:sldId id="267" r:id="rId5"/>
    <p:sldId id="261" r:id="rId6"/>
    <p:sldId id="282" r:id="rId7"/>
    <p:sldId id="279" r:id="rId8"/>
    <p:sldId id="268" r:id="rId9"/>
    <p:sldId id="269" r:id="rId10"/>
    <p:sldId id="278" r:id="rId11"/>
    <p:sldId id="270" r:id="rId12"/>
    <p:sldId id="280" r:id="rId13"/>
    <p:sldId id="281" r:id="rId14"/>
    <p:sldId id="271" r:id="rId15"/>
    <p:sldId id="272" r:id="rId16"/>
    <p:sldId id="284" r:id="rId17"/>
    <p:sldId id="273" r:id="rId18"/>
    <p:sldId id="275" r:id="rId19"/>
    <p:sldId id="274" r:id="rId20"/>
    <p:sldId id="28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611A"/>
    <a:srgbClr val="00ACED"/>
    <a:srgbClr val="589636"/>
    <a:srgbClr val="1DCAFF"/>
    <a:srgbClr val="5DB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0E0AB-300D-F3C6-1124-C0B46ABA2E8B}" v="5184" dt="2019-09-29T22:10:06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0" autoAdjust="0"/>
    <p:restoredTop sz="86435"/>
  </p:normalViewPr>
  <p:slideViewPr>
    <p:cSldViewPr>
      <p:cViewPr varScale="1">
        <p:scale>
          <a:sx n="101" d="100"/>
          <a:sy n="101" d="100"/>
        </p:scale>
        <p:origin x="6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36F81-0A5B-4D94-A90A-E25F7D25E52A}" type="datetimeFigureOut">
              <a:rPr lang="en-US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52138-3881-4ECE-B5C8-2C1BB11CC79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06D5-3F2C-0E4B-9592-E7E91E326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2B076-3FB2-9A45-9C1A-7505D6B62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0C5F-5E6D-514C-87E3-4C4F20C8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7BEF-AD84-4646-AEE6-2C277F11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4A0E-C297-754A-9435-5EC00252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9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ED40-7940-EB41-B243-5BDC118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E5723-DC62-9F4D-B682-8569C474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D22A-D36E-B94A-85D8-8209A571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A87B-7B28-B14A-B43E-96D1265A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464F-5273-604E-8CB1-DFCD4E41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70D4B-3EBA-BD42-9168-04DE1FEA6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FE2FB-0AB6-9843-B33A-C8F770CB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29A7-D136-2B4D-B74B-B07F999A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F2EA-6660-104B-95BE-0519427F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A71A-9219-F445-91B7-A9D08C3B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8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C54F-1FF6-6546-BCB3-7D3EA6B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2AC7-A36B-C240-B854-A423C376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6FA1-1E70-A04C-9B4B-A9EBF3BD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ED31-0295-E64A-A458-0C466C33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548D-B588-104D-8A07-00FD0CD1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6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449D-5148-244E-9F9C-539E6F79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382B1-42C7-8344-BA72-E0E2B597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F6C0-CC98-BD41-9B84-A84A1273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A720-3360-984A-8732-FA0DB873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81AE-0AB1-EA42-9985-685EA624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16CA-033E-CF43-A97B-CD8A1A4A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29BB-6A2A-5341-83A8-ECEC2376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4B789-35FB-A349-B269-FE112C94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528A-A4D0-C340-9A80-66A9929B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C847F-0595-5744-BA67-587DCB86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503F3-CBCF-B744-9F26-4A48C4F2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8EBC-E79F-E14E-994C-AE3A6497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30CA-F8B9-FB45-B710-31F641DD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EE11B-ACA8-0E48-8489-282FE110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B739-144B-E644-A046-30D67C84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7D7E1-3D96-E04F-B5FB-BCA7BA804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2D729-D137-8642-BE7B-8EBCEDD3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31B59-9471-3547-BB15-CD45CC16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F35D6-8D59-E64A-B607-168C2AAA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5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B967-61C1-7E46-8387-1F913027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4361E-4F7C-A347-A118-CBCE94FE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3B192-EEC4-454A-8C0F-A02BE42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680B0-8CD3-B744-82AE-9AE3062F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BE751-26D5-4648-91A1-4D846EC0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CB9AE-0D52-0B47-B734-77FCE847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A06C1-0FFF-9044-BF43-3F494C63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0DBC-AEB9-7D43-98DB-D5315248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29A1-AEB5-EF41-A9AD-389A500B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723BF-DE18-D54A-A785-6A54C7933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6B991-414A-2C46-97A1-E7FB928C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BE00E-BC7E-3645-80D5-B0CF99F0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B21C-E72B-FF47-BD6F-195DFF8E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544B-B31E-D14C-ACCC-855443D4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96176-D740-334C-AFE4-09C7489D3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42AC-5B17-274D-88AD-35AAF852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27AB6-FECB-034D-B872-DDC5A337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DD74A-C515-0540-85E8-49909DAD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A97A-44AD-AA49-806F-9132B82B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2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8612A-D80A-CE4F-A699-EDC5DEB4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484F-B156-DE47-BB15-C05879B0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F8DE-257C-8B42-BDD2-C4A2F4E1B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39E5-0918-164B-82E5-813F8688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AE54-9CE4-6343-A04B-356D202D6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tiff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tiff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11" Type="http://schemas.openxmlformats.org/officeDocument/2006/relationships/image" Target="../media/image11.tiff"/><Relationship Id="rId5" Type="http://schemas.openxmlformats.org/officeDocument/2006/relationships/image" Target="../media/image5.tiff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tiff"/><Relationship Id="rId22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799" y="4816862"/>
            <a:ext cx="701396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 dirty="0">
                <a:latin typeface="Roboto Light" panose="02000000000000000000" pitchFamily="2" charset="0"/>
                <a:ea typeface="Roboto Light" panose="02000000000000000000" pitchFamily="2" charset="0"/>
                <a:cs typeface="Calibri Light"/>
              </a:rPr>
              <a:t>Big-Data Analytics and Sentiment Classification with Twitter Stream Data</a:t>
            </a:r>
            <a:endParaRPr lang="en-US" sz="31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5051" y="4909985"/>
            <a:ext cx="3905005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Sofia Dutta</a:t>
            </a:r>
          </a:p>
          <a:p>
            <a:pPr algn="l"/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Data 603, Fall 2019</a:t>
            </a:r>
          </a:p>
          <a:p>
            <a:pPr algn="l"/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Final Project Presentation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3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5746E0CE-F7FC-456A-9760-E3ED540866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547325" y="573442"/>
            <a:ext cx="11097350" cy="36620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75504"/>
            <a:ext cx="3635584" cy="3126083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i="1" kern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Running total </a:t>
            </a:r>
            <a:r>
              <a:rPr lang="en-US" sz="2800" kern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of positive and negative words in Tweet stream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DE339784-20D9-FA43-8C22-8BBD24B9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83" y="320040"/>
            <a:ext cx="5931276" cy="6227064"/>
          </a:xfrm>
          <a:prstGeom prst="rect">
            <a:avLst/>
          </a:prstGeom>
          <a:ln w="9525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1B5DE-541E-364E-9498-0D0B3EA8781A}"/>
              </a:ext>
            </a:extLst>
          </p:cNvPr>
          <p:cNvSpPr txBox="1"/>
          <p:nvPr/>
        </p:nvSpPr>
        <p:spPr>
          <a:xfrm>
            <a:off x="1385133" y="1311015"/>
            <a:ext cx="263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938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results: +</a:t>
            </a:r>
            <a:r>
              <a:rPr lang="en-US" sz="4800" kern="12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</a:t>
            </a:r>
            <a:r>
              <a:rPr lang="en-US" sz="48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/-</a:t>
            </a:r>
            <a:r>
              <a:rPr lang="en-US" sz="4800" kern="12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</a:t>
            </a:r>
            <a:r>
              <a:rPr lang="en-US" sz="48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word clouds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C6C65-9867-514A-A7AF-905E84677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" t="2522" r="2403" b="4139"/>
          <a:stretch/>
        </p:blipFill>
        <p:spPr>
          <a:xfrm>
            <a:off x="0" y="1587265"/>
            <a:ext cx="5996065" cy="527073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DD218B-3D71-B340-8315-DF3B0207F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" t="2090" r="5708" b="2731"/>
          <a:stretch/>
        </p:blipFill>
        <p:spPr>
          <a:xfrm>
            <a:off x="5936104" y="1522792"/>
            <a:ext cx="6141132" cy="53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7E3C-594D-B940-9807-73F8DB7C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187325"/>
            <a:ext cx="10515600" cy="1325563"/>
          </a:xfrm>
        </p:spPr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Project results: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MyClassifier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F3D0-0E1B-CB4E-9C55-A4C55B12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485900"/>
            <a:ext cx="11696700" cy="51688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Created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Jupyter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Notebook:</a:t>
            </a:r>
          </a:p>
          <a:p>
            <a:pPr marL="238125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900" b="1" i="1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Using_SparkMLLib_Word2Vec_Model_Driven_LogReg_Sentiment_MyClassifier_Creation.ipynb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The code in the notebook creates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MyClassifier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: a </a:t>
            </a:r>
            <a:r>
              <a:rPr lang="en-US" sz="2400" b="1" i="1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Word2Vec Model Driven LogisticRegression Sentiment Classifier using Spark </a:t>
            </a:r>
            <a:r>
              <a:rPr lang="en-US" sz="2400" b="1" i="1" dirty="0" err="1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MLLib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ROC-Accuracy of model at predicting sentiment is: </a:t>
            </a:r>
            <a:r>
              <a:rPr lang="en-US" sz="2400" b="1" i="1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0.8276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Accuracy of model at predicting sentiment is: </a:t>
            </a:r>
            <a:r>
              <a:rPr lang="en-US" sz="2400" b="1" i="1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0.7479</a:t>
            </a:r>
          </a:p>
        </p:txBody>
      </p:sp>
    </p:spTree>
    <p:extLst>
      <p:ext uri="{BB962C8B-B14F-4D97-AF65-F5344CB8AC3E}">
        <p14:creationId xmlns:p14="http://schemas.microsoft.com/office/powerpoint/2010/main" val="19437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7E3C-594D-B940-9807-73F8DB7C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325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Project </a:t>
            </a:r>
            <a:r>
              <a:rPr lang="en-US" sz="3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results:Big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 Data Analytics &amp; Sentiment Classification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F3D0-0E1B-CB4E-9C55-A4C55B12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485900"/>
            <a:ext cx="11696700" cy="516889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Wrote script to read data from Twitter Data API and store in MongoDB via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PyMongo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Connector: </a:t>
            </a:r>
          </a:p>
          <a:p>
            <a:pPr marL="45720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i="1" dirty="0" err="1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TweetReadSendToMongo.py</a:t>
            </a: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Created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Jupyter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Notebook to carry out Big Data Analytics and study agreement between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MyClassifer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and publicly available well-known Vader sentiment classifier (Hutto et. al. AAAI 2014):</a:t>
            </a:r>
          </a:p>
          <a:p>
            <a:pPr marL="45720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i="1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Using_MyClassifier_Twitter_Data_Sentiment_Classification_and_Big_Data_Analytics_on_Spark_Dataframe.ipynb</a:t>
            </a:r>
          </a:p>
        </p:txBody>
      </p:sp>
    </p:spTree>
    <p:extLst>
      <p:ext uri="{BB962C8B-B14F-4D97-AF65-F5344CB8AC3E}">
        <p14:creationId xmlns:p14="http://schemas.microsoft.com/office/powerpoint/2010/main" val="352450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results: classification with Vader sentiment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B6F0EE-8D3B-EB45-8E45-90C9EBFB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0" y="1589743"/>
            <a:ext cx="5812748" cy="4668651"/>
          </a:xfrm>
          <a:prstGeom prst="rect">
            <a:avLst/>
          </a:prstGeom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DB2FBE-898E-E24F-8A6D-272EF9BA0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56" y="1596139"/>
            <a:ext cx="5778605" cy="37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2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results: exploring collected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0D58D-1F6E-C249-9FA6-D4783F72A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t="1266" r="8103" b="6928"/>
          <a:stretch/>
        </p:blipFill>
        <p:spPr>
          <a:xfrm>
            <a:off x="455454" y="1412400"/>
            <a:ext cx="5136963" cy="4435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B2448-466E-8440-A2C1-D695CD64A330}"/>
              </a:ext>
            </a:extLst>
          </p:cNvPr>
          <p:cNvSpPr txBox="1"/>
          <p:nvPr/>
        </p:nvSpPr>
        <p:spPr>
          <a:xfrm>
            <a:off x="1391478" y="5897216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Word Cloud of frequently found words</a:t>
            </a:r>
          </a:p>
        </p:txBody>
      </p:sp>
      <p:pic>
        <p:nvPicPr>
          <p:cNvPr id="9" name="Picture 8" descr="A picture containing newspaper, photo, sitting, table&#10;&#10;Description automatically generated">
            <a:extLst>
              <a:ext uri="{FF2B5EF4-FFF2-40B4-BE49-F238E27FC236}">
                <a16:creationId xmlns:a16="http://schemas.microsoft.com/office/drawing/2014/main" id="{F200A9D3-7A91-724E-B87B-6B9ECE82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"/>
          <a:stretch/>
        </p:blipFill>
        <p:spPr>
          <a:xfrm>
            <a:off x="5595708" y="2107096"/>
            <a:ext cx="6408830" cy="3193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21FCC-0EA8-C54B-B30B-90EDD0FDAAEF}"/>
              </a:ext>
            </a:extLst>
          </p:cNvPr>
          <p:cNvSpPr txBox="1"/>
          <p:nvPr/>
        </p:nvSpPr>
        <p:spPr>
          <a:xfrm>
            <a:off x="7586869" y="5837584"/>
            <a:ext cx="263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Word Cloud of all words</a:t>
            </a:r>
          </a:p>
        </p:txBody>
      </p:sp>
    </p:spTree>
    <p:extLst>
      <p:ext uri="{BB962C8B-B14F-4D97-AF65-F5344CB8AC3E}">
        <p14:creationId xmlns:p14="http://schemas.microsoft.com/office/powerpoint/2010/main" val="313187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9093-E3D3-7A47-80F0-2BC3A16C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boto Light" panose="02000000000000000000" pitchFamily="2" charset="0"/>
                <a:ea typeface="Roboto Light" panose="02000000000000000000" pitchFamily="2" charset="0"/>
              </a:rPr>
              <a:t>Project results: exploring Word2Vec outcome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0DD317-3D23-0640-818E-95DE2F6BD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84" y="1877845"/>
            <a:ext cx="1371600" cy="3683000"/>
          </a:xfr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4356FCB3-EEB2-654D-B8AF-42E44AE0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2" y="1877845"/>
            <a:ext cx="1092200" cy="3632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AB854-5C2B-B249-AA80-49FE6D4E1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7" y="1877845"/>
            <a:ext cx="2095500" cy="3683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13B4FB-5759-4144-9101-DE33392AA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87" y="1878062"/>
            <a:ext cx="2209800" cy="370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29B693-67E0-6647-954A-60BD7813B074}"/>
              </a:ext>
            </a:extLst>
          </p:cNvPr>
          <p:cNvSpPr txBox="1"/>
          <p:nvPr/>
        </p:nvSpPr>
        <p:spPr>
          <a:xfrm>
            <a:off x="1410034" y="5791199"/>
            <a:ext cx="151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Words similar to BTC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5EF27-E97B-694D-9051-6F32B38FF1D5}"/>
              </a:ext>
            </a:extLst>
          </p:cNvPr>
          <p:cNvSpPr txBox="1"/>
          <p:nvPr/>
        </p:nvSpPr>
        <p:spPr>
          <a:xfrm>
            <a:off x="3613972" y="5791199"/>
            <a:ext cx="151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Words similar to Bitcoin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053C2-10BF-AC40-83C0-1CB179EC9FB8}"/>
              </a:ext>
            </a:extLst>
          </p:cNvPr>
          <p:cNvSpPr txBox="1"/>
          <p:nvPr/>
        </p:nvSpPr>
        <p:spPr>
          <a:xfrm>
            <a:off x="5944268" y="5791199"/>
            <a:ext cx="188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Word similarity score to Litecoin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24E70-A8DF-1C4A-9D46-88393CD8A328}"/>
              </a:ext>
            </a:extLst>
          </p:cNvPr>
          <p:cNvSpPr txBox="1"/>
          <p:nvPr/>
        </p:nvSpPr>
        <p:spPr>
          <a:xfrm>
            <a:off x="8956664" y="5795056"/>
            <a:ext cx="199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Word similarity score to Blockchain</a:t>
            </a:r>
          </a:p>
        </p:txBody>
      </p:sp>
    </p:spTree>
    <p:extLst>
      <p:ext uri="{BB962C8B-B14F-4D97-AF65-F5344CB8AC3E}">
        <p14:creationId xmlns:p14="http://schemas.microsoft.com/office/powerpoint/2010/main" val="67873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71268"/>
            <a:ext cx="119887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4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results: classifier agreement for 5k, 10k, 15k tweets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01F758-1A1C-EA4C-A9AB-ACFA04BD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4" y="1073424"/>
            <a:ext cx="10149693" cy="5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568"/>
            <a:ext cx="105155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results: country-wise tweet distribution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291FE4-5675-4748-AEE1-88A3CCCF8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1137824"/>
            <a:ext cx="8786191" cy="57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58568"/>
            <a:ext cx="120014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4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results: geo-plot of country-wise tweet distribution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6CDAA97-A608-C14C-AC80-19A88326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181" r="334" b="884"/>
          <a:stretch/>
        </p:blipFill>
        <p:spPr>
          <a:xfrm>
            <a:off x="1479722" y="1143490"/>
            <a:ext cx="9353378" cy="55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5E367-5C92-4440-B7D0-CA2922D2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boto Light" panose="02000000000000000000" pitchFamily="2" charset="0"/>
                <a:ea typeface="Roboto Light" panose="02000000000000000000" pitchFamily="2" charset="0"/>
              </a:rPr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6C1C-C87B-F84C-BB60-EBC94BAE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7" y="2069869"/>
            <a:ext cx="11030988" cy="453473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In this project: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Worked on large real-time streaming data from Twitter.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Performed analytics using </a:t>
            </a:r>
            <a:r>
              <a:rPr lang="en-US" sz="17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PySpark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 and created visualizations.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Created </a:t>
            </a:r>
            <a:r>
              <a:rPr lang="en-US" sz="17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MyClassifier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 a sentiment classifier via Word2Vec model using Spark </a:t>
            </a:r>
            <a:r>
              <a:rPr lang="en-US" sz="17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MLlib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Project Goal: Learn </a:t>
            </a:r>
            <a:r>
              <a:rPr lang="en-US" sz="1700" b="1" i="1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PySpark</a:t>
            </a: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, a Big Data tool and perform analytics driven by the 6Vs of Big Data.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If in future I face work challenges with petabyte scale data I wanted to be prepared for that.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Wanted to prepare for Big Data career using knowledge gained in this class.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The world is generating data at an extremely fast rate. So, need to learn tools that will help </a:t>
            </a:r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Collect, process and analyze this data.</a:t>
            </a:r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latin typeface="Roboto Light" panose="02000000000000000000" pitchFamily="2" charset="0"/>
                <a:ea typeface="Roboto Light" panose="02000000000000000000" pitchFamily="2" charset="0"/>
              </a:rPr>
              <a:t>Provide meaningful results quickly.</a:t>
            </a:r>
          </a:p>
        </p:txBody>
      </p:sp>
    </p:spTree>
    <p:extLst>
      <p:ext uri="{BB962C8B-B14F-4D97-AF65-F5344CB8AC3E}">
        <p14:creationId xmlns:p14="http://schemas.microsoft.com/office/powerpoint/2010/main" val="4726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D0C625-332F-7F4E-ABA9-7DA8D880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4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DB2201-71AA-A24A-A433-7F74983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569"/>
            <a:ext cx="10515600" cy="54890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During the project I learned how to perform Big Data Analytics using </a:t>
            </a:r>
            <a:r>
              <a:rPr lang="en-US" sz="2000" b="1" i="1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PySpark</a:t>
            </a:r>
            <a:endParaRPr lang="en-US" sz="20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Learned how to collect data from </a:t>
            </a:r>
            <a:r>
              <a:rPr lang="en-US" sz="2000" b="1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Streaming API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Via </a:t>
            </a:r>
            <a:r>
              <a:rPr lang="en-US" sz="1600" b="1" i="1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PyMongo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stored into a Document Database i.e. </a:t>
            </a:r>
            <a:r>
              <a:rPr lang="en-US" sz="1600" b="1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MongoDB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Sent tweets over TCP socket to perform for Big Data Analytics using </a:t>
            </a:r>
            <a:r>
              <a:rPr lang="en-US" sz="1600" b="1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Spark Streaming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Learned how to use </a:t>
            </a:r>
            <a:r>
              <a:rPr lang="en-US" sz="2000" b="1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Spark </a:t>
            </a:r>
            <a:r>
              <a:rPr lang="en-US" sz="2000" b="1" i="1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MLlib</a:t>
            </a:r>
            <a:r>
              <a:rPr lang="en-US" sz="2000" b="1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library to create </a:t>
            </a:r>
            <a:r>
              <a:rPr lang="en-US" sz="2000" b="1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Word2Vec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model driven </a:t>
            </a:r>
            <a:r>
              <a:rPr lang="en-US" sz="2000" b="1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LogisticRegression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Sentiment classifier,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MyClassifier</a:t>
            </a:r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Compared results with a well-known classifier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Learned Big Data technologies and implemented following </a:t>
            </a:r>
            <a:r>
              <a:rPr lang="en-US" sz="2000" b="1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Big Data Vs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in my project: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Velocity – Accessing Twitter data stream using Big-Data tools like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SparkStreaming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API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Volume – Analysis of large number of tweets. Creation of Word2Vec ML models and classification on large number of tweets using Spark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MLlib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Veracity – Study of agreement between by my ML model and publicly available sentiment classifier.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Value – Analysis performed can be used to track the state of discourse on topics, I used “Bitcoin” as it’s a popular topic.</a:t>
            </a:r>
          </a:p>
        </p:txBody>
      </p:sp>
    </p:spTree>
    <p:extLst>
      <p:ext uri="{BB962C8B-B14F-4D97-AF65-F5344CB8AC3E}">
        <p14:creationId xmlns:p14="http://schemas.microsoft.com/office/powerpoint/2010/main" val="17075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FC8C1-B18F-4F42-A4BB-05A12AC7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latin typeface="Roboto Light" panose="02000000000000000000" pitchFamily="2" charset="0"/>
                <a:ea typeface="Roboto Light" panose="02000000000000000000" pitchFamily="2" charset="0"/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24DA-0808-7140-952B-B96A70A70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234950" indent="-225425">
              <a:buFont typeface="Courier New" panose="02070309020205020404" pitchFamily="49" charset="0"/>
              <a:buChar char="o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Go, A.,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Bhayani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, R., &amp; Huang, L. (2009). Twitter sentiment classification using distant supervision. CS224N Project Report, Stanford, 1(12), 2009.</a:t>
            </a:r>
          </a:p>
          <a:p>
            <a:pPr marL="234950" indent="-225425">
              <a:buFont typeface="Courier New" panose="02070309020205020404" pitchFamily="49" charset="0"/>
              <a:buChar char="o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Hutto, C. J., &amp; Gilbert, E. (2014, May). Vader: A parsimonious rule-based model for sentiment analysis of social media text. In Eighth international AAAI conference on weblogs and social media.</a:t>
            </a:r>
          </a:p>
          <a:p>
            <a:pPr marL="234950" indent="-225425">
              <a:buFont typeface="Courier New" panose="02070309020205020404" pitchFamily="49" charset="0"/>
              <a:buChar char="o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Liu, B. (2010). Sentiment analysis and subjectivity. Handbook of natural language processing, 2(2010), 627-666.</a:t>
            </a:r>
          </a:p>
          <a:p>
            <a:pPr marL="234950" indent="-225425">
              <a:buFont typeface="Courier New" panose="02070309020205020404" pitchFamily="49" charset="0"/>
              <a:buChar char="o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Agarwal, A.,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Xie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, B.,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Vovsha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, I.,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Rambow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, O., &amp;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Passonneau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, R. (2011, June). Sentiment analysis of twitter data. In Proceedings of the Workshop on Language in Social Media (LSM 2011) (pp. 30-38).</a:t>
            </a:r>
          </a:p>
        </p:txBody>
      </p:sp>
    </p:spTree>
    <p:extLst>
      <p:ext uri="{BB962C8B-B14F-4D97-AF65-F5344CB8AC3E}">
        <p14:creationId xmlns:p14="http://schemas.microsoft.com/office/powerpoint/2010/main" val="342527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7B3EE-1756-354D-8AA6-E6FDFE5D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latin typeface="Roboto Light" panose="02000000000000000000" pitchFamily="2" charset="0"/>
                <a:ea typeface="Roboto Light" panose="02000000000000000000" pitchFamily="2" charset="0"/>
              </a:rPr>
              <a:t>Input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CC7E-0417-4944-B184-7092D3D5B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054075"/>
            <a:ext cx="10515600" cy="45505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Input – Twitter Data API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Used via Spark Streaming &amp; as tweets stored in MongoDB – 53k docs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Input data type –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Tweepy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API provides a wrapper object for a </a:t>
            </a:r>
            <a:r>
              <a:rPr lang="en-US" sz="2400" b="1" i="1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 stream from Twitter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. Each line of the stream contains a Tweet which may be:</a:t>
            </a:r>
          </a:p>
          <a:p>
            <a:pPr marL="687388" lvl="2" indent="-223838">
              <a:lnSpc>
                <a:spcPct val="150000"/>
              </a:lnSpc>
              <a:spcBef>
                <a:spcPts val="600"/>
              </a:spcBef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Accessed using Spark Streaming of 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PySpark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directly to be processed using MapReduce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DStream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operation to perform real-time streaming data analytics and visualization. </a:t>
            </a:r>
          </a:p>
          <a:p>
            <a:pPr marL="687388" lvl="2" indent="-223838">
              <a:lnSpc>
                <a:spcPct val="150000"/>
              </a:lnSpc>
              <a:spcBef>
                <a:spcPts val="600"/>
              </a:spcBef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Or processed using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PyMongo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to be stored in MongoDB for sentiment classification using Spark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MLlib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350838" lvl="2" indent="-350838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Additional Data used :</a:t>
            </a:r>
          </a:p>
          <a:p>
            <a:pPr marL="806450" lvl="2" indent="-342900">
              <a:lnSpc>
                <a:spcPct val="150000"/>
              </a:lnSpc>
              <a:spcBef>
                <a:spcPts val="600"/>
              </a:spcBef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Positive and Negative Words File from work of Liu, 2010.</a:t>
            </a:r>
          </a:p>
          <a:p>
            <a:pPr marL="806450" lvl="2" indent="-342900">
              <a:lnSpc>
                <a:spcPct val="150000"/>
              </a:lnSpc>
              <a:spcBef>
                <a:spcPts val="600"/>
              </a:spcBef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Labeled tweets (1.6 million) from work done by Go et. al. 2009 to create Word2Vec Model driven Logistic Regression sentiment classifier.</a:t>
            </a:r>
          </a:p>
          <a:p>
            <a:pPr marL="806450" lvl="2" indent="-342900">
              <a:lnSpc>
                <a:spcPct val="150000"/>
              </a:lnSpc>
              <a:spcBef>
                <a:spcPts val="600"/>
              </a:spcBef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World country Jason file for Tweet Geo Location Plot.</a:t>
            </a:r>
          </a:p>
        </p:txBody>
      </p:sp>
    </p:spTree>
    <p:extLst>
      <p:ext uri="{BB962C8B-B14F-4D97-AF65-F5344CB8AC3E}">
        <p14:creationId xmlns:p14="http://schemas.microsoft.com/office/powerpoint/2010/main" val="30895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7B3EE-1756-354D-8AA6-E6FDFE5D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boto Light" panose="02000000000000000000" pitchFamily="2" charset="0"/>
                <a:ea typeface="Roboto Light" panose="02000000000000000000" pitchFamily="2" charset="0"/>
              </a:rPr>
              <a:t>Expected outcome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AA1927-CAA0-394E-9510-C93B033A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054074"/>
            <a:ext cx="10515600" cy="47023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 streaming Twitter data, expected to generate following visualizations: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Roboto Light" panose="02000000000000000000" pitchFamily="2" charset="0"/>
                <a:ea typeface="Roboto Light" panose="02000000000000000000" pitchFamily="2" charset="0"/>
              </a:rPr>
              <a:t>Trending topic #hashtag counts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Roboto Light" panose="02000000000000000000" pitchFamily="2" charset="0"/>
                <a:ea typeface="Roboto Light" panose="02000000000000000000" pitchFamily="2" charset="0"/>
              </a:rPr>
              <a:t>Labeled word sentiment driven Tweet stream sentiment flow analysis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Roboto Light" panose="02000000000000000000" pitchFamily="2" charset="0"/>
                <a:ea typeface="Roboto Light" panose="02000000000000000000" pitchFamily="2" charset="0"/>
              </a:rPr>
              <a:t>Word cloud generation for Tweet stream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 stored tweets in MongoDB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Roboto Light" panose="02000000000000000000" pitchFamily="2" charset="0"/>
                <a:ea typeface="Roboto Light" panose="02000000000000000000" pitchFamily="2" charset="0"/>
              </a:rPr>
              <a:t>Expected to perform sentiment classification via Word2Vec model driven LogisticRegression sentiment classifier created from labeled tweets (1.6 million) of work done by Go et. al. 2009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Roboto Light" panose="02000000000000000000" pitchFamily="2" charset="0"/>
                <a:ea typeface="Roboto Light" panose="02000000000000000000" pitchFamily="2" charset="0"/>
              </a:rPr>
              <a:t>Study my classifier’s agreement with sentiment classifier from Hutto et. al. AAAI, 2014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Additional goals achieved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Roboto Light" panose="02000000000000000000" pitchFamily="2" charset="0"/>
                <a:ea typeface="Roboto Light" panose="02000000000000000000" pitchFamily="2" charset="0"/>
              </a:rPr>
              <a:t>Geo-visualization and count visualization of country-wise distribution of tweets.</a:t>
            </a:r>
          </a:p>
        </p:txBody>
      </p:sp>
    </p:spTree>
    <p:extLst>
      <p:ext uri="{BB962C8B-B14F-4D97-AF65-F5344CB8AC3E}">
        <p14:creationId xmlns:p14="http://schemas.microsoft.com/office/powerpoint/2010/main" val="62846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123075E-D649-6745-9009-93154D927A03}"/>
              </a:ext>
            </a:extLst>
          </p:cNvPr>
          <p:cNvSpPr/>
          <p:nvPr/>
        </p:nvSpPr>
        <p:spPr>
          <a:xfrm>
            <a:off x="137652" y="3035008"/>
            <a:ext cx="2165838" cy="1297859"/>
          </a:xfrm>
          <a:prstGeom prst="roundRect">
            <a:avLst/>
          </a:prstGeom>
          <a:noFill/>
          <a:ln w="9525" cap="flat" cmpd="sng" algn="ctr">
            <a:solidFill>
              <a:srgbClr val="00ACE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Input Data Source: Twitter Data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17038-6A64-C44A-B7AA-4BFAC425BE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260" y="116016"/>
            <a:ext cx="7148513" cy="784225"/>
          </a:xfrm>
        </p:spPr>
        <p:txBody>
          <a:bodyPr>
            <a:norm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Project Implementation</a:t>
            </a:r>
          </a:p>
        </p:txBody>
      </p:sp>
      <p:pic>
        <p:nvPicPr>
          <p:cNvPr id="6" name="Content Placeholder 5" descr="A picture containing tree&#10;&#10;Description automatically generated">
            <a:extLst>
              <a:ext uri="{FF2B5EF4-FFF2-40B4-BE49-F238E27FC236}">
                <a16:creationId xmlns:a16="http://schemas.microsoft.com/office/drawing/2014/main" id="{2992326B-3418-CC42-A381-C8CD878974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59" y="3537556"/>
            <a:ext cx="895350" cy="896938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999E544-3ABA-794F-AF93-880581675B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0740" y="3847140"/>
            <a:ext cx="545966" cy="29727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D703EF6-AA1F-744B-A518-5E5C9FF40005}"/>
              </a:ext>
            </a:extLst>
          </p:cNvPr>
          <p:cNvGrpSpPr/>
          <p:nvPr/>
        </p:nvGrpSpPr>
        <p:grpSpPr>
          <a:xfrm>
            <a:off x="1638673" y="5503946"/>
            <a:ext cx="1640523" cy="1213261"/>
            <a:chOff x="4385187" y="938164"/>
            <a:chExt cx="2959510" cy="207050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186B32-A18B-6F4F-AE62-CBEE2A80017A}"/>
                </a:ext>
              </a:extLst>
            </p:cNvPr>
            <p:cNvGrpSpPr/>
            <p:nvPr/>
          </p:nvGrpSpPr>
          <p:grpSpPr>
            <a:xfrm>
              <a:off x="4563924" y="938164"/>
              <a:ext cx="2472115" cy="1975695"/>
              <a:chOff x="4563924" y="938164"/>
              <a:chExt cx="2472115" cy="197569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69C60B0-A635-A545-80E9-42E773AD4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63924" y="1615999"/>
                <a:ext cx="2472115" cy="129786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995AC4E-CDCF-9C45-A2F1-9D9A9629F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03429" y="938164"/>
                <a:ext cx="2393107" cy="646117"/>
              </a:xfrm>
              <a:prstGeom prst="rect">
                <a:avLst/>
              </a:prstGeom>
            </p:spPr>
          </p:pic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30ABDD4-0616-5846-91E5-8B10D5AA22B9}"/>
                </a:ext>
              </a:extLst>
            </p:cNvPr>
            <p:cNvSpPr/>
            <p:nvPr/>
          </p:nvSpPr>
          <p:spPr>
            <a:xfrm>
              <a:off x="4385187" y="938164"/>
              <a:ext cx="2959510" cy="2070507"/>
            </a:xfrm>
            <a:prstGeom prst="roundRect">
              <a:avLst/>
            </a:prstGeom>
            <a:noFill/>
            <a:ln>
              <a:solidFill>
                <a:srgbClr val="589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8111975-B8D3-B64A-B1F6-CE472BB6FE7F}"/>
              </a:ext>
            </a:extLst>
          </p:cNvPr>
          <p:cNvSpPr txBox="1"/>
          <p:nvPr/>
        </p:nvSpPr>
        <p:spPr>
          <a:xfrm>
            <a:off x="2263863" y="3936135"/>
            <a:ext cx="1881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Mongo Spark 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Data Connector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EC8352-01CB-774C-A501-33F7C90EFC1C}"/>
              </a:ext>
            </a:extLst>
          </p:cNvPr>
          <p:cNvSpPr txBox="1"/>
          <p:nvPr/>
        </p:nvSpPr>
        <p:spPr>
          <a:xfrm>
            <a:off x="158745" y="964334"/>
            <a:ext cx="187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Spark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StreamingContext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Data entry point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3C026E9-9FF8-BD4D-959B-B1151EBBF438}"/>
              </a:ext>
            </a:extLst>
          </p:cNvPr>
          <p:cNvGrpSpPr/>
          <p:nvPr/>
        </p:nvGrpSpPr>
        <p:grpSpPr>
          <a:xfrm>
            <a:off x="9733065" y="1181908"/>
            <a:ext cx="2300190" cy="5593542"/>
            <a:chOff x="9792929" y="1200300"/>
            <a:chExt cx="1897626" cy="516117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D7E694-39AA-8A41-8991-47CABB87250B}"/>
                </a:ext>
              </a:extLst>
            </p:cNvPr>
            <p:cNvGrpSpPr/>
            <p:nvPr/>
          </p:nvGrpSpPr>
          <p:grpSpPr>
            <a:xfrm>
              <a:off x="9894869" y="1660415"/>
              <a:ext cx="1694048" cy="4602734"/>
              <a:chOff x="9894869" y="1660415"/>
              <a:chExt cx="1694048" cy="460273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F54C6FD-5B3A-7C4D-9321-CDCA201EE638}"/>
                  </a:ext>
                </a:extLst>
              </p:cNvPr>
              <p:cNvGrpSpPr/>
              <p:nvPr/>
            </p:nvGrpSpPr>
            <p:grpSpPr>
              <a:xfrm>
                <a:off x="9894869" y="3223317"/>
                <a:ext cx="1694048" cy="1425269"/>
                <a:chOff x="9944031" y="3817756"/>
                <a:chExt cx="1694048" cy="1425269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84C05AA-927A-A945-A087-08F741CF2CAD}"/>
                    </a:ext>
                  </a:extLst>
                </p:cNvPr>
                <p:cNvSpPr/>
                <p:nvPr/>
              </p:nvSpPr>
              <p:spPr>
                <a:xfrm>
                  <a:off x="9944031" y="3817756"/>
                  <a:ext cx="1694048" cy="1365509"/>
                </a:xfrm>
                <a:prstGeom prst="roundRect">
                  <a:avLst/>
                </a:prstGeom>
                <a:noFill/>
                <a:ln>
                  <a:solidFill>
                    <a:srgbClr val="5896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Tweet stream sentiment flow</a:t>
                  </a:r>
                </a:p>
              </p:txBody>
            </p:sp>
            <p:pic>
              <p:nvPicPr>
                <p:cNvPr id="38" name="Graphic 37" descr="Upward trend">
                  <a:extLst>
                    <a:ext uri="{FF2B5EF4-FFF2-40B4-BE49-F238E27FC236}">
                      <a16:creationId xmlns:a16="http://schemas.microsoft.com/office/drawing/2014/main" id="{C94FB603-7DF1-8E42-BCB9-B38D3C86D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3854" y="43286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274E09D-1253-C04A-A372-D5A9FF6AFE23}"/>
                  </a:ext>
                </a:extLst>
              </p:cNvPr>
              <p:cNvGrpSpPr/>
              <p:nvPr/>
            </p:nvGrpSpPr>
            <p:grpSpPr>
              <a:xfrm>
                <a:off x="9894869" y="1660415"/>
                <a:ext cx="1694048" cy="1395176"/>
                <a:chOff x="8197205" y="3729412"/>
                <a:chExt cx="1694048" cy="1395176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2B626BF9-3FA5-4A48-85C6-38B2886294DE}"/>
                    </a:ext>
                  </a:extLst>
                </p:cNvPr>
                <p:cNvSpPr/>
                <p:nvPr/>
              </p:nvSpPr>
              <p:spPr>
                <a:xfrm>
                  <a:off x="8197205" y="3729412"/>
                  <a:ext cx="1694048" cy="1395176"/>
                </a:xfrm>
                <a:prstGeom prst="roundRect">
                  <a:avLst/>
                </a:prstGeom>
                <a:noFill/>
                <a:ln>
                  <a:solidFill>
                    <a:srgbClr val="00ACE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Hashtag count</a:t>
                  </a:r>
                </a:p>
              </p:txBody>
            </p:sp>
            <p:pic>
              <p:nvPicPr>
                <p:cNvPr id="40" name="Graphic 39" descr="Bar chart">
                  <a:extLst>
                    <a:ext uri="{FF2B5EF4-FFF2-40B4-BE49-F238E27FC236}">
                      <a16:creationId xmlns:a16="http://schemas.microsoft.com/office/drawing/2014/main" id="{3875C8F1-9922-8248-8F62-C8F217163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8587028" y="4059636"/>
                  <a:ext cx="914400" cy="1043687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5B05302-40C5-FA45-B977-941B9F14272F}"/>
                  </a:ext>
                </a:extLst>
              </p:cNvPr>
              <p:cNvGrpSpPr/>
              <p:nvPr/>
            </p:nvGrpSpPr>
            <p:grpSpPr>
              <a:xfrm>
                <a:off x="9894869" y="4756553"/>
                <a:ext cx="1694048" cy="1506596"/>
                <a:chOff x="9894869" y="4756553"/>
                <a:chExt cx="1694048" cy="1506596"/>
              </a:xfrm>
            </p:grpSpPr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FAEE6433-4B11-4F45-AEEA-6FB684BBD7E0}"/>
                    </a:ext>
                  </a:extLst>
                </p:cNvPr>
                <p:cNvSpPr/>
                <p:nvPr/>
              </p:nvSpPr>
              <p:spPr>
                <a:xfrm>
                  <a:off x="9894869" y="4756553"/>
                  <a:ext cx="1694048" cy="150659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ve</a:t>
                  </a:r>
                  <a:r>
                    <a:rPr lang="en-US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 / -</a:t>
                  </a:r>
                  <a:r>
                    <a:rPr lang="en-US" dirty="0" err="1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ve</a:t>
                  </a:r>
                  <a:endParaRPr lang="en-US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Word-clouds</a:t>
                  </a:r>
                </a:p>
              </p:txBody>
            </p: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D168EC9-91F7-6741-A85C-9213F3D7C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3760" y="5388580"/>
                  <a:ext cx="816264" cy="816264"/>
                </a:xfrm>
                <a:prstGeom prst="rect">
                  <a:avLst/>
                </a:prstGeom>
              </p:spPr>
            </p:pic>
          </p:grp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369B881-9242-DF45-8FEF-6EDC0045BC6A}"/>
                </a:ext>
              </a:extLst>
            </p:cNvPr>
            <p:cNvSpPr/>
            <p:nvPr/>
          </p:nvSpPr>
          <p:spPr>
            <a:xfrm>
              <a:off x="9792929" y="1200300"/>
              <a:ext cx="1897626" cy="5161172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Visualization</a:t>
              </a:r>
            </a:p>
          </p:txBody>
        </p:sp>
      </p:grp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5BAEE4D4-C668-454A-9BD3-5C690FF140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653999" y="2005875"/>
            <a:ext cx="1079066" cy="794990"/>
          </a:xfrm>
          <a:prstGeom prst="curvedConnector3">
            <a:avLst>
              <a:gd name="adj1" fmla="val 50000"/>
            </a:avLst>
          </a:prstGeom>
          <a:ln w="127000">
            <a:solidFill>
              <a:srgbClr val="00ACED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7D6C42D-98A7-B74D-97DA-5FDED778965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97260" y="2005875"/>
            <a:ext cx="1638018" cy="1029133"/>
          </a:xfrm>
          <a:prstGeom prst="curvedConnector3">
            <a:avLst>
              <a:gd name="adj1" fmla="val 379"/>
            </a:avLst>
          </a:prstGeom>
          <a:ln w="127000">
            <a:solidFill>
              <a:srgbClr val="00ACED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2BA6C8AF-999F-0948-9FAA-A5E2C17849DF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34668" y="4606571"/>
            <a:ext cx="1766597" cy="1241413"/>
          </a:xfrm>
          <a:prstGeom prst="curvedConnector2">
            <a:avLst/>
          </a:prstGeom>
          <a:ln w="127000">
            <a:solidFill>
              <a:srgbClr val="589636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18CD8E-B482-164B-B6F3-B6001EF88D92}"/>
              </a:ext>
            </a:extLst>
          </p:cNvPr>
          <p:cNvSpPr/>
          <p:nvPr/>
        </p:nvSpPr>
        <p:spPr>
          <a:xfrm>
            <a:off x="4714280" y="6051620"/>
            <a:ext cx="1260716" cy="723829"/>
          </a:xfrm>
          <a:prstGeom prst="rect">
            <a:avLst/>
          </a:prstGeom>
          <a:ln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Vader Sentiment Classifier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F62EF7D-5DCE-F041-9C5E-6CA0B638B36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1888" y="6526128"/>
            <a:ext cx="243108" cy="236172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4F2E299-F40D-334B-82C0-DF9854CDB3ED}"/>
              </a:ext>
            </a:extLst>
          </p:cNvPr>
          <p:cNvGrpSpPr/>
          <p:nvPr/>
        </p:nvGrpSpPr>
        <p:grpSpPr>
          <a:xfrm>
            <a:off x="2035278" y="953308"/>
            <a:ext cx="6618721" cy="2105133"/>
            <a:chOff x="3236278" y="4867972"/>
            <a:chExt cx="5121141" cy="13951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A9BA04-A946-2E4F-ACE3-E985D20AD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36278" y="4952570"/>
              <a:ext cx="1640522" cy="1213261"/>
            </a:xfrm>
            <a:prstGeom prst="rect">
              <a:avLst/>
            </a:prstGeom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C856EB0-1058-544C-A323-41C6117047C6}"/>
                </a:ext>
              </a:extLst>
            </p:cNvPr>
            <p:cNvSpPr/>
            <p:nvPr/>
          </p:nvSpPr>
          <p:spPr>
            <a:xfrm>
              <a:off x="3236278" y="4867972"/>
              <a:ext cx="5121141" cy="1395176"/>
            </a:xfrm>
            <a:prstGeom prst="roundRect">
              <a:avLst/>
            </a:prstGeom>
            <a:noFill/>
            <a:ln>
              <a:solidFill>
                <a:srgbClr val="00AC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0B57CAE-3B00-D147-A8B6-5A20C369A094}"/>
                </a:ext>
              </a:extLst>
            </p:cNvPr>
            <p:cNvSpPr/>
            <p:nvPr/>
          </p:nvSpPr>
          <p:spPr>
            <a:xfrm>
              <a:off x="5454882" y="5032320"/>
              <a:ext cx="1026007" cy="1053760"/>
            </a:xfrm>
            <a:prstGeom prst="roundRect">
              <a:avLst/>
            </a:prstGeom>
            <a:ln>
              <a:solidFill>
                <a:srgbClr val="00ACE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Mapper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5821217-48F3-C744-9044-556BA85667BA}"/>
                </a:ext>
              </a:extLst>
            </p:cNvPr>
            <p:cNvSpPr/>
            <p:nvPr/>
          </p:nvSpPr>
          <p:spPr>
            <a:xfrm>
              <a:off x="7070824" y="5038680"/>
              <a:ext cx="1117980" cy="1053760"/>
            </a:xfrm>
            <a:prstGeom prst="roundRect">
              <a:avLst/>
            </a:prstGeom>
            <a:ln>
              <a:solidFill>
                <a:srgbClr val="00ACE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Reducer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98EB2F1-31F6-AF43-9C3E-B4F8EDBB9E49}"/>
                </a:ext>
              </a:extLst>
            </p:cNvPr>
            <p:cNvCxnSpPr>
              <a:cxnSpLocks/>
              <a:stCxn id="13" idx="3"/>
              <a:endCxn id="31" idx="1"/>
            </p:cNvCxnSpPr>
            <p:nvPr/>
          </p:nvCxnSpPr>
          <p:spPr>
            <a:xfrm flipV="1">
              <a:off x="4876800" y="5559200"/>
              <a:ext cx="578082" cy="1"/>
            </a:xfrm>
            <a:prstGeom prst="straightConnector1">
              <a:avLst/>
            </a:prstGeom>
            <a:ln w="63500">
              <a:solidFill>
                <a:srgbClr val="00ACED"/>
              </a:solidFill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2663E62-D883-A54C-872F-37A1B1455D05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6480889" y="5559200"/>
              <a:ext cx="589935" cy="6360"/>
            </a:xfrm>
            <a:prstGeom prst="straightConnector1">
              <a:avLst/>
            </a:prstGeom>
            <a:ln w="63500">
              <a:solidFill>
                <a:srgbClr val="00ACED"/>
              </a:solidFill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6A59E3E3-1203-7945-9D53-5AF5D1D81D24}"/>
              </a:ext>
            </a:extLst>
          </p:cNvPr>
          <p:cNvCxnSpPr>
            <a:cxnSpLocks/>
            <a:stCxn id="23" idx="0"/>
            <a:endCxn id="104" idx="1"/>
          </p:cNvCxnSpPr>
          <p:nvPr/>
        </p:nvCxnSpPr>
        <p:spPr>
          <a:xfrm rot="5400000" flipH="1" flipV="1">
            <a:off x="2796435" y="4333886"/>
            <a:ext cx="832561" cy="1507561"/>
          </a:xfrm>
          <a:prstGeom prst="curvedConnector2">
            <a:avLst/>
          </a:prstGeom>
          <a:ln w="127000">
            <a:solidFill>
              <a:srgbClr val="C2611A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7A298AA-2C34-1C4D-B494-A619A3B0478D}"/>
              </a:ext>
            </a:extLst>
          </p:cNvPr>
          <p:cNvSpPr txBox="1"/>
          <p:nvPr/>
        </p:nvSpPr>
        <p:spPr>
          <a:xfrm>
            <a:off x="9674032" y="258578"/>
            <a:ext cx="241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iPython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Notebook used for data processing and visualization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84DCC19-160F-1049-BB8C-8E4CD12F7CFA}"/>
              </a:ext>
            </a:extLst>
          </p:cNvPr>
          <p:cNvGrpSpPr/>
          <p:nvPr/>
        </p:nvGrpSpPr>
        <p:grpSpPr>
          <a:xfrm>
            <a:off x="3966496" y="3490284"/>
            <a:ext cx="2848819" cy="2362201"/>
            <a:chOff x="6105996" y="1321525"/>
            <a:chExt cx="2848819" cy="236220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79EBCE9-FA38-E841-9AD3-78ADD1C7AF69}"/>
                </a:ext>
              </a:extLst>
            </p:cNvPr>
            <p:cNvGrpSpPr/>
            <p:nvPr/>
          </p:nvGrpSpPr>
          <p:grpSpPr>
            <a:xfrm>
              <a:off x="6105996" y="1321525"/>
              <a:ext cx="2848819" cy="2362201"/>
              <a:chOff x="6105996" y="1321525"/>
              <a:chExt cx="2848819" cy="2362201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9EA4F035-0286-0F40-BBAE-2780716A3AB8}"/>
                  </a:ext>
                </a:extLst>
              </p:cNvPr>
              <p:cNvSpPr/>
              <p:nvPr/>
            </p:nvSpPr>
            <p:spPr>
              <a:xfrm>
                <a:off x="6105996" y="1321525"/>
                <a:ext cx="2848819" cy="2362201"/>
              </a:xfrm>
              <a:prstGeom prst="roundRect">
                <a:avLst>
                  <a:gd name="adj" fmla="val 12764"/>
                </a:avLst>
              </a:prstGeom>
              <a:ln>
                <a:solidFill>
                  <a:srgbClr val="C2611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My Sentiment Classifier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1D21062-05CC-5142-B989-59E927F0F538}"/>
                  </a:ext>
                </a:extLst>
              </p:cNvPr>
              <p:cNvGrpSpPr/>
              <p:nvPr/>
            </p:nvGrpSpPr>
            <p:grpSpPr>
              <a:xfrm>
                <a:off x="6207936" y="1425577"/>
                <a:ext cx="2667395" cy="1874319"/>
                <a:chOff x="5547761" y="1695404"/>
                <a:chExt cx="3176042" cy="2165965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8851FAD5-A924-B042-822C-8D2788CCBBEC}"/>
                    </a:ext>
                  </a:extLst>
                </p:cNvPr>
                <p:cNvGrpSpPr/>
                <p:nvPr/>
              </p:nvGrpSpPr>
              <p:grpSpPr>
                <a:xfrm>
                  <a:off x="5569957" y="1695404"/>
                  <a:ext cx="3117842" cy="682889"/>
                  <a:chOff x="5481495" y="1655542"/>
                  <a:chExt cx="3117842" cy="682889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B81A8536-378C-964C-9752-C794B2FCE0BF}"/>
                      </a:ext>
                    </a:extLst>
                  </p:cNvPr>
                  <p:cNvSpPr/>
                  <p:nvPr/>
                </p:nvSpPr>
                <p:spPr>
                  <a:xfrm>
                    <a:off x="5481495" y="1655542"/>
                    <a:ext cx="3117842" cy="682889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Stanford Labeled Twitter Dataset (1.6 million tweets)</a:t>
                    </a:r>
                  </a:p>
                </p:txBody>
              </p:sp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CDFC959E-C08D-894A-A988-7484E0C9D5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50390" y="1669104"/>
                    <a:ext cx="251329" cy="25133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33E79D0C-D0A9-6949-B00A-B1DC82D18A19}"/>
                    </a:ext>
                  </a:extLst>
                </p:cNvPr>
                <p:cNvGrpSpPr/>
                <p:nvPr/>
              </p:nvGrpSpPr>
              <p:grpSpPr>
                <a:xfrm>
                  <a:off x="5547761" y="2608414"/>
                  <a:ext cx="3176042" cy="1252955"/>
                  <a:chOff x="5391167" y="2597390"/>
                  <a:chExt cx="3176042" cy="1252955"/>
                </a:xfrm>
              </p:grpSpPr>
              <p:pic>
                <p:nvPicPr>
                  <p:cNvPr id="85" name="Picture 84" descr="A screenshot of a cell phone&#10;&#10;Description automatically generated">
                    <a:extLst>
                      <a:ext uri="{FF2B5EF4-FFF2-40B4-BE49-F238E27FC236}">
                        <a16:creationId xmlns:a16="http://schemas.microsoft.com/office/drawing/2014/main" id="{BD7BDD8F-8D2B-EB4E-9B9E-423F15CCD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4927" y="2664105"/>
                    <a:ext cx="844340" cy="5298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AF4DA0D2-F08E-614D-B072-53CE0A3CC2B2}"/>
                      </a:ext>
                    </a:extLst>
                  </p:cNvPr>
                  <p:cNvSpPr/>
                  <p:nvPr/>
                </p:nvSpPr>
                <p:spPr>
                  <a:xfrm>
                    <a:off x="5391167" y="2597390"/>
                    <a:ext cx="3176042" cy="1252955"/>
                  </a:xfrm>
                  <a:prstGeom prst="roundRect">
                    <a:avLst/>
                  </a:prstGeom>
                  <a:noFill/>
                  <a:ln>
                    <a:solidFill>
                      <a:srgbClr val="5896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US" sz="1400" dirty="0" err="1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MLLib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 </a:t>
                    </a:r>
                  </a:p>
                  <a:p>
                    <a:pPr algn="r"/>
                    <a:r>
                      <a:rPr lang="en-US" sz="140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Word2Vec </a:t>
                    </a:r>
                  </a:p>
                  <a:p>
                    <a:pPr algn="r"/>
                    <a:r>
                      <a:rPr lang="en-US" sz="140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model</a:t>
                    </a:r>
                  </a:p>
                </p:txBody>
              </p:sp>
            </p:grp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35242F3B-54FB-8944-A783-6A897DC72CFE}"/>
                    </a:ext>
                  </a:extLst>
                </p:cNvPr>
                <p:cNvCxnSpPr>
                  <a:cxnSpLocks/>
                  <a:stCxn id="72" idx="2"/>
                  <a:endCxn id="86" idx="0"/>
                </p:cNvCxnSpPr>
                <p:nvPr/>
              </p:nvCxnSpPr>
              <p:spPr>
                <a:xfrm>
                  <a:off x="7128878" y="2378293"/>
                  <a:ext cx="6905" cy="230122"/>
                </a:xfrm>
                <a:prstGeom prst="straightConnector1">
                  <a:avLst/>
                </a:prstGeom>
                <a:ln w="63500" cap="flat">
                  <a:solidFill>
                    <a:srgbClr val="C2611A"/>
                  </a:solidFill>
                  <a:round/>
                  <a:tailEnd type="stealth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34848C1E-E5A8-B443-B45C-8A2FC931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6992" y="2249402"/>
              <a:ext cx="1073576" cy="1016741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FCAE1F9-8708-A44F-916D-FC987D5840FA}"/>
              </a:ext>
            </a:extLst>
          </p:cNvPr>
          <p:cNvSpPr txBox="1"/>
          <p:nvPr/>
        </p:nvSpPr>
        <p:spPr>
          <a:xfrm>
            <a:off x="679680" y="4765934"/>
            <a:ext cx="120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pymongo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data 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connector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B9E2B42-A291-4F4C-88AD-1AC689D39920}"/>
              </a:ext>
            </a:extLst>
          </p:cNvPr>
          <p:cNvGrpSpPr/>
          <p:nvPr/>
        </p:nvGrpSpPr>
        <p:grpSpPr>
          <a:xfrm>
            <a:off x="7383136" y="3823560"/>
            <a:ext cx="1676683" cy="2987818"/>
            <a:chOff x="7054062" y="3816214"/>
            <a:chExt cx="1676683" cy="298781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0C9908F0-B141-A34B-8EBE-CEC030509073}"/>
                </a:ext>
              </a:extLst>
            </p:cNvPr>
            <p:cNvSpPr/>
            <p:nvPr/>
          </p:nvSpPr>
          <p:spPr>
            <a:xfrm>
              <a:off x="7054062" y="3816214"/>
              <a:ext cx="1676683" cy="2987818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Visualization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B2A17EF-581A-B048-9352-638DDC541812}"/>
                </a:ext>
              </a:extLst>
            </p:cNvPr>
            <p:cNvGrpSpPr/>
            <p:nvPr/>
          </p:nvGrpSpPr>
          <p:grpSpPr>
            <a:xfrm>
              <a:off x="7090669" y="5962133"/>
              <a:ext cx="1603467" cy="814161"/>
              <a:chOff x="7088588" y="5854729"/>
              <a:chExt cx="1603467" cy="814161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7E2238C8-E78D-FF4E-A55A-830FC2182533}"/>
                  </a:ext>
                </a:extLst>
              </p:cNvPr>
              <p:cNvSpPr/>
              <p:nvPr/>
            </p:nvSpPr>
            <p:spPr>
              <a:xfrm>
                <a:off x="7088588" y="5854729"/>
                <a:ext cx="1603467" cy="814161"/>
              </a:xfrm>
              <a:prstGeom prst="roundRect">
                <a:avLst/>
              </a:prstGeom>
              <a:noFill/>
              <a:ln>
                <a:solidFill>
                  <a:srgbClr val="589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Tweet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sentiment classification</a:t>
                </a:r>
              </a:p>
            </p:txBody>
          </p:sp>
          <p:pic>
            <p:nvPicPr>
              <p:cNvPr id="151" name="Graphic 150" descr="Pie chart">
                <a:extLst>
                  <a:ext uri="{FF2B5EF4-FFF2-40B4-BE49-F238E27FC236}">
                    <a16:creationId xmlns:a16="http://schemas.microsoft.com/office/drawing/2014/main" id="{E4AD7299-04A1-2043-834B-D53C16AC2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361392" y="6072669"/>
                <a:ext cx="292272" cy="292272"/>
              </a:xfrm>
              <a:prstGeom prst="rect">
                <a:avLst/>
              </a:prstGeom>
            </p:spPr>
          </p:pic>
        </p:grp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79363B27-613A-0F4C-9B64-6E75C0A4986E}"/>
                </a:ext>
              </a:extLst>
            </p:cNvPr>
            <p:cNvSpPr/>
            <p:nvPr/>
          </p:nvSpPr>
          <p:spPr>
            <a:xfrm>
              <a:off x="7103272" y="5123935"/>
              <a:ext cx="1603467" cy="793876"/>
            </a:xfrm>
            <a:prstGeom prst="roundRect">
              <a:avLst/>
            </a:prstGeom>
            <a:noFill/>
            <a:ln>
              <a:solidFill>
                <a:srgbClr val="00AC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Classifier agreement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stats</a:t>
              </a:r>
            </a:p>
          </p:txBody>
        </p:sp>
        <p:pic>
          <p:nvPicPr>
            <p:cNvPr id="157" name="Graphic 156" descr="Bar graph with upward trend">
              <a:extLst>
                <a:ext uri="{FF2B5EF4-FFF2-40B4-BE49-F238E27FC236}">
                  <a16:creationId xmlns:a16="http://schemas.microsoft.com/office/drawing/2014/main" id="{CE69EED5-48AC-CE4D-B18B-6DE1E4D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383066" y="5395284"/>
              <a:ext cx="251177" cy="251177"/>
            </a:xfrm>
            <a:prstGeom prst="rect">
              <a:avLst/>
            </a:prstGeom>
          </p:spPr>
        </p:pic>
      </p:grp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4B1AB0FD-B77B-F34D-A3D4-69B566E29F1D}"/>
              </a:ext>
            </a:extLst>
          </p:cNvPr>
          <p:cNvCxnSpPr>
            <a:cxnSpLocks/>
            <a:stCxn id="23" idx="3"/>
            <a:endCxn id="65" idx="1"/>
          </p:cNvCxnSpPr>
          <p:nvPr/>
        </p:nvCxnSpPr>
        <p:spPr>
          <a:xfrm>
            <a:off x="3279196" y="6110577"/>
            <a:ext cx="1435084" cy="302958"/>
          </a:xfrm>
          <a:prstGeom prst="curvedConnector3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231872AA-A0E4-684D-A21B-8644C81168F4}"/>
              </a:ext>
            </a:extLst>
          </p:cNvPr>
          <p:cNvCxnSpPr>
            <a:cxnSpLocks/>
            <a:stCxn id="104" idx="3"/>
            <a:endCxn id="148" idx="1"/>
          </p:cNvCxnSpPr>
          <p:nvPr/>
        </p:nvCxnSpPr>
        <p:spPr>
          <a:xfrm>
            <a:off x="6815315" y="4671385"/>
            <a:ext cx="567821" cy="646084"/>
          </a:xfrm>
          <a:prstGeom prst="curvedConnector3">
            <a:avLst>
              <a:gd name="adj1" fmla="val 50000"/>
            </a:avLst>
          </a:prstGeom>
          <a:ln w="63500">
            <a:solidFill>
              <a:srgbClr val="C26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6D69822E-7E5E-864C-99E8-CD9F060A6889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5974996" y="5721055"/>
            <a:ext cx="1372317" cy="692480"/>
          </a:xfrm>
          <a:prstGeom prst="curvedConnector3">
            <a:avLst>
              <a:gd name="adj1" fmla="val 50000"/>
            </a:avLst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80A0B16-1AFA-EE4E-A287-3027A53D39EF}"/>
              </a:ext>
            </a:extLst>
          </p:cNvPr>
          <p:cNvSpPr/>
          <p:nvPr/>
        </p:nvSpPr>
        <p:spPr>
          <a:xfrm>
            <a:off x="7423965" y="4293083"/>
            <a:ext cx="1603467" cy="793876"/>
          </a:xfrm>
          <a:prstGeom prst="roundRect">
            <a:avLst/>
          </a:prstGeom>
          <a:noFill/>
          <a:ln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Country-wise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Tweet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distribution</a:t>
            </a:r>
          </a:p>
        </p:txBody>
      </p:sp>
      <p:pic>
        <p:nvPicPr>
          <p:cNvPr id="5" name="Graphic 4" descr="Earth globe Americas">
            <a:extLst>
              <a:ext uri="{FF2B5EF4-FFF2-40B4-BE49-F238E27FC236}">
                <a16:creationId xmlns:a16="http://schemas.microsoft.com/office/drawing/2014/main" id="{C3B51779-21C9-C34C-AF22-9512CAB4AF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04032" y="4605825"/>
            <a:ext cx="267395" cy="26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A247-348B-1149-9EA1-A5744DE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Final project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diff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from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156D-0297-364D-9682-BF3E42ED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Have implemented everything </a:t>
            </a: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exactly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as stated during initial project proposal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Added more to the plans and carried out </a:t>
            </a: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additional analytics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visualization on Tweet Geolocation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911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08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C8C8B-5C62-FF48-A47D-DDAEC049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171162"/>
            <a:ext cx="3860800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</a:t>
            </a:r>
            <a:r>
              <a:rPr lang="en-US" sz="24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Implementation</a:t>
            </a:r>
            <a:endParaRPr lang="en-US" sz="2400" kern="12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EDA2F-1718-E94A-8BEA-46825FB00BB7}"/>
              </a:ext>
            </a:extLst>
          </p:cNvPr>
          <p:cNvSpPr txBox="1"/>
          <p:nvPr/>
        </p:nvSpPr>
        <p:spPr>
          <a:xfrm>
            <a:off x="4013200" y="443520"/>
            <a:ext cx="7962900" cy="61264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Created Twitter Developer Account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Wrote script to receive tweets: </a:t>
            </a:r>
            <a:r>
              <a:rPr lang="en-US" sz="2400" i="1" dirty="0" err="1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TweetReadSendToSparkStreaming.py</a:t>
            </a:r>
            <a:endParaRPr lang="en-US" sz="2400" i="1" dirty="0">
              <a:latin typeface="Consolas" panose="020B0609020204030204" pitchFamily="49" charset="0"/>
              <a:ea typeface="Roboto Light" panose="02000000000000000000" pitchFamily="2" charset="0"/>
              <a:cs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The program handles authentication and connection to Twitter’s streaming API via the </a:t>
            </a:r>
            <a:r>
              <a:rPr lang="en-US" sz="2400" i="1" dirty="0" err="1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Tweepy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library.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Then sends tweets “received” to Spark engine via a TCP socket.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Created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Jupyter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Notebook to perform Big Data Analytics using Spark Streaming: </a:t>
            </a:r>
            <a:r>
              <a:rPr lang="en-US" sz="2400" dirty="0" err="1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Twitter_Stream_Analysis_Using_Spark_Streaming.ipynb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0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results: #hashtag counts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C84E8-0FB9-464F-8834-F1BC99A0C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49" y="1152600"/>
            <a:ext cx="8830651" cy="56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8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32C-00A3-FC4C-A6EA-6437900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results: tweet sentiment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CA15A-DD54-1144-8518-8DBD1CD96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2" y="1055661"/>
            <a:ext cx="10310132" cy="58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8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1120</Words>
  <Application>Microsoft Macintosh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Roboto Light</vt:lpstr>
      <vt:lpstr>Office Theme</vt:lpstr>
      <vt:lpstr>Big-Data Analytics and Sentiment Classification with Twitter Stream Data</vt:lpstr>
      <vt:lpstr>Project overview</vt:lpstr>
      <vt:lpstr>Input data</vt:lpstr>
      <vt:lpstr>Expected outcome</vt:lpstr>
      <vt:lpstr>Project Implementation</vt:lpstr>
      <vt:lpstr>Final project diff from proposal</vt:lpstr>
      <vt:lpstr>Project Implementation</vt:lpstr>
      <vt:lpstr>Project results: #hashtag counts</vt:lpstr>
      <vt:lpstr>Project results: tweet sentiment flow</vt:lpstr>
      <vt:lpstr>Running total of positive and negative words in Tweet stream</vt:lpstr>
      <vt:lpstr>Project results: +ve/-ve word clouds</vt:lpstr>
      <vt:lpstr>Project results: MyClassifier creation</vt:lpstr>
      <vt:lpstr>Project results:Big Data Analytics &amp; Sentiment Classification</vt:lpstr>
      <vt:lpstr>Project results: classification with Vader sentiment</vt:lpstr>
      <vt:lpstr>Project results: exploring collected tweets</vt:lpstr>
      <vt:lpstr>Project results: exploring Word2Vec outcome</vt:lpstr>
      <vt:lpstr>Project results: classifier agreement for 5k, 10k, 15k tweets</vt:lpstr>
      <vt:lpstr>Project results: country-wise tweet distribution</vt:lpstr>
      <vt:lpstr>Project results: geo-plot of country-wise tweet distribution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Big-Data Analytics and Sentiment Classification with Twitter Stream Data</dc:title>
  <dc:creator>Sofia Dutta</dc:creator>
  <cp:lastModifiedBy>Sofia Dutta</cp:lastModifiedBy>
  <cp:revision>34</cp:revision>
  <dcterms:created xsi:type="dcterms:W3CDTF">2019-11-25T22:56:54Z</dcterms:created>
  <dcterms:modified xsi:type="dcterms:W3CDTF">2019-11-28T00:05:12Z</dcterms:modified>
</cp:coreProperties>
</file>